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104813" cy="9253538"/>
  <p:notesSz cx="9926638" cy="14355763"/>
  <p:custDataLst>
    <p:tags r:id="rId5"/>
  </p:custDataLst>
  <p:defaultTextStyle>
    <a:defPPr>
      <a:defRPr lang="ja-JP"/>
    </a:defPPr>
    <a:lvl1pPr marL="0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63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25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187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250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312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375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438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499" algn="l" defTabSz="1280125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15">
          <p15:clr>
            <a:srgbClr val="A4A3A4"/>
          </p15:clr>
        </p15:guide>
        <p15:guide id="2" pos="41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303" autoAdjust="0"/>
  </p:normalViewPr>
  <p:slideViewPr>
    <p:cSldViewPr>
      <p:cViewPr varScale="1">
        <p:scale>
          <a:sx n="97" d="100"/>
          <a:sy n="97" d="100"/>
        </p:scale>
        <p:origin x="1432" y="208"/>
      </p:cViewPr>
      <p:guideLst>
        <p:guide orient="horz" pos="2915"/>
        <p:guide pos="41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C9BCD-02D8-40F0-B0C4-2ACBD85E2F51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531938" y="1793875"/>
            <a:ext cx="68627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6908800"/>
            <a:ext cx="7942262" cy="5653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2925" y="13636625"/>
            <a:ext cx="4302125" cy="719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126F9-A956-4AA0-810B-E26CA8C8F8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07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126F9-A956-4AA0-810B-E26CA8C8F8F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709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126F9-A956-4AA0-810B-E26CA8C8F8F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074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2862" y="2874596"/>
            <a:ext cx="11139092" cy="198351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65724" y="5243672"/>
            <a:ext cx="9173369" cy="23647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755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970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250576" y="439116"/>
            <a:ext cx="3490067" cy="934778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75824" y="439116"/>
            <a:ext cx="10256336" cy="934778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04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43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5189" y="5946258"/>
            <a:ext cx="11139092" cy="183785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5189" y="3922046"/>
            <a:ext cx="11139092" cy="2024211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63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2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1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2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3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3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43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49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24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75825" y="2557577"/>
            <a:ext cx="6873201" cy="7229327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867439" y="2557577"/>
            <a:ext cx="6873202" cy="7229327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99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242" y="370570"/>
            <a:ext cx="11794332" cy="154225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5241" y="2071338"/>
            <a:ext cx="5790235" cy="863234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40063" indent="0">
              <a:buNone/>
              <a:defRPr sz="2800" b="1"/>
            </a:lvl2pPr>
            <a:lvl3pPr marL="1280125" indent="0">
              <a:buNone/>
              <a:defRPr sz="2500" b="1"/>
            </a:lvl3pPr>
            <a:lvl4pPr marL="1920187" indent="0">
              <a:buNone/>
              <a:defRPr sz="2200" b="1"/>
            </a:lvl4pPr>
            <a:lvl5pPr marL="2560250" indent="0">
              <a:buNone/>
              <a:defRPr sz="2200" b="1"/>
            </a:lvl5pPr>
            <a:lvl6pPr marL="3200312" indent="0">
              <a:buNone/>
              <a:defRPr sz="2200" b="1"/>
            </a:lvl6pPr>
            <a:lvl7pPr marL="3840375" indent="0">
              <a:buNone/>
              <a:defRPr sz="2200" b="1"/>
            </a:lvl7pPr>
            <a:lvl8pPr marL="4480438" indent="0">
              <a:buNone/>
              <a:defRPr sz="2200" b="1"/>
            </a:lvl8pPr>
            <a:lvl9pPr marL="5120499" indent="0">
              <a:buNone/>
              <a:defRPr sz="2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5241" y="2934573"/>
            <a:ext cx="5790235" cy="533149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57066" y="2071338"/>
            <a:ext cx="5792509" cy="863234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40063" indent="0">
              <a:buNone/>
              <a:defRPr sz="2800" b="1"/>
            </a:lvl2pPr>
            <a:lvl3pPr marL="1280125" indent="0">
              <a:buNone/>
              <a:defRPr sz="2500" b="1"/>
            </a:lvl3pPr>
            <a:lvl4pPr marL="1920187" indent="0">
              <a:buNone/>
              <a:defRPr sz="2200" b="1"/>
            </a:lvl4pPr>
            <a:lvl5pPr marL="2560250" indent="0">
              <a:buNone/>
              <a:defRPr sz="2200" b="1"/>
            </a:lvl5pPr>
            <a:lvl6pPr marL="3200312" indent="0">
              <a:buNone/>
              <a:defRPr sz="2200" b="1"/>
            </a:lvl6pPr>
            <a:lvl7pPr marL="3840375" indent="0">
              <a:buNone/>
              <a:defRPr sz="2200" b="1"/>
            </a:lvl7pPr>
            <a:lvl8pPr marL="4480438" indent="0">
              <a:buNone/>
              <a:defRPr sz="2200" b="1"/>
            </a:lvl8pPr>
            <a:lvl9pPr marL="5120499" indent="0">
              <a:buNone/>
              <a:defRPr sz="2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57066" y="2934573"/>
            <a:ext cx="5792509" cy="5331495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20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388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73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242" y="368428"/>
            <a:ext cx="4311393" cy="1567962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3619" y="368429"/>
            <a:ext cx="7325954" cy="789763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55242" y="1936390"/>
            <a:ext cx="4311393" cy="6329678"/>
          </a:xfrm>
        </p:spPr>
        <p:txBody>
          <a:bodyPr/>
          <a:lstStyle>
            <a:lvl1pPr marL="0" indent="0">
              <a:buNone/>
              <a:defRPr sz="2000"/>
            </a:lvl1pPr>
            <a:lvl2pPr marL="640063" indent="0">
              <a:buNone/>
              <a:defRPr sz="1700"/>
            </a:lvl2pPr>
            <a:lvl3pPr marL="1280125" indent="0">
              <a:buNone/>
              <a:defRPr sz="1400"/>
            </a:lvl3pPr>
            <a:lvl4pPr marL="1920187" indent="0">
              <a:buNone/>
              <a:defRPr sz="1300"/>
            </a:lvl4pPr>
            <a:lvl5pPr marL="2560250" indent="0">
              <a:buNone/>
              <a:defRPr sz="1300"/>
            </a:lvl5pPr>
            <a:lvl6pPr marL="3200312" indent="0">
              <a:buNone/>
              <a:defRPr sz="1300"/>
            </a:lvl6pPr>
            <a:lvl7pPr marL="3840375" indent="0">
              <a:buNone/>
              <a:defRPr sz="1300"/>
            </a:lvl7pPr>
            <a:lvl8pPr marL="4480438" indent="0">
              <a:buNone/>
              <a:defRPr sz="1300"/>
            </a:lvl8pPr>
            <a:lvl9pPr marL="5120499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4924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8635" y="6477476"/>
            <a:ext cx="7862888" cy="764704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68635" y="826822"/>
            <a:ext cx="7862888" cy="5552123"/>
          </a:xfrm>
        </p:spPr>
        <p:txBody>
          <a:bodyPr/>
          <a:lstStyle>
            <a:lvl1pPr marL="0" indent="0">
              <a:buNone/>
              <a:defRPr sz="4500"/>
            </a:lvl1pPr>
            <a:lvl2pPr marL="640063" indent="0">
              <a:buNone/>
              <a:defRPr sz="3900"/>
            </a:lvl2pPr>
            <a:lvl3pPr marL="1280125" indent="0">
              <a:buNone/>
              <a:defRPr sz="3300"/>
            </a:lvl3pPr>
            <a:lvl4pPr marL="1920187" indent="0">
              <a:buNone/>
              <a:defRPr sz="2800"/>
            </a:lvl4pPr>
            <a:lvl5pPr marL="2560250" indent="0">
              <a:buNone/>
              <a:defRPr sz="2800"/>
            </a:lvl5pPr>
            <a:lvl6pPr marL="3200312" indent="0">
              <a:buNone/>
              <a:defRPr sz="2800"/>
            </a:lvl6pPr>
            <a:lvl7pPr marL="3840375" indent="0">
              <a:buNone/>
              <a:defRPr sz="2800"/>
            </a:lvl7pPr>
            <a:lvl8pPr marL="4480438" indent="0">
              <a:buNone/>
              <a:defRPr sz="2800"/>
            </a:lvl8pPr>
            <a:lvl9pPr marL="5120499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68635" y="7242181"/>
            <a:ext cx="7862888" cy="1086005"/>
          </a:xfrm>
        </p:spPr>
        <p:txBody>
          <a:bodyPr/>
          <a:lstStyle>
            <a:lvl1pPr marL="0" indent="0">
              <a:buNone/>
              <a:defRPr sz="2000"/>
            </a:lvl1pPr>
            <a:lvl2pPr marL="640063" indent="0">
              <a:buNone/>
              <a:defRPr sz="1700"/>
            </a:lvl2pPr>
            <a:lvl3pPr marL="1280125" indent="0">
              <a:buNone/>
              <a:defRPr sz="1400"/>
            </a:lvl3pPr>
            <a:lvl4pPr marL="1920187" indent="0">
              <a:buNone/>
              <a:defRPr sz="1300"/>
            </a:lvl4pPr>
            <a:lvl5pPr marL="2560250" indent="0">
              <a:buNone/>
              <a:defRPr sz="1300"/>
            </a:lvl5pPr>
            <a:lvl6pPr marL="3200312" indent="0">
              <a:buNone/>
              <a:defRPr sz="1300"/>
            </a:lvl6pPr>
            <a:lvl7pPr marL="3840375" indent="0">
              <a:buNone/>
              <a:defRPr sz="1300"/>
            </a:lvl7pPr>
            <a:lvl8pPr marL="4480438" indent="0">
              <a:buNone/>
              <a:defRPr sz="1300"/>
            </a:lvl8pPr>
            <a:lvl9pPr marL="5120499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935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55242" y="370570"/>
            <a:ext cx="11794332" cy="1542257"/>
          </a:xfrm>
          <a:prstGeom prst="rect">
            <a:avLst/>
          </a:prstGeom>
        </p:spPr>
        <p:txBody>
          <a:bodyPr vert="horz" lIns="128013" tIns="64006" rIns="128013" bIns="64006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55242" y="2159161"/>
            <a:ext cx="11794332" cy="6106907"/>
          </a:xfrm>
          <a:prstGeom prst="rect">
            <a:avLst/>
          </a:prstGeom>
        </p:spPr>
        <p:txBody>
          <a:bodyPr vert="horz" lIns="128013" tIns="64006" rIns="128013" bIns="64006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55240" y="8576661"/>
            <a:ext cx="3057790" cy="492665"/>
          </a:xfrm>
          <a:prstGeom prst="rect">
            <a:avLst/>
          </a:prstGeom>
        </p:spPr>
        <p:txBody>
          <a:bodyPr vert="horz" lIns="128013" tIns="64006" rIns="128013" bIns="6400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1A53D-84B5-4BEE-BF8A-73823ECA0D7A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477480" y="8576661"/>
            <a:ext cx="4149857" cy="492665"/>
          </a:xfrm>
          <a:prstGeom prst="rect">
            <a:avLst/>
          </a:prstGeom>
        </p:spPr>
        <p:txBody>
          <a:bodyPr vert="horz" lIns="128013" tIns="64006" rIns="128013" bIns="6400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91783" y="8576661"/>
            <a:ext cx="3057790" cy="492665"/>
          </a:xfrm>
          <a:prstGeom prst="rect">
            <a:avLst/>
          </a:prstGeom>
        </p:spPr>
        <p:txBody>
          <a:bodyPr vert="horz" lIns="128013" tIns="64006" rIns="128013" bIns="6400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CF9E4-D570-4B99-909E-6A6D3EF475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671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25" rtl="0" eaLnBrk="1" latinLnBrk="0" hangingPunct="1">
        <a:spcBef>
          <a:spcPct val="0"/>
        </a:spcBef>
        <a:buNone/>
        <a:defRPr kumimoji="1" sz="61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47" indent="-480047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02" indent="-400039" algn="l" defTabSz="1280125" rtl="0" eaLnBrk="1" latinLnBrk="0" hangingPunct="1">
        <a:spcBef>
          <a:spcPct val="20000"/>
        </a:spcBef>
        <a:buFont typeface="Arial" pitchFamily="34" charset="0"/>
        <a:buChar char="–"/>
        <a:defRPr kumimoji="1" sz="39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600156" indent="-320031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19" indent="-320031" algn="l" defTabSz="1280125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281" indent="-320031" algn="l" defTabSz="1280125" rtl="0" eaLnBrk="1" latinLnBrk="0" hangingPunct="1">
        <a:spcBef>
          <a:spcPct val="20000"/>
        </a:spcBef>
        <a:buFont typeface="Arial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343" indent="-320031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406" indent="-320031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468" indent="-320031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531" indent="-320031" algn="l" defTabSz="128012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63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25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187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250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312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375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438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499" algn="l" defTabSz="1280125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3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6707258" y="306289"/>
            <a:ext cx="56166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b="1" dirty="0">
                <a:latin typeface="+mj-ea"/>
                <a:ea typeface="+mj-ea"/>
              </a:rPr>
              <a:t>「子どもとはルールを決めたはずなのに，今日も夜遅くまでゲームをやめない様子</a:t>
            </a:r>
            <a:r>
              <a:rPr lang="en-US" altLang="ja-JP" sz="1100" b="1" dirty="0">
                <a:latin typeface="+mj-ea"/>
                <a:ea typeface="+mj-ea"/>
              </a:rPr>
              <a:t>…</a:t>
            </a:r>
            <a:r>
              <a:rPr lang="ja-JP" altLang="en-US" sz="1100" b="1" dirty="0" err="1">
                <a:latin typeface="+mj-ea"/>
                <a:ea typeface="+mj-ea"/>
              </a:rPr>
              <a:t>。</a:t>
            </a:r>
            <a:endParaRPr lang="ja-JP" altLang="en-US" sz="1100" b="1" dirty="0">
              <a:latin typeface="+mj-ea"/>
              <a:ea typeface="+mj-ea"/>
            </a:endParaRPr>
          </a:p>
          <a:p>
            <a:pPr>
              <a:lnSpc>
                <a:spcPts val="1400"/>
              </a:lnSpc>
            </a:pPr>
            <a:r>
              <a:rPr lang="ja-JP" altLang="en-US" sz="1100" b="1" dirty="0">
                <a:latin typeface="+mj-ea"/>
                <a:ea typeface="+mj-ea"/>
              </a:rPr>
              <a:t>このままでは病気になってしまうのでは？」そんな子どもを守るために，</a:t>
            </a:r>
          </a:p>
          <a:p>
            <a:pPr>
              <a:lnSpc>
                <a:spcPts val="1400"/>
              </a:lnSpc>
            </a:pPr>
            <a:r>
              <a:rPr lang="ja-JP" altLang="en-US" sz="1100" b="1" dirty="0">
                <a:latin typeface="+mj-ea"/>
                <a:ea typeface="+mj-ea"/>
              </a:rPr>
              <a:t>保護者にできることを考えてみましょう。</a:t>
            </a:r>
            <a:endParaRPr kumimoji="1" lang="ja-JP" altLang="en-US" sz="1100" b="1" dirty="0">
              <a:latin typeface="+mj-ea"/>
              <a:ea typeface="+mj-e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12128" y="2160495"/>
            <a:ext cx="564257" cy="1728192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lang="ja-JP" altLang="en-US" sz="800" b="1" dirty="0"/>
              <a:t>Ｑ「ゲーム依存とはどんな病気なのですか？子どもをゲーム依存にさせないためには、どんなことに気を付けたらよいでしょうか？」（ヤンデレ父さん）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496184" y="2142493"/>
            <a:ext cx="846386" cy="1764196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lang="ja-JP" altLang="en-US" sz="800" b="1" dirty="0"/>
              <a:t>モラコ先生</a:t>
            </a:r>
            <a:r>
              <a:rPr lang="ja-JP" altLang="en-US" sz="800" dirty="0"/>
              <a:t>「ＷＨＯは、ゲームのやり過ぎで日常生活に支障が出る</a:t>
            </a:r>
            <a:r>
              <a:rPr lang="en-US" altLang="ja-JP" sz="800" dirty="0"/>
              <a:t>『</a:t>
            </a:r>
            <a:r>
              <a:rPr lang="ja-JP" altLang="en-US" sz="800" dirty="0"/>
              <a:t>ゲーム障害</a:t>
            </a:r>
            <a:r>
              <a:rPr lang="en-US" altLang="ja-JP" sz="800" dirty="0"/>
              <a:t>』</a:t>
            </a:r>
            <a:r>
              <a:rPr lang="ja-JP" altLang="en-US" sz="800" dirty="0"/>
              <a:t>を、国際疾病として認定しました。症状としては、</a:t>
            </a:r>
          </a:p>
          <a:p>
            <a:pPr algn="just">
              <a:lnSpc>
                <a:spcPts val="1100"/>
              </a:lnSpc>
            </a:pPr>
            <a:r>
              <a:rPr lang="ja-JP" altLang="en-US" sz="800" b="1" dirty="0"/>
              <a:t>・ゲームに熱中して時間をコントロールできない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40438" y="6642993"/>
            <a:ext cx="5616624" cy="1615827"/>
          </a:xfrm>
          <a:prstGeom prst="rect">
            <a:avLst/>
          </a:prstGeom>
          <a:noFill/>
        </p:spPr>
        <p:txBody>
          <a:bodyPr wrap="square" lIns="0" tIns="0" rIns="0" bIns="0" numCol="2" spcCol="252000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850" dirty="0"/>
              <a:t>　「ゲーム依存」は確かに怖い病気です。重症化してしまうと自分自身で克服するのは難しく，専門的な治療が必要になることもあるでしょう。だからと言って，極端に恐れる必要はありません。子どものスマホやゲームの利用の仕方についてしっかりと管理できていれば，防ぐことができるからです。</a:t>
            </a:r>
          </a:p>
          <a:p>
            <a:pPr algn="just">
              <a:lnSpc>
                <a:spcPts val="1400"/>
              </a:lnSpc>
            </a:pPr>
            <a:r>
              <a:rPr lang="ja-JP" altLang="en-US" sz="850" dirty="0"/>
              <a:t>　しかし，子どもにも意思や友だちとの付き合いなど事情がありますから，時間をかけて話し合う必要があります。子どもをゲーム依存にさせないために，忙しくてもその時間は大切にしましょう。モラコ先生が提案してくれている①～⑤を参考に，一方的に押し付けたりせず，子どもの考えも尊重しながら，日頃から話し合う習慣を作れるといいですね。</a:t>
            </a:r>
          </a:p>
          <a:p>
            <a:pPr algn="just">
              <a:lnSpc>
                <a:spcPts val="1400"/>
              </a:lnSpc>
            </a:pPr>
            <a:r>
              <a:rPr lang="ja-JP" altLang="en-US" sz="850"/>
              <a:t>　その他</a:t>
            </a:r>
            <a:r>
              <a:rPr lang="ja-JP" altLang="en-US" sz="850" dirty="0"/>
              <a:t>の “○○依存” “○○中毒”と呼ばれるものを思い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3734" y="378297"/>
            <a:ext cx="27363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800" b="1"/>
              <a:t>　年　組　　　　　年　月号</a:t>
            </a:r>
            <a:endParaRPr lang="ja-JP" altLang="en-US" sz="18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495809" y="4150968"/>
            <a:ext cx="3103414" cy="1764196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just">
              <a:lnSpc>
                <a:spcPts val="1100"/>
              </a:lnSpc>
            </a:pPr>
            <a:r>
              <a:rPr lang="ja-JP" altLang="en-US" sz="800" b="1" dirty="0"/>
              <a:t>・ゲームを優先して日常生活が送れない状態が</a:t>
            </a:r>
            <a:r>
              <a:rPr lang="en-US" altLang="ja-JP" sz="800" b="1" dirty="0"/>
              <a:t>12</a:t>
            </a:r>
            <a:r>
              <a:rPr lang="ja-JP" altLang="en-US" sz="800" b="1" dirty="0"/>
              <a:t>か月以上続く</a:t>
            </a:r>
          </a:p>
          <a:p>
            <a:pPr algn="just">
              <a:lnSpc>
                <a:spcPts val="1100"/>
              </a:lnSpc>
            </a:pPr>
            <a:r>
              <a:rPr lang="ja-JP" altLang="en-US" sz="800" dirty="0"/>
              <a:t>などが挙げられていますが、子どもだけの病気ではなく、大人もなりうる病気なので、今や社会問題の一つともなっています。</a:t>
            </a:r>
          </a:p>
          <a:p>
            <a:pPr algn="just">
              <a:lnSpc>
                <a:spcPts val="1100"/>
              </a:lnSpc>
            </a:pPr>
            <a:endParaRPr lang="ja-JP" altLang="en-US" sz="800" dirty="0"/>
          </a:p>
          <a:p>
            <a:pPr algn="just">
              <a:lnSpc>
                <a:spcPts val="1100"/>
              </a:lnSpc>
            </a:pPr>
            <a:r>
              <a:rPr lang="ja-JP" altLang="en-US" sz="800" b="1" dirty="0"/>
              <a:t>子どもをゲーム依存にさせないために</a:t>
            </a:r>
          </a:p>
          <a:p>
            <a:pPr algn="just">
              <a:lnSpc>
                <a:spcPts val="1100"/>
              </a:lnSpc>
            </a:pPr>
            <a:r>
              <a:rPr lang="ja-JP" altLang="en-US" sz="800" dirty="0"/>
              <a:t>　私たち大人はどうすればよいでしょうか。左の①～⑤を参考にしてみてください。</a:t>
            </a:r>
          </a:p>
          <a:p>
            <a:pPr algn="just">
              <a:lnSpc>
                <a:spcPts val="1100"/>
              </a:lnSpc>
            </a:pPr>
            <a:endParaRPr lang="ja-JP" altLang="en-US" sz="800" dirty="0"/>
          </a:p>
          <a:p>
            <a:pPr algn="just">
              <a:lnSpc>
                <a:spcPts val="1100"/>
              </a:lnSpc>
            </a:pPr>
            <a:r>
              <a:rPr lang="ja-JP" altLang="en-US" sz="800" dirty="0"/>
              <a:t>　最近のネットゲームは日々進化しています。私たちが子どもの頃に遊んでいたゲームとは、まったく違うものだと言えるでしょう。ゲームは永久的に続けられますし、コンテンツやゲームイベントの企画、ＳＮＳ的要素にすっかりはまってしまい、やめにくい仕掛けが組み込まれています。そのことを大人と子どもの両方が理解し、大人が責任をもって管理することが大切です。」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726773" y="5346849"/>
            <a:ext cx="1231106" cy="16370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altLang="ja-JP" sz="1400" spc="50" dirty="0"/>
              <a:t>…</a:t>
            </a:r>
            <a:r>
              <a:rPr lang="ja-JP" altLang="en-US" sz="1400" spc="50" dirty="0"/>
              <a:t>っというのが</a:t>
            </a:r>
          </a:p>
          <a:p>
            <a:pPr>
              <a:lnSpc>
                <a:spcPts val="1600"/>
              </a:lnSpc>
            </a:pPr>
            <a:r>
              <a:rPr lang="ja-JP" altLang="en-US" sz="1400" spc="50" dirty="0"/>
              <a:t>基本設定らしいです</a:t>
            </a:r>
          </a:p>
          <a:p>
            <a:pPr>
              <a:lnSpc>
                <a:spcPts val="1600"/>
              </a:lnSpc>
            </a:pPr>
            <a:r>
              <a:rPr lang="ja-JP" altLang="en-US" sz="1400" spc="50" dirty="0"/>
              <a:t>よし始めるか！	</a:t>
            </a:r>
          </a:p>
          <a:p>
            <a:pPr>
              <a:lnSpc>
                <a:spcPts val="1600"/>
              </a:lnSpc>
            </a:pPr>
            <a:r>
              <a:rPr lang="ja-JP" altLang="en-US" sz="1400" spc="50" dirty="0"/>
              <a:t>まずはキャラ選択ね</a:t>
            </a:r>
          </a:p>
          <a:p>
            <a:pPr>
              <a:lnSpc>
                <a:spcPts val="1600"/>
              </a:lnSpc>
            </a:pPr>
            <a:r>
              <a:rPr lang="ja-JP" altLang="en-US" sz="1400" spc="50" dirty="0"/>
              <a:t>では、実況</a:t>
            </a:r>
          </a:p>
          <a:p>
            <a:pPr>
              <a:lnSpc>
                <a:spcPts val="1600"/>
              </a:lnSpc>
            </a:pPr>
            <a:r>
              <a:rPr lang="ja-JP" altLang="en-US" sz="1400" spc="50" dirty="0"/>
              <a:t>スタートです！</a:t>
            </a:r>
            <a:endParaRPr kumimoji="1" lang="ja-JP" altLang="en-US" sz="1400" spc="5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32126" y="7187322"/>
            <a:ext cx="307777" cy="16370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1200" spc="50" dirty="0"/>
              <a:t>ココは素直に</a:t>
            </a:r>
          </a:p>
          <a:p>
            <a:pPr>
              <a:lnSpc>
                <a:spcPts val="1200"/>
              </a:lnSpc>
            </a:pPr>
            <a:r>
              <a:rPr lang="ja-JP" altLang="en-US" sz="1200" spc="50" dirty="0"/>
              <a:t>スマオでしょ</a:t>
            </a:r>
            <a:endParaRPr kumimoji="1" lang="ja-JP" altLang="en-US" sz="1200" spc="5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9676178" y="7102424"/>
            <a:ext cx="1740201" cy="1151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850" dirty="0"/>
              <a:t>浮かべてみてください。違法性のあるものは別として，日常生活において気を付けながら上手く付き合っていければ，依存にはならないものばかりです。それと同じことなのです。</a:t>
            </a:r>
          </a:p>
        </p:txBody>
      </p:sp>
    </p:spTree>
    <p:extLst>
      <p:ext uri="{BB962C8B-B14F-4D97-AF65-F5344CB8AC3E}">
        <p14:creationId xmlns:p14="http://schemas.microsoft.com/office/powerpoint/2010/main" val="28187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3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7103050" y="8964885"/>
            <a:ext cx="5040560" cy="198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800"/>
              </a:lnSpc>
            </a:pPr>
            <a:r>
              <a:rPr lang="en-US" altLang="ja-JP" sz="600" b="1" dirty="0"/>
              <a:t>※RPG…</a:t>
            </a:r>
            <a:r>
              <a:rPr lang="ja-JP" altLang="en-US" sz="600" b="1" dirty="0"/>
              <a:t>戦闘や謎解きを通して，キャラクターを成長させながら</a:t>
            </a:r>
          </a:p>
          <a:p>
            <a:pPr algn="just">
              <a:lnSpc>
                <a:spcPts val="800"/>
              </a:lnSpc>
            </a:pPr>
            <a:r>
              <a:rPr lang="ja-JP" altLang="en-US" sz="600" b="1" dirty="0"/>
              <a:t>ストーリーを進めるゲーム</a:t>
            </a:r>
            <a:endParaRPr kumimoji="1" lang="ja-JP" altLang="en-US" sz="6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515539" y="1097097"/>
            <a:ext cx="359073" cy="961582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spc="50" dirty="0"/>
              <a:t>横スクロール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レトロ仕様か</a:t>
            </a:r>
            <a:r>
              <a:rPr lang="en-US" altLang="ja-JP" sz="1100" spc="50" dirty="0"/>
              <a:t>…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917007" y="3424241"/>
            <a:ext cx="538609" cy="1200909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b="1" spc="50" dirty="0"/>
              <a:t>こいつらを</a:t>
            </a:r>
          </a:p>
          <a:p>
            <a:pPr>
              <a:lnSpc>
                <a:spcPts val="1400"/>
              </a:lnSpc>
            </a:pPr>
            <a:r>
              <a:rPr lang="ja-JP" altLang="en-US" sz="1000" b="1" spc="50" dirty="0"/>
              <a:t>華麗に</a:t>
            </a:r>
          </a:p>
          <a:p>
            <a:pPr>
              <a:lnSpc>
                <a:spcPts val="1400"/>
              </a:lnSpc>
            </a:pPr>
            <a:r>
              <a:rPr lang="ja-JP" altLang="en-US" sz="1000" b="1" spc="50" dirty="0"/>
              <a:t>かわしながら</a:t>
            </a:r>
            <a:endParaRPr kumimoji="1" lang="ja-JP" altLang="en-US" sz="1000" b="1" spc="5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557934" y="5319752"/>
            <a:ext cx="718145" cy="916445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spc="50" dirty="0"/>
              <a:t>と思ったら！</a:t>
            </a:r>
          </a:p>
          <a:p>
            <a:pPr>
              <a:lnSpc>
                <a:spcPts val="1400"/>
              </a:lnSpc>
            </a:pPr>
            <a:r>
              <a:rPr lang="ja-JP" altLang="en-US" sz="1000" spc="50" dirty="0"/>
              <a:t>アイテム</a:t>
            </a:r>
          </a:p>
          <a:p>
            <a:pPr>
              <a:lnSpc>
                <a:spcPts val="1400"/>
              </a:lnSpc>
            </a:pPr>
            <a:endParaRPr lang="ja-JP" altLang="en-US" sz="1000" spc="50" dirty="0"/>
          </a:p>
          <a:p>
            <a:pPr>
              <a:lnSpc>
                <a:spcPts val="1400"/>
              </a:lnSpc>
            </a:pPr>
            <a:r>
              <a:rPr lang="ja-JP" altLang="en-US" sz="1000" spc="50" dirty="0"/>
              <a:t>ドーパミン</a:t>
            </a:r>
            <a:r>
              <a:rPr lang="ja-JP" altLang="en-US" sz="1000" spc="50" dirty="0" err="1"/>
              <a:t>て</a:t>
            </a:r>
            <a:r>
              <a:rPr lang="ja-JP" altLang="en-US" sz="1000" spc="50" dirty="0"/>
              <a:t>！</a:t>
            </a:r>
            <a:endParaRPr kumimoji="1" lang="ja-JP" altLang="en-US" sz="1000" spc="5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35213" y="5223431"/>
            <a:ext cx="718145" cy="761504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spc="50" dirty="0"/>
              <a:t>これ</a:t>
            </a:r>
            <a:r>
              <a:rPr lang="en-US" altLang="ja-JP" sz="1000" spc="50" dirty="0"/>
              <a:t>…</a:t>
            </a:r>
          </a:p>
          <a:p>
            <a:pPr>
              <a:lnSpc>
                <a:spcPts val="1400"/>
              </a:lnSpc>
            </a:pPr>
            <a:r>
              <a:rPr lang="ja-JP" altLang="en-US" sz="1000" spc="50" dirty="0"/>
              <a:t>拾っちゃ</a:t>
            </a:r>
          </a:p>
          <a:p>
            <a:pPr>
              <a:lnSpc>
                <a:spcPts val="1400"/>
              </a:lnSpc>
            </a:pPr>
            <a:r>
              <a:rPr lang="ja-JP" altLang="en-US" sz="1000" spc="50" dirty="0"/>
              <a:t>まずいんじゃ</a:t>
            </a:r>
          </a:p>
          <a:p>
            <a:pPr>
              <a:lnSpc>
                <a:spcPts val="1400"/>
              </a:lnSpc>
            </a:pPr>
            <a:r>
              <a:rPr lang="ja-JP" altLang="en-US" sz="1000" spc="50" dirty="0"/>
              <a:t>ないの？</a:t>
            </a:r>
            <a:endParaRPr kumimoji="1" lang="ja-JP" altLang="en-US" sz="1000" spc="5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9623330" y="6565452"/>
            <a:ext cx="654025" cy="182600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400" b="1" spc="50" dirty="0"/>
              <a:t>なんとか</a:t>
            </a:r>
          </a:p>
          <a:p>
            <a:pPr>
              <a:lnSpc>
                <a:spcPts val="1600"/>
              </a:lnSpc>
            </a:pPr>
            <a:r>
              <a:rPr lang="en-US" altLang="ja-JP" sz="900" b="1" spc="50" dirty="0"/>
              <a:t>(</a:t>
            </a:r>
            <a:r>
              <a:rPr lang="ja-JP" altLang="en-US" sz="900" b="1" spc="50" dirty="0"/>
              <a:t>ドーパミンのおかげで）</a:t>
            </a:r>
          </a:p>
          <a:p>
            <a:pPr>
              <a:lnSpc>
                <a:spcPts val="2000"/>
              </a:lnSpc>
            </a:pPr>
            <a:r>
              <a:rPr lang="ja-JP" altLang="en-US" sz="1400" b="1" spc="50" dirty="0"/>
              <a:t>１面クリア！</a:t>
            </a:r>
            <a:endParaRPr kumimoji="1" lang="ja-JP" altLang="en-US" sz="1400" b="1" spc="5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1772051" y="781958"/>
            <a:ext cx="718145" cy="1131605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200" spc="50" dirty="0"/>
              <a:t>ヨシ！じゃ</a:t>
            </a:r>
          </a:p>
          <a:p>
            <a:pPr>
              <a:lnSpc>
                <a:spcPts val="1400"/>
              </a:lnSpc>
            </a:pPr>
            <a:r>
              <a:rPr lang="ja-JP" altLang="en-US" sz="1200" spc="50" dirty="0"/>
              <a:t>これで！</a:t>
            </a:r>
          </a:p>
          <a:p>
            <a:pPr>
              <a:lnSpc>
                <a:spcPts val="1400"/>
              </a:lnSpc>
            </a:pPr>
            <a:r>
              <a:rPr lang="ja-JP" altLang="en-US" sz="1200" spc="50" dirty="0"/>
              <a:t>レッツ</a:t>
            </a:r>
          </a:p>
          <a:p>
            <a:pPr>
              <a:lnSpc>
                <a:spcPts val="1400"/>
              </a:lnSpc>
            </a:pPr>
            <a:r>
              <a:rPr lang="ja-JP" altLang="en-US" sz="1200" spc="50" dirty="0" err="1"/>
              <a:t>スターートォ～</a:t>
            </a:r>
            <a:endParaRPr kumimoji="1" lang="ja-JP" altLang="en-US" sz="1200" spc="5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019480" y="1182138"/>
            <a:ext cx="359073" cy="9563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spc="50" dirty="0"/>
              <a:t>わッ！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敵来たぁ</a:t>
            </a:r>
            <a:endParaRPr kumimoji="1" lang="ja-JP" altLang="en-US" sz="1050" spc="5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8475502" y="3437118"/>
            <a:ext cx="718145" cy="1430925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b="1" spc="50" dirty="0"/>
              <a:t>アイテムを</a:t>
            </a:r>
          </a:p>
          <a:p>
            <a:pPr>
              <a:lnSpc>
                <a:spcPts val="1400"/>
              </a:lnSpc>
            </a:pPr>
            <a:r>
              <a:rPr lang="ja-JP" altLang="en-US" sz="1100" b="1" spc="50" dirty="0"/>
              <a:t>回収していく</a:t>
            </a:r>
          </a:p>
          <a:p>
            <a:pPr>
              <a:lnSpc>
                <a:spcPts val="1400"/>
              </a:lnSpc>
            </a:pPr>
            <a:r>
              <a:rPr lang="ja-JP" altLang="en-US" sz="1100" b="1" spc="50" dirty="0"/>
              <a:t>わけね</a:t>
            </a:r>
            <a:r>
              <a:rPr lang="en-US" altLang="ja-JP" sz="1100" b="1" spc="50" dirty="0"/>
              <a:t>…	</a:t>
            </a:r>
          </a:p>
          <a:p>
            <a:pPr>
              <a:lnSpc>
                <a:spcPts val="1400"/>
              </a:lnSpc>
            </a:pPr>
            <a:r>
              <a:rPr lang="ja-JP" altLang="en-US" sz="1100" b="1" spc="50" dirty="0"/>
              <a:t>コインゲット！</a:t>
            </a:r>
            <a:endParaRPr kumimoji="1" lang="ja-JP" altLang="en-US" sz="1100" b="1" spc="5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065315" y="6565452"/>
            <a:ext cx="1436291" cy="110559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spc="50" dirty="0"/>
              <a:t>ああっ！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なんか</a:t>
            </a:r>
            <a:r>
              <a:rPr lang="en-US" altLang="ja-JP" sz="1050" spc="50" dirty="0"/>
              <a:t>…</a:t>
            </a:r>
          </a:p>
          <a:p>
            <a:pPr>
              <a:lnSpc>
                <a:spcPts val="1400"/>
              </a:lnSpc>
            </a:pPr>
            <a:endParaRPr lang="en-US" altLang="ja-JP" sz="1050" spc="50" dirty="0"/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アイテム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拾えば拾うほど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スマオの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顔付きが！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やばくない？</a:t>
            </a:r>
            <a:endParaRPr kumimoji="1" lang="ja-JP" altLang="en-US" sz="1050" spc="5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9130030" y="6639804"/>
            <a:ext cx="359073" cy="110559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50" spc="50" dirty="0"/>
              <a:t>２面からＲＰＧ</a:t>
            </a:r>
            <a:r>
              <a:rPr lang="en-US" altLang="ja-JP" sz="500" spc="50" dirty="0"/>
              <a:t>※</a:t>
            </a:r>
            <a:endParaRPr lang="en-US" altLang="ja-JP" sz="800" spc="50" dirty="0"/>
          </a:p>
          <a:p>
            <a:pPr>
              <a:lnSpc>
                <a:spcPts val="1400"/>
              </a:lnSpc>
            </a:pPr>
            <a:r>
              <a:rPr lang="ja-JP" altLang="en-US" sz="950" spc="50" dirty="0"/>
              <a:t>仕立てか</a:t>
            </a:r>
            <a:r>
              <a:rPr lang="en-US" altLang="ja-JP" sz="950" spc="50" dirty="0"/>
              <a:t>…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930191" y="760692"/>
            <a:ext cx="538609" cy="110559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spc="50" dirty="0"/>
              <a:t>じゃあ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オレは・・・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っと、ん！？</a:t>
            </a:r>
            <a:endParaRPr kumimoji="1" lang="ja-JP" altLang="en-US" sz="1100" spc="5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791844" y="3027399"/>
            <a:ext cx="718145" cy="9563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900" spc="50" dirty="0"/>
              <a:t>まだ</a:t>
            </a:r>
          </a:p>
          <a:p>
            <a:pPr>
              <a:lnSpc>
                <a:spcPts val="1400"/>
              </a:lnSpc>
            </a:pPr>
            <a:r>
              <a:rPr lang="ja-JP" altLang="en-US" sz="900" spc="50" dirty="0"/>
              <a:t>カキンの</a:t>
            </a:r>
          </a:p>
          <a:p>
            <a:pPr>
              <a:lnSpc>
                <a:spcPts val="1400"/>
              </a:lnSpc>
            </a:pPr>
            <a:r>
              <a:rPr lang="ja-JP" altLang="en-US" sz="900" spc="50" dirty="0"/>
              <a:t>呪いが効いた</a:t>
            </a:r>
          </a:p>
          <a:p>
            <a:pPr>
              <a:lnSpc>
                <a:spcPts val="1400"/>
              </a:lnSpc>
            </a:pPr>
            <a:r>
              <a:rPr lang="ja-JP" altLang="en-US" sz="900" spc="50" dirty="0"/>
              <a:t>状態だと</a:t>
            </a:r>
            <a:r>
              <a:rPr lang="en-US" altLang="ja-JP" sz="900" spc="50" dirty="0"/>
              <a:t>…</a:t>
            </a:r>
            <a:r>
              <a:rPr lang="ja-JP" altLang="en-US" sz="900" spc="50" dirty="0"/>
              <a:t>？</a:t>
            </a:r>
            <a:endParaRPr kumimoji="1" lang="ja-JP" altLang="en-US" sz="900" spc="50" dirty="0"/>
          </a:p>
        </p:txBody>
      </p:sp>
      <p:sp>
        <p:nvSpPr>
          <p:cNvPr id="60" name="テキスト ボックス 59"/>
          <p:cNvSpPr txBox="1"/>
          <p:nvPr/>
        </p:nvSpPr>
        <p:spPr>
          <a:xfrm rot="20713413">
            <a:off x="804664" y="3142971"/>
            <a:ext cx="1090042" cy="1064854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spc="50" dirty="0"/>
              <a:t>毒の副作用</a:t>
            </a:r>
          </a:p>
          <a:p>
            <a:pPr>
              <a:lnSpc>
                <a:spcPts val="1700"/>
              </a:lnSpc>
            </a:pPr>
            <a:r>
              <a:rPr lang="ja-JP" altLang="en-US" sz="1100" spc="50" dirty="0"/>
              <a:t>「親に暴言」で</a:t>
            </a:r>
          </a:p>
          <a:p>
            <a:pPr>
              <a:lnSpc>
                <a:spcPts val="1700"/>
              </a:lnSpc>
            </a:pPr>
            <a:r>
              <a:rPr lang="ja-JP" altLang="en-US" sz="1100" spc="50" dirty="0"/>
              <a:t>体力いきなり</a:t>
            </a:r>
          </a:p>
          <a:p>
            <a:pPr>
              <a:lnSpc>
                <a:spcPts val="1700"/>
              </a:lnSpc>
            </a:pPr>
            <a:r>
              <a:rPr lang="ja-JP" altLang="en-US" sz="1100" spc="50" dirty="0"/>
              <a:t>ゼロ！	</a:t>
            </a:r>
            <a:endParaRPr kumimoji="1" lang="ja-JP" altLang="en-US" sz="1100" spc="5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4453929" y="6931025"/>
            <a:ext cx="1974900" cy="1224136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spc="50" dirty="0"/>
              <a:t>いやぁ～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鬼イベントの嵐で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時間とお金の感覚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麻痺しまくり！</a:t>
            </a:r>
            <a:endParaRPr lang="en-US" altLang="ja-JP" sz="1100" spc="50" dirty="0"/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これって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ダメ人間製造機？</a:t>
            </a:r>
          </a:p>
          <a:p>
            <a:pPr>
              <a:lnSpc>
                <a:spcPts val="1400"/>
              </a:lnSpc>
            </a:pPr>
            <a:endParaRPr lang="ja-JP" altLang="en-US" sz="1100" spc="50" dirty="0"/>
          </a:p>
          <a:p>
            <a:pPr>
              <a:lnSpc>
                <a:spcPts val="1400"/>
              </a:lnSpc>
            </a:pPr>
            <a:r>
              <a:rPr lang="ja-JP" altLang="en-US" sz="1100" spc="50" dirty="0" err="1"/>
              <a:t>って</a:t>
            </a:r>
            <a:r>
              <a:rPr lang="ja-JP" altLang="en-US" sz="1100" spc="50" dirty="0"/>
              <a:t>コトで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本日は実況を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終わらせたいと</a:t>
            </a:r>
          </a:p>
          <a:p>
            <a:pPr>
              <a:lnSpc>
                <a:spcPts val="1400"/>
              </a:lnSpc>
            </a:pPr>
            <a:r>
              <a:rPr lang="ja-JP" altLang="en-US" sz="1100" spc="50" dirty="0"/>
              <a:t>思いまぁす♪</a:t>
            </a:r>
            <a:endParaRPr kumimoji="1" lang="ja-JP" altLang="en-US" sz="1100" spc="50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007790" y="7052107"/>
            <a:ext cx="1077218" cy="1237886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spc="50" dirty="0"/>
              <a:t>さすがＷＨ</a:t>
            </a:r>
            <a:r>
              <a:rPr lang="en-US" altLang="ja-JP" sz="900" spc="50" dirty="0"/>
              <a:t>О</a:t>
            </a:r>
            <a:r>
              <a:rPr lang="ja-JP" altLang="en-US" sz="900" spc="50" dirty="0"/>
              <a:t>が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病気と設定しただけ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あって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ゲーム中毒って怖い！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という事が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お判りいただけました</a:t>
            </a:r>
          </a:p>
          <a:p>
            <a:pPr>
              <a:lnSpc>
                <a:spcPts val="1200"/>
              </a:lnSpc>
            </a:pPr>
            <a:r>
              <a:rPr lang="ja-JP" altLang="en-US" sz="900" spc="50" dirty="0"/>
              <a:t>でしょうか</a:t>
            </a:r>
            <a:endParaRPr kumimoji="1" lang="ja-JP" altLang="en-US" sz="900" spc="5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403162" y="794774"/>
            <a:ext cx="359073" cy="9563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spc="50" dirty="0"/>
              <a:t>選択肢</a:t>
            </a:r>
          </a:p>
          <a:p>
            <a:pPr>
              <a:lnSpc>
                <a:spcPts val="1400"/>
              </a:lnSpc>
            </a:pPr>
            <a:r>
              <a:rPr lang="ja-JP" altLang="en-US" sz="1050" spc="50" dirty="0"/>
              <a:t>これだけ？</a:t>
            </a:r>
            <a:endParaRPr kumimoji="1" lang="ja-JP" altLang="en-US" sz="1050" spc="5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864921" y="718717"/>
            <a:ext cx="359073" cy="1108460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b="1" spc="50" dirty="0"/>
              <a:t>課金以外先へ</a:t>
            </a:r>
          </a:p>
          <a:p>
            <a:pPr>
              <a:lnSpc>
                <a:spcPts val="1400"/>
              </a:lnSpc>
            </a:pPr>
            <a:r>
              <a:rPr lang="ja-JP" altLang="en-US" sz="1050" b="1" spc="50" dirty="0"/>
              <a:t>進めなかったので</a:t>
            </a:r>
            <a:endParaRPr kumimoji="1" lang="ja-JP" altLang="en-US" sz="1050" b="1" spc="5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057192" y="835437"/>
            <a:ext cx="718145" cy="1649747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50" b="1" spc="50" dirty="0"/>
              <a:t>その後も</a:t>
            </a:r>
          </a:p>
          <a:p>
            <a:pPr>
              <a:lnSpc>
                <a:spcPts val="1400"/>
              </a:lnSpc>
            </a:pPr>
            <a:r>
              <a:rPr lang="ja-JP" altLang="en-US" sz="1050" b="1" spc="50" dirty="0" err="1"/>
              <a:t>どっちかっつ</a:t>
            </a:r>
            <a:r>
              <a:rPr lang="ja-JP" altLang="en-US" sz="1050" b="1" spc="50" dirty="0"/>
              <a:t>ーと</a:t>
            </a:r>
          </a:p>
          <a:p>
            <a:pPr>
              <a:lnSpc>
                <a:spcPts val="1400"/>
              </a:lnSpc>
            </a:pPr>
            <a:r>
              <a:rPr lang="ja-JP" altLang="en-US" sz="1050" b="1" spc="50" dirty="0"/>
              <a:t>スマホにただ翻弄される</a:t>
            </a:r>
          </a:p>
          <a:p>
            <a:pPr>
              <a:lnSpc>
                <a:spcPts val="1400"/>
              </a:lnSpc>
            </a:pPr>
            <a:r>
              <a:rPr lang="ja-JP" altLang="en-US" sz="1050" b="1" spc="50" dirty="0" err="1"/>
              <a:t>だけの</a:t>
            </a:r>
            <a:r>
              <a:rPr lang="ja-JP" altLang="en-US" sz="1050" b="1" spc="50" dirty="0"/>
              <a:t>闘いが続き</a:t>
            </a:r>
            <a:endParaRPr kumimoji="1" lang="ja-JP" altLang="en-US" sz="1050" b="1" spc="50" dirty="0"/>
          </a:p>
        </p:txBody>
      </p:sp>
      <p:sp>
        <p:nvSpPr>
          <p:cNvPr id="37" name="テキスト ボックス 36"/>
          <p:cNvSpPr txBox="1"/>
          <p:nvPr/>
        </p:nvSpPr>
        <p:spPr>
          <a:xfrm rot="165522">
            <a:off x="3129191" y="5233307"/>
            <a:ext cx="436017" cy="1064854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100" spc="50" dirty="0"/>
              <a:t>ついに</a:t>
            </a:r>
          </a:p>
          <a:p>
            <a:pPr>
              <a:lnSpc>
                <a:spcPts val="1700"/>
              </a:lnSpc>
            </a:pPr>
            <a:r>
              <a:rPr lang="ja-JP" altLang="en-US" sz="1100" spc="50" dirty="0"/>
              <a:t>ラスボスか</a:t>
            </a:r>
            <a:endParaRPr kumimoji="1" lang="ja-JP" altLang="en-US" sz="1100" spc="5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1772051" y="5505533"/>
            <a:ext cx="144016" cy="17953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000" spc="50" dirty="0"/>
              <a:t>＝</a:t>
            </a:r>
            <a:endParaRPr kumimoji="1" lang="ja-JP" altLang="en-US" sz="1000" spc="50" dirty="0"/>
          </a:p>
        </p:txBody>
      </p:sp>
    </p:spTree>
    <p:extLst>
      <p:ext uri="{BB962C8B-B14F-4D97-AF65-F5344CB8AC3E}">
        <p14:creationId xmlns:p14="http://schemas.microsoft.com/office/powerpoint/2010/main" val="22055219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2&quot; unique_id=&quot;11027&quot;&gt;&lt;object type=&quot;3&quot; unique_id=&quot;11028&quot;&gt;&lt;property id=&quot;20148&quot; value=&quot;5&quot;/&gt;&lt;property id=&quot;20300&quot; value=&quot;スライド 1&quot;/&gt;&lt;property id=&quot;20307&quot; value=&quot;256&quot;/&gt;&lt;/object&gt;&lt;object type=&quot;3&quot; unique_id=&quot;11029&quot;&gt;&lt;property id=&quot;20148&quot; value=&quot;5&quot;/&gt;&lt;property id=&quot;20300&quot; value=&quot;スライド 2&quot;/&gt;&lt;property id=&quot;20307&quot; value=&quot;257&quot;/&gt;&lt;/object&gt;&lt;/object&gt;&lt;object type=&quot;8&quot; unique_id=&quot;11033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none" lIns="91440" tIns="45720" rIns="91440" bIns="45720">
        <a:spAutoFit/>
      </a:bodyPr>
      <a:lstStyle>
        <a:defPPr algn="ctr">
          <a:defRPr sz="5400" b="1" cap="none" spc="0" dirty="0">
            <a:ln w="25400">
              <a:solidFill>
                <a:schemeClr val="tx1"/>
              </a:solidFill>
              <a:prstDash val="solid"/>
            </a:ln>
            <a:solidFill>
              <a:schemeClr val="bg2">
                <a:tint val="85000"/>
                <a:satMod val="155000"/>
              </a:schemeClr>
            </a:solidFill>
            <a:effectLst>
              <a:outerShdw blurRad="41275" dist="20320" dir="1800000" algn="tl" rotWithShape="0">
                <a:srgbClr val="000000">
                  <a:alpha val="40000"/>
                </a:srgbClr>
              </a:outerShdw>
            </a:effectLst>
          </a:defRPr>
        </a:defPPr>
      </a:lstStyle>
    </a:spDef>
    <a:txDef>
      <a:spPr>
        <a:noFill/>
      </a:spPr>
      <a:bodyPr vert="eaVert" wrap="square" lIns="0" tIns="0" rIns="0" bIns="0" rtlCol="0">
        <a:spAutoFit/>
      </a:bodyPr>
      <a:lstStyle>
        <a:defPPr>
          <a:lnSpc>
            <a:spcPts val="2000"/>
          </a:lnSpc>
          <a:defRPr kumimoji="1" sz="3200" kern="16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2017</TotalTime>
  <Words>759</Words>
  <Application>Microsoft Macintosh PowerPoint</Application>
  <PresentationFormat>ユーザー設定</PresentationFormat>
  <Paragraphs>106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crestec</dc:creator>
  <cp:lastModifiedBy>crestec tokyo</cp:lastModifiedBy>
  <cp:revision>93</cp:revision>
  <cp:lastPrinted>2018-11-28T07:37:27Z</cp:lastPrinted>
  <dcterms:created xsi:type="dcterms:W3CDTF">2018-07-12T05:37:15Z</dcterms:created>
  <dcterms:modified xsi:type="dcterms:W3CDTF">2021-02-17T05:57:46Z</dcterms:modified>
</cp:coreProperties>
</file>