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13104813" cy="9253538"/>
  <p:notesSz cx="9926638" cy="14355763"/>
  <p:custDataLst>
    <p:tags r:id="rId4"/>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5">
          <p15:clr>
            <a:srgbClr val="A4A3A4"/>
          </p15:clr>
        </p15:guide>
        <p15:guide id="2" pos="4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9303" autoAdjust="0"/>
  </p:normalViewPr>
  <p:slideViewPr>
    <p:cSldViewPr>
      <p:cViewPr varScale="1">
        <p:scale>
          <a:sx n="97" d="100"/>
          <a:sy n="97" d="100"/>
        </p:scale>
        <p:origin x="1432" y="208"/>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a:t>マスター タイトルの書式設定</a:t>
            </a:r>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604559" y="609249"/>
            <a:ext cx="5616624" cy="630942"/>
          </a:xfrm>
          <a:prstGeom prst="rect">
            <a:avLst/>
          </a:prstGeom>
          <a:noFill/>
        </p:spPr>
        <p:txBody>
          <a:bodyPr wrap="square" rtlCol="0">
            <a:spAutoFit/>
          </a:bodyPr>
          <a:lstStyle/>
          <a:p>
            <a:pPr>
              <a:lnSpc>
                <a:spcPts val="1400"/>
              </a:lnSpc>
            </a:pPr>
            <a:r>
              <a:rPr lang="ja-JP" altLang="en-US" sz="1100" b="1" dirty="0">
                <a:latin typeface="+mj-ea"/>
                <a:ea typeface="+mj-ea"/>
              </a:rPr>
              <a:t>仲間と協力しながら進めていくオンラインゲームには，子どもも大人もついついはまりがち。</a:t>
            </a:r>
          </a:p>
          <a:p>
            <a:pPr>
              <a:lnSpc>
                <a:spcPts val="1400"/>
              </a:lnSpc>
            </a:pPr>
            <a:r>
              <a:rPr lang="ja-JP" altLang="en-US" sz="1100" b="1" dirty="0">
                <a:latin typeface="+mj-ea"/>
                <a:ea typeface="+mj-ea"/>
              </a:rPr>
              <a:t>でも度を超すと，人間関係のトラブルなどに巻き込まれることが多いのも事実です。</a:t>
            </a:r>
          </a:p>
          <a:p>
            <a:pPr>
              <a:lnSpc>
                <a:spcPts val="1400"/>
              </a:lnSpc>
            </a:pPr>
            <a:r>
              <a:rPr lang="ja-JP" altLang="en-US" sz="1100" b="1" dirty="0">
                <a:latin typeface="+mj-ea"/>
                <a:ea typeface="+mj-ea"/>
              </a:rPr>
              <a:t>今回は人間関係のトラブル回避について、保護者の立場でできることを考えてみましょう。</a:t>
            </a:r>
            <a:endParaRPr kumimoji="1" lang="ja-JP" altLang="en-US" sz="1100" b="1" dirty="0">
              <a:latin typeface="+mj-ea"/>
              <a:ea typeface="+mj-ea"/>
            </a:endParaRPr>
          </a:p>
        </p:txBody>
      </p:sp>
      <p:sp>
        <p:nvSpPr>
          <p:cNvPr id="5" name="テキスト ボックス 4"/>
          <p:cNvSpPr txBox="1"/>
          <p:nvPr/>
        </p:nvSpPr>
        <p:spPr>
          <a:xfrm>
            <a:off x="6602586" y="2264466"/>
            <a:ext cx="4372992" cy="1710190"/>
          </a:xfrm>
          <a:prstGeom prst="rect">
            <a:avLst/>
          </a:prstGeom>
          <a:noFill/>
        </p:spPr>
        <p:txBody>
          <a:bodyPr vert="eaVert" wrap="square" lIns="0" tIns="0" rIns="0" bIns="0" rtlCol="0">
            <a:spAutoFit/>
          </a:bodyPr>
          <a:lstStyle/>
          <a:p>
            <a:pPr algn="just">
              <a:lnSpc>
                <a:spcPts val="1100"/>
              </a:lnSpc>
            </a:pPr>
            <a:r>
              <a:rPr lang="ja-JP" altLang="en-US" sz="800" b="1" dirty="0"/>
              <a:t>Ｑ「誕生日に子どもが欲しがっていた携帯ゲーム機をプレゼントしました。初めは約束を守って、ゲームは決められた時間だけやっていたのですが、次第に夜遅くまで</a:t>
            </a:r>
            <a:r>
              <a:rPr lang="en-US" altLang="ja-JP" sz="800" b="1" dirty="0"/>
              <a:t>…</a:t>
            </a:r>
            <a:r>
              <a:rPr lang="ja-JP" altLang="en-US" sz="800" b="1" dirty="0" err="1"/>
              <a:t>。</a:t>
            </a:r>
            <a:r>
              <a:rPr lang="ja-JP" altLang="en-US" sz="800" b="1" dirty="0"/>
              <a:t>そのうち友だちとオンラインゲームを始めたようで、部屋から奇声や乱暴な言葉が聞こえてきます。これでは生活リズムも乱れるし、相手との人間関係も心配です。家庭では、どのようなことに気を付ければよいのでしょうか？」（無法地帯在住さん）</a:t>
            </a:r>
          </a:p>
          <a:p>
            <a:pPr algn="just">
              <a:lnSpc>
                <a:spcPts val="1100"/>
              </a:lnSpc>
            </a:pPr>
            <a:endParaRPr lang="ja-JP" altLang="en-US" sz="800" b="1" dirty="0"/>
          </a:p>
          <a:p>
            <a:pPr algn="just">
              <a:lnSpc>
                <a:spcPts val="1100"/>
              </a:lnSpc>
            </a:pPr>
            <a:r>
              <a:rPr lang="ja-JP" altLang="en-US" sz="800" b="1" dirty="0"/>
              <a:t>モラコ先生</a:t>
            </a:r>
            <a:r>
              <a:rPr lang="ja-JP" altLang="en-US" sz="800" dirty="0"/>
              <a:t>「保護者としては、子どもにオンラインゲームを始めさせる前に、主に左の３点に留意することが大事です。</a:t>
            </a:r>
          </a:p>
          <a:p>
            <a:pPr algn="just">
              <a:lnSpc>
                <a:spcPts val="1100"/>
              </a:lnSpc>
            </a:pPr>
            <a:endParaRPr lang="ja-JP" altLang="en-US" sz="800" dirty="0"/>
          </a:p>
          <a:p>
            <a:pPr algn="just">
              <a:lnSpc>
                <a:spcPts val="1100"/>
              </a:lnSpc>
            </a:pPr>
            <a:endParaRPr lang="ja-JP" altLang="en-US" sz="800"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a:p>
            <a:pPr algn="just">
              <a:lnSpc>
                <a:spcPts val="1100"/>
              </a:lnSpc>
            </a:pPr>
            <a:endParaRPr lang="ja-JP" altLang="en-US" sz="800" b="1" dirty="0"/>
          </a:p>
        </p:txBody>
      </p:sp>
      <p:sp>
        <p:nvSpPr>
          <p:cNvPr id="11" name="テキスト ボックス 10"/>
          <p:cNvSpPr txBox="1"/>
          <p:nvPr/>
        </p:nvSpPr>
        <p:spPr>
          <a:xfrm>
            <a:off x="518542" y="483260"/>
            <a:ext cx="2736304" cy="276999"/>
          </a:xfrm>
          <a:prstGeom prst="rect">
            <a:avLst/>
          </a:prstGeom>
          <a:noFill/>
        </p:spPr>
        <p:txBody>
          <a:bodyPr wrap="square" lIns="0" tIns="0" rIns="0" bIns="0" rtlCol="0">
            <a:spAutoFit/>
          </a:bodyPr>
          <a:lstStyle/>
          <a:p>
            <a:r>
              <a:rPr lang="ja-JP" altLang="en-US" sz="1800" b="1"/>
              <a:t>　年　組　　　　　年　月号</a:t>
            </a:r>
            <a:endParaRPr lang="ja-JP" altLang="en-US" sz="1800" b="1" dirty="0"/>
          </a:p>
        </p:txBody>
      </p:sp>
      <p:sp>
        <p:nvSpPr>
          <p:cNvPr id="22" name="テキスト ボックス 21"/>
          <p:cNvSpPr txBox="1"/>
          <p:nvPr/>
        </p:nvSpPr>
        <p:spPr>
          <a:xfrm>
            <a:off x="812740" y="3208070"/>
            <a:ext cx="1115690" cy="1922756"/>
          </a:xfrm>
          <a:prstGeom prst="rect">
            <a:avLst/>
          </a:prstGeom>
          <a:noFill/>
        </p:spPr>
        <p:txBody>
          <a:bodyPr vert="eaVert" wrap="square" lIns="0" tIns="0" rIns="0" bIns="0" rtlCol="0">
            <a:spAutoFit/>
          </a:bodyPr>
          <a:lstStyle/>
          <a:p>
            <a:pPr>
              <a:lnSpc>
                <a:spcPts val="2900"/>
              </a:lnSpc>
            </a:pPr>
            <a:r>
              <a:rPr lang="ja-JP" altLang="en-US" sz="2800" spc="50" dirty="0"/>
              <a:t>おーい！</a:t>
            </a:r>
          </a:p>
          <a:p>
            <a:pPr>
              <a:lnSpc>
                <a:spcPts val="2900"/>
              </a:lnSpc>
            </a:pPr>
            <a:r>
              <a:rPr lang="ja-JP" altLang="en-US" sz="2800" spc="50" dirty="0"/>
              <a:t>まって</a:t>
            </a:r>
          </a:p>
          <a:p>
            <a:pPr>
              <a:lnSpc>
                <a:spcPts val="2900"/>
              </a:lnSpc>
            </a:pPr>
            <a:r>
              <a:rPr lang="ja-JP" altLang="en-US" sz="2800" spc="50" dirty="0"/>
              <a:t>くれよぉ～</a:t>
            </a:r>
            <a:endParaRPr kumimoji="1" lang="ja-JP" altLang="en-US" sz="2800" spc="50" dirty="0"/>
          </a:p>
        </p:txBody>
      </p:sp>
      <p:sp>
        <p:nvSpPr>
          <p:cNvPr id="21" name="テキスト ボックス 20"/>
          <p:cNvSpPr txBox="1"/>
          <p:nvPr/>
        </p:nvSpPr>
        <p:spPr>
          <a:xfrm>
            <a:off x="8306712" y="4194721"/>
            <a:ext cx="3949799" cy="1158890"/>
          </a:xfrm>
          <a:prstGeom prst="rect">
            <a:avLst/>
          </a:prstGeom>
          <a:noFill/>
        </p:spPr>
        <p:txBody>
          <a:bodyPr vert="eaVert" wrap="square" lIns="0" tIns="0" rIns="0" bIns="0" rtlCol="0">
            <a:spAutoFit/>
          </a:bodyPr>
          <a:lstStyle/>
          <a:p>
            <a:pPr algn="just">
              <a:lnSpc>
                <a:spcPts val="1100"/>
              </a:lnSpc>
            </a:pPr>
            <a:r>
              <a:rPr lang="ja-JP" altLang="en-US" sz="800" dirty="0"/>
              <a:t>小学生が持っている機器のうちネットに接続できるものとして、スマホ、タブレット、携帯ゲーム機があげられます。</a:t>
            </a:r>
          </a:p>
          <a:p>
            <a:pPr algn="just">
              <a:lnSpc>
                <a:spcPts val="1100"/>
              </a:lnSpc>
            </a:pPr>
            <a:r>
              <a:rPr lang="ja-JP" altLang="en-US" sz="800" dirty="0"/>
              <a:t>　スマホやタブレットは、ネット利用を想定して、様々な対策をとっている場合が多くみられます。しかし、携帯ゲーム機では、ゲームのやり過ぎや課金などについては保護者の意識は比較的高いものの、オンラインゲーム内の人間関係のトラブルについてはほとんど注意を払っていない場合が多いようです。</a:t>
            </a:r>
          </a:p>
          <a:p>
            <a:pPr algn="just">
              <a:lnSpc>
                <a:spcPts val="1100"/>
              </a:lnSpc>
            </a:pPr>
            <a:endParaRPr lang="ja-JP" altLang="en-US" sz="800" dirty="0"/>
          </a:p>
          <a:p>
            <a:pPr algn="just">
              <a:lnSpc>
                <a:spcPts val="1100"/>
              </a:lnSpc>
            </a:pPr>
            <a:r>
              <a:rPr lang="ja-JP" altLang="en-US" sz="800" dirty="0"/>
              <a:t>　携帯ゲーム機も、スマホ等と同様に、オンラインゲーム上でネットを通じて様々な人と文字や音声でやりとりができます。実際に、女子小学生がオンラインゲーム内で知り合った成人男性に会うために家出をした事例も報告されています。</a:t>
            </a:r>
          </a:p>
        </p:txBody>
      </p:sp>
      <p:sp>
        <p:nvSpPr>
          <p:cNvPr id="35" name="テキスト ボックス 34"/>
          <p:cNvSpPr txBox="1"/>
          <p:nvPr/>
        </p:nvSpPr>
        <p:spPr>
          <a:xfrm>
            <a:off x="5539358" y="5353611"/>
            <a:ext cx="615553" cy="1966218"/>
          </a:xfrm>
          <a:prstGeom prst="rect">
            <a:avLst/>
          </a:prstGeom>
          <a:noFill/>
        </p:spPr>
        <p:txBody>
          <a:bodyPr vert="eaVert" wrap="square" lIns="0" tIns="0" rIns="0" bIns="0" rtlCol="0">
            <a:spAutoFit/>
          </a:bodyPr>
          <a:lstStyle/>
          <a:p>
            <a:pPr>
              <a:lnSpc>
                <a:spcPts val="1600"/>
              </a:lnSpc>
            </a:pPr>
            <a:r>
              <a:rPr lang="ja-JP" altLang="en-US" sz="1050" spc="50" dirty="0"/>
              <a:t>スニッチ</a:t>
            </a:r>
          </a:p>
          <a:p>
            <a:pPr>
              <a:lnSpc>
                <a:spcPts val="1600"/>
              </a:lnSpc>
            </a:pPr>
            <a:r>
              <a:rPr lang="ja-JP" altLang="en-US" sz="1050" spc="50" dirty="0"/>
              <a:t>やっと 買って</a:t>
            </a:r>
          </a:p>
          <a:p>
            <a:pPr>
              <a:lnSpc>
                <a:spcPts val="1600"/>
              </a:lnSpc>
            </a:pPr>
            <a:r>
              <a:rPr lang="ja-JP" altLang="en-US" sz="1050" spc="50" dirty="0"/>
              <a:t>もらった！</a:t>
            </a:r>
            <a:endParaRPr kumimoji="1" lang="ja-JP" altLang="en-US" sz="1050" spc="50" dirty="0"/>
          </a:p>
        </p:txBody>
      </p:sp>
      <p:pic>
        <p:nvPicPr>
          <p:cNvPr id="2" name="図 1"/>
          <p:cNvPicPr>
            <a:picLocks noChangeAspect="1"/>
          </p:cNvPicPr>
          <p:nvPr/>
        </p:nvPicPr>
        <p:blipFill>
          <a:blip r:embed="rId3"/>
          <a:stretch>
            <a:fillRect/>
          </a:stretch>
        </p:blipFill>
        <p:spPr>
          <a:xfrm>
            <a:off x="6546781" y="4514269"/>
            <a:ext cx="11250" cy="225000"/>
          </a:xfrm>
          <a:prstGeom prst="rect">
            <a:avLst/>
          </a:prstGeom>
        </p:spPr>
      </p:pic>
      <p:sp>
        <p:nvSpPr>
          <p:cNvPr id="54" name="テキスト ボックス 53"/>
          <p:cNvSpPr txBox="1"/>
          <p:nvPr/>
        </p:nvSpPr>
        <p:spPr>
          <a:xfrm>
            <a:off x="3764411" y="5331182"/>
            <a:ext cx="179536" cy="1966218"/>
          </a:xfrm>
          <a:prstGeom prst="rect">
            <a:avLst/>
          </a:prstGeom>
          <a:noFill/>
        </p:spPr>
        <p:txBody>
          <a:bodyPr vert="eaVert" wrap="square" lIns="0" tIns="0" rIns="0" bIns="0" rtlCol="0">
            <a:spAutoFit/>
          </a:bodyPr>
          <a:lstStyle/>
          <a:p>
            <a:pPr>
              <a:lnSpc>
                <a:spcPts val="1400"/>
              </a:lnSpc>
            </a:pPr>
            <a:r>
              <a:rPr lang="ja-JP" altLang="en-US" sz="1050" spc="50" dirty="0"/>
              <a:t>やった！</a:t>
            </a:r>
          </a:p>
        </p:txBody>
      </p:sp>
      <p:sp>
        <p:nvSpPr>
          <p:cNvPr id="55" name="テキスト ボックス 54"/>
          <p:cNvSpPr txBox="1"/>
          <p:nvPr/>
        </p:nvSpPr>
        <p:spPr>
          <a:xfrm>
            <a:off x="2404258" y="5301891"/>
            <a:ext cx="1025922" cy="1966218"/>
          </a:xfrm>
          <a:prstGeom prst="rect">
            <a:avLst/>
          </a:prstGeom>
          <a:noFill/>
        </p:spPr>
        <p:txBody>
          <a:bodyPr vert="eaVert" wrap="square" lIns="0" tIns="0" rIns="0" bIns="0" rtlCol="0">
            <a:spAutoFit/>
          </a:bodyPr>
          <a:lstStyle/>
          <a:p>
            <a:pPr>
              <a:lnSpc>
                <a:spcPts val="1600"/>
              </a:lnSpc>
            </a:pPr>
            <a:r>
              <a:rPr lang="ja-JP" altLang="en-US" sz="1050" spc="50" dirty="0"/>
              <a:t>じゃ今夜から</a:t>
            </a:r>
          </a:p>
          <a:p>
            <a:pPr>
              <a:lnSpc>
                <a:spcPts val="1600"/>
              </a:lnSpc>
            </a:pPr>
            <a:r>
              <a:rPr lang="ja-JP" altLang="en-US" sz="1050" spc="50" dirty="0"/>
              <a:t>いっしょに</a:t>
            </a:r>
          </a:p>
          <a:p>
            <a:pPr>
              <a:lnSpc>
                <a:spcPts val="1600"/>
              </a:lnSpc>
            </a:pPr>
            <a:r>
              <a:rPr lang="ja-JP" altLang="en-US" sz="1050" spc="50" dirty="0"/>
              <a:t>オンライン</a:t>
            </a:r>
          </a:p>
          <a:p>
            <a:pPr>
              <a:lnSpc>
                <a:spcPts val="1600"/>
              </a:lnSpc>
            </a:pPr>
            <a:r>
              <a:rPr lang="ja-JP" altLang="en-US" sz="1050" spc="50" dirty="0"/>
              <a:t>ゲーム</a:t>
            </a:r>
          </a:p>
          <a:p>
            <a:pPr>
              <a:lnSpc>
                <a:spcPts val="1600"/>
              </a:lnSpc>
            </a:pPr>
            <a:r>
              <a:rPr lang="ja-JP" altLang="en-US" sz="1050" spc="50" dirty="0"/>
              <a:t>やろうぜ！</a:t>
            </a:r>
            <a:endParaRPr kumimoji="1" lang="ja-JP" altLang="en-US" sz="1050" spc="50" dirty="0"/>
          </a:p>
        </p:txBody>
      </p:sp>
      <p:sp>
        <p:nvSpPr>
          <p:cNvPr id="56" name="テキスト ボックス 55"/>
          <p:cNvSpPr txBox="1"/>
          <p:nvPr/>
        </p:nvSpPr>
        <p:spPr>
          <a:xfrm>
            <a:off x="867642" y="5301891"/>
            <a:ext cx="615553" cy="1170177"/>
          </a:xfrm>
          <a:prstGeom prst="rect">
            <a:avLst/>
          </a:prstGeom>
          <a:noFill/>
        </p:spPr>
        <p:txBody>
          <a:bodyPr vert="eaVert" wrap="square" lIns="0" tIns="0" rIns="0" bIns="0" rtlCol="0">
            <a:spAutoFit/>
          </a:bodyPr>
          <a:lstStyle/>
          <a:p>
            <a:pPr>
              <a:lnSpc>
                <a:spcPts val="1600"/>
              </a:lnSpc>
            </a:pPr>
            <a:r>
              <a:rPr lang="ja-JP" altLang="en-US" sz="1050" spc="50"/>
              <a:t>オレも</a:t>
            </a:r>
          </a:p>
          <a:p>
            <a:pPr>
              <a:lnSpc>
                <a:spcPts val="1600"/>
              </a:lnSpc>
            </a:pPr>
            <a:r>
              <a:rPr lang="ja-JP" altLang="en-US" sz="1050" spc="50"/>
              <a:t>オンライン</a:t>
            </a:r>
          </a:p>
          <a:p>
            <a:pPr>
              <a:lnSpc>
                <a:spcPts val="1600"/>
              </a:lnSpc>
            </a:pPr>
            <a:r>
              <a:rPr lang="ja-JP" altLang="en-US" sz="1050" spc="50"/>
              <a:t>デビューだぁ！</a:t>
            </a:r>
            <a:endParaRPr kumimoji="1" lang="ja-JP" altLang="en-US" sz="1050" spc="50" dirty="0"/>
          </a:p>
        </p:txBody>
      </p:sp>
      <p:sp>
        <p:nvSpPr>
          <p:cNvPr id="57" name="テキスト ボックス 56"/>
          <p:cNvSpPr txBox="1"/>
          <p:nvPr/>
        </p:nvSpPr>
        <p:spPr>
          <a:xfrm>
            <a:off x="5389778" y="6996036"/>
            <a:ext cx="333425" cy="1315071"/>
          </a:xfrm>
          <a:prstGeom prst="rect">
            <a:avLst/>
          </a:prstGeom>
          <a:noFill/>
        </p:spPr>
        <p:txBody>
          <a:bodyPr vert="eaVert" wrap="square" lIns="0" tIns="0" rIns="0" bIns="0" rtlCol="0">
            <a:spAutoFit/>
          </a:bodyPr>
          <a:lstStyle/>
          <a:p>
            <a:pPr>
              <a:lnSpc>
                <a:spcPts val="1300"/>
              </a:lnSpc>
            </a:pPr>
            <a:r>
              <a:rPr lang="ja-JP" altLang="en-US" sz="800" spc="50" dirty="0" err="1"/>
              <a:t>だあ</a:t>
            </a:r>
            <a:r>
              <a:rPr lang="ja-JP" altLang="en-US" sz="800" spc="50" dirty="0"/>
              <a:t>ああああああ！</a:t>
            </a:r>
          </a:p>
          <a:p>
            <a:pPr>
              <a:lnSpc>
                <a:spcPts val="1300"/>
              </a:lnSpc>
            </a:pPr>
            <a:r>
              <a:rPr lang="ja-JP" altLang="en-US" sz="800" spc="50" dirty="0" err="1"/>
              <a:t>しんだあああ</a:t>
            </a:r>
            <a:r>
              <a:rPr lang="ja-JP" altLang="en-US" sz="800" spc="50" dirty="0"/>
              <a:t>！</a:t>
            </a:r>
            <a:endParaRPr kumimoji="1" lang="ja-JP" altLang="en-US" sz="800" spc="50" dirty="0"/>
          </a:p>
        </p:txBody>
      </p:sp>
      <p:sp>
        <p:nvSpPr>
          <p:cNvPr id="58" name="テキスト ボックス 57"/>
          <p:cNvSpPr txBox="1"/>
          <p:nvPr/>
        </p:nvSpPr>
        <p:spPr>
          <a:xfrm>
            <a:off x="3289089" y="6971101"/>
            <a:ext cx="538609" cy="1170177"/>
          </a:xfrm>
          <a:prstGeom prst="rect">
            <a:avLst/>
          </a:prstGeom>
          <a:noFill/>
        </p:spPr>
        <p:txBody>
          <a:bodyPr vert="eaVert" wrap="square" lIns="0" tIns="0" rIns="0" bIns="0" rtlCol="0">
            <a:spAutoFit/>
          </a:bodyPr>
          <a:lstStyle/>
          <a:p>
            <a:pPr>
              <a:lnSpc>
                <a:spcPts val="1400"/>
              </a:lnSpc>
            </a:pPr>
            <a:r>
              <a:rPr lang="ja-JP" altLang="en-US" sz="1000" spc="50" dirty="0"/>
              <a:t>わあああ</a:t>
            </a:r>
          </a:p>
          <a:p>
            <a:pPr>
              <a:lnSpc>
                <a:spcPts val="1400"/>
              </a:lnSpc>
            </a:pPr>
            <a:r>
              <a:rPr lang="ja-JP" altLang="en-US" sz="1000" spc="50" dirty="0"/>
              <a:t>ああああ</a:t>
            </a:r>
          </a:p>
          <a:p>
            <a:pPr>
              <a:lnSpc>
                <a:spcPts val="1400"/>
              </a:lnSpc>
            </a:pPr>
            <a:r>
              <a:rPr lang="ja-JP" altLang="en-US" sz="1000" spc="50" dirty="0"/>
              <a:t>オレもー！</a:t>
            </a:r>
            <a:endParaRPr kumimoji="1" lang="ja-JP" altLang="en-US" sz="1000" spc="50" dirty="0"/>
          </a:p>
        </p:txBody>
      </p:sp>
      <p:sp>
        <p:nvSpPr>
          <p:cNvPr id="59" name="テキスト ボックス 58"/>
          <p:cNvSpPr txBox="1"/>
          <p:nvPr/>
        </p:nvSpPr>
        <p:spPr>
          <a:xfrm>
            <a:off x="2450130" y="7003910"/>
            <a:ext cx="769441" cy="1170177"/>
          </a:xfrm>
          <a:prstGeom prst="rect">
            <a:avLst/>
          </a:prstGeom>
          <a:noFill/>
        </p:spPr>
        <p:txBody>
          <a:bodyPr vert="eaVert" wrap="square" lIns="0" tIns="0" rIns="0" bIns="0" rtlCol="0">
            <a:spAutoFit/>
          </a:bodyPr>
          <a:lstStyle/>
          <a:p>
            <a:pPr>
              <a:lnSpc>
                <a:spcPts val="1200"/>
              </a:lnSpc>
            </a:pPr>
            <a:r>
              <a:rPr lang="ja-JP" altLang="en-US" sz="800" spc="50" dirty="0"/>
              <a:t>イヤぁ</a:t>
            </a:r>
          </a:p>
          <a:p>
            <a:pPr>
              <a:lnSpc>
                <a:spcPts val="1200"/>
              </a:lnSpc>
            </a:pPr>
            <a:r>
              <a:rPr lang="ja-JP" altLang="en-US" sz="800" spc="50" dirty="0"/>
              <a:t>初日にしては</a:t>
            </a:r>
          </a:p>
          <a:p>
            <a:pPr>
              <a:lnSpc>
                <a:spcPts val="1200"/>
              </a:lnSpc>
            </a:pPr>
            <a:r>
              <a:rPr lang="ja-JP" altLang="en-US" sz="800" spc="50" dirty="0"/>
              <a:t>なかなかの</a:t>
            </a:r>
          </a:p>
          <a:p>
            <a:pPr>
              <a:lnSpc>
                <a:spcPts val="1200"/>
              </a:lnSpc>
            </a:pPr>
            <a:r>
              <a:rPr lang="ja-JP" altLang="en-US" sz="800" spc="50" dirty="0"/>
              <a:t>出来でし</a:t>
            </a:r>
          </a:p>
          <a:p>
            <a:pPr>
              <a:lnSpc>
                <a:spcPts val="1200"/>
              </a:lnSpc>
            </a:pPr>
            <a:r>
              <a:rPr lang="ja-JP" altLang="en-US" sz="800" spc="50" dirty="0"/>
              <a:t>たな！</a:t>
            </a:r>
            <a:endParaRPr kumimoji="1" lang="ja-JP" altLang="en-US" sz="800" spc="50" dirty="0"/>
          </a:p>
        </p:txBody>
      </p:sp>
      <p:sp>
        <p:nvSpPr>
          <p:cNvPr id="60" name="テキスト ボックス 59"/>
          <p:cNvSpPr txBox="1"/>
          <p:nvPr/>
        </p:nvSpPr>
        <p:spPr>
          <a:xfrm>
            <a:off x="733670" y="6993548"/>
            <a:ext cx="564257" cy="1170177"/>
          </a:xfrm>
          <a:prstGeom prst="rect">
            <a:avLst/>
          </a:prstGeom>
          <a:noFill/>
        </p:spPr>
        <p:txBody>
          <a:bodyPr vert="eaVert" wrap="square" lIns="0" tIns="0" rIns="0" bIns="0" rtlCol="0">
            <a:spAutoFit/>
          </a:bodyPr>
          <a:lstStyle/>
          <a:p>
            <a:pPr>
              <a:lnSpc>
                <a:spcPts val="1100"/>
              </a:lnSpc>
            </a:pPr>
            <a:r>
              <a:rPr lang="ja-JP" altLang="en-US" sz="900" spc="50" dirty="0"/>
              <a:t>ボイス</a:t>
            </a:r>
          </a:p>
          <a:p>
            <a:pPr>
              <a:lnSpc>
                <a:spcPts val="1100"/>
              </a:lnSpc>
            </a:pPr>
            <a:r>
              <a:rPr lang="ja-JP" altLang="en-US" sz="900" spc="50" dirty="0"/>
              <a:t>チャット</a:t>
            </a:r>
          </a:p>
          <a:p>
            <a:pPr>
              <a:lnSpc>
                <a:spcPts val="1100"/>
              </a:lnSpc>
            </a:pPr>
            <a:r>
              <a:rPr lang="ja-JP" altLang="en-US" sz="900" spc="50" dirty="0"/>
              <a:t>すごい</a:t>
            </a:r>
          </a:p>
          <a:p>
            <a:pPr>
              <a:lnSpc>
                <a:spcPts val="1100"/>
              </a:lnSpc>
            </a:pPr>
            <a:r>
              <a:rPr lang="ja-JP" altLang="en-US" sz="900" spc="50" dirty="0"/>
              <a:t>楽しいね！</a:t>
            </a:r>
            <a:endParaRPr kumimoji="1" lang="ja-JP" altLang="en-US" sz="900" spc="50" dirty="0"/>
          </a:p>
        </p:txBody>
      </p:sp>
      <p:sp>
        <p:nvSpPr>
          <p:cNvPr id="61" name="テキスト ボックス 60"/>
          <p:cNvSpPr txBox="1"/>
          <p:nvPr/>
        </p:nvSpPr>
        <p:spPr>
          <a:xfrm>
            <a:off x="6766925" y="4194721"/>
            <a:ext cx="1269578" cy="1719531"/>
          </a:xfrm>
          <a:prstGeom prst="rect">
            <a:avLst/>
          </a:prstGeom>
          <a:noFill/>
        </p:spPr>
        <p:txBody>
          <a:bodyPr vert="eaVert" wrap="square" lIns="0" tIns="0" rIns="0" bIns="0" rtlCol="0">
            <a:spAutoFit/>
          </a:bodyPr>
          <a:lstStyle/>
          <a:p>
            <a:pPr algn="just">
              <a:lnSpc>
                <a:spcPts val="1100"/>
              </a:lnSpc>
            </a:pPr>
            <a:r>
              <a:rPr lang="ja-JP" altLang="en-US" sz="800" dirty="0"/>
              <a:t>　また一方では、ｅスポーツ</a:t>
            </a:r>
            <a:r>
              <a:rPr lang="en-US" altLang="ja-JP" sz="800" dirty="0"/>
              <a:t>※</a:t>
            </a:r>
            <a:r>
              <a:rPr lang="ja-JP" altLang="en-US" sz="800" dirty="0"/>
              <a:t>が注目されています。様々な大会が開かれ、プロの選手がいたり、学校の部活動として取り上げられていたりします。</a:t>
            </a:r>
          </a:p>
          <a:p>
            <a:pPr algn="just">
              <a:lnSpc>
                <a:spcPts val="1100"/>
              </a:lnSpc>
            </a:pPr>
            <a:r>
              <a:rPr lang="ja-JP" altLang="en-US" sz="800" dirty="0"/>
              <a:t>　そのような状況の中で、保護者は子どもがオンラインゲームを行うことについてあまり抵抗がなく、積極的に進めている場合さえあります。各家庭の状況にもよりますが、一律にオンラインゲー</a:t>
            </a:r>
          </a:p>
        </p:txBody>
      </p:sp>
      <p:sp>
        <p:nvSpPr>
          <p:cNvPr id="62" name="テキスト ボックス 61"/>
          <p:cNvSpPr txBox="1"/>
          <p:nvPr/>
        </p:nvSpPr>
        <p:spPr>
          <a:xfrm>
            <a:off x="6766925" y="6130807"/>
            <a:ext cx="1269578" cy="1166593"/>
          </a:xfrm>
          <a:prstGeom prst="rect">
            <a:avLst/>
          </a:prstGeom>
          <a:noFill/>
        </p:spPr>
        <p:txBody>
          <a:bodyPr vert="eaVert" wrap="square" lIns="0" tIns="0" rIns="0" bIns="0" rtlCol="0">
            <a:spAutoFit/>
          </a:bodyPr>
          <a:lstStyle/>
          <a:p>
            <a:pPr algn="just">
              <a:lnSpc>
                <a:spcPts val="1100"/>
              </a:lnSpc>
            </a:pPr>
            <a:r>
              <a:rPr lang="ja-JP" altLang="en-US" sz="800" dirty="0"/>
              <a:t>ムを禁止することは、あまり現実的ではないでしょう。</a:t>
            </a:r>
          </a:p>
          <a:p>
            <a:pPr algn="just">
              <a:lnSpc>
                <a:spcPts val="1100"/>
              </a:lnSpc>
            </a:pPr>
            <a:r>
              <a:rPr lang="ja-JP" altLang="en-US" sz="800" dirty="0"/>
              <a:t>　子どもも子どもなりにオンラインゲームの問題点を理解しています。家族で話し合いをもったうえで、各家庭での最善策を導き出すようにしてください。」</a:t>
            </a:r>
          </a:p>
        </p:txBody>
      </p:sp>
      <p:sp>
        <p:nvSpPr>
          <p:cNvPr id="18" name="テキスト ボックス 17"/>
          <p:cNvSpPr txBox="1"/>
          <p:nvPr/>
        </p:nvSpPr>
        <p:spPr>
          <a:xfrm>
            <a:off x="5872783" y="7003399"/>
            <a:ext cx="179536" cy="1966218"/>
          </a:xfrm>
          <a:prstGeom prst="rect">
            <a:avLst/>
          </a:prstGeom>
          <a:noFill/>
        </p:spPr>
        <p:txBody>
          <a:bodyPr vert="eaVert" wrap="square" lIns="0" tIns="0" rIns="0" bIns="0" rtlCol="0">
            <a:spAutoFit/>
          </a:bodyPr>
          <a:lstStyle/>
          <a:p>
            <a:pPr>
              <a:lnSpc>
                <a:spcPts val="1400"/>
              </a:lnSpc>
            </a:pPr>
            <a:r>
              <a:rPr lang="ja-JP" altLang="en-US" sz="1050" spc="50" dirty="0"/>
              <a:t>夜</a:t>
            </a:r>
            <a:r>
              <a:rPr lang="en-US" altLang="ja-JP" sz="1050" spc="50" dirty="0"/>
              <a:t>―</a:t>
            </a:r>
            <a:endParaRPr lang="ja-JP" altLang="en-US" sz="1050" spc="50" dirty="0"/>
          </a:p>
        </p:txBody>
      </p:sp>
    </p:spTree>
    <p:extLst>
      <p:ext uri="{BB962C8B-B14F-4D97-AF65-F5344CB8AC3E}">
        <p14:creationId xmlns:p14="http://schemas.microsoft.com/office/powerpoint/2010/main" val="28187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2">
            <a:lum/>
          </a:blip>
          <a:srcRect/>
          <a:stretch>
            <a:fillRect l="1000" t="1000" r="1000" b="1000"/>
          </a:stretch>
        </a:blipFill>
        <a:effectLst/>
      </p:bgPr>
    </p:bg>
    <p:spTree>
      <p:nvGrpSpPr>
        <p:cNvPr id="1" name=""/>
        <p:cNvGrpSpPr/>
        <p:nvPr/>
      </p:nvGrpSpPr>
      <p:grpSpPr>
        <a:xfrm>
          <a:off x="0" y="0"/>
          <a:ext cx="0" cy="0"/>
          <a:chOff x="0" y="0"/>
          <a:chExt cx="0" cy="0"/>
        </a:xfrm>
      </p:grpSpPr>
      <p:sp>
        <p:nvSpPr>
          <p:cNvPr id="20" name="テキスト ボックス 19"/>
          <p:cNvSpPr txBox="1"/>
          <p:nvPr/>
        </p:nvSpPr>
        <p:spPr>
          <a:xfrm>
            <a:off x="8623344" y="797257"/>
            <a:ext cx="923330" cy="1105598"/>
          </a:xfrm>
          <a:prstGeom prst="rect">
            <a:avLst/>
          </a:prstGeom>
          <a:noFill/>
        </p:spPr>
        <p:txBody>
          <a:bodyPr vert="eaVert" wrap="square" lIns="0" tIns="0" rIns="0" bIns="0" rtlCol="0">
            <a:spAutoFit/>
          </a:bodyPr>
          <a:lstStyle/>
          <a:p>
            <a:pPr>
              <a:lnSpc>
                <a:spcPts val="1800"/>
              </a:lnSpc>
            </a:pPr>
            <a:r>
              <a:rPr lang="ja-JP" altLang="en-US" sz="1200" spc="50" dirty="0"/>
              <a:t>るせ！</a:t>
            </a:r>
          </a:p>
          <a:p>
            <a:pPr>
              <a:lnSpc>
                <a:spcPts val="1800"/>
              </a:lnSpc>
            </a:pPr>
            <a:r>
              <a:rPr lang="ja-JP" altLang="en-US" sz="1200" spc="50" dirty="0"/>
              <a:t>黙って手ぇ</a:t>
            </a:r>
          </a:p>
          <a:p>
            <a:pPr>
              <a:lnSpc>
                <a:spcPts val="1800"/>
              </a:lnSpc>
            </a:pPr>
            <a:r>
              <a:rPr lang="ja-JP" altLang="en-US" sz="1200" spc="50" dirty="0"/>
              <a:t>動かせよ</a:t>
            </a:r>
          </a:p>
          <a:p>
            <a:pPr>
              <a:lnSpc>
                <a:spcPts val="1800"/>
              </a:lnSpc>
            </a:pPr>
            <a:r>
              <a:rPr lang="ja-JP" altLang="en-US" sz="1200" spc="50" dirty="0"/>
              <a:t>っばーか！</a:t>
            </a:r>
            <a:endParaRPr kumimoji="1" lang="ja-JP" altLang="en-US" sz="1200" spc="50" dirty="0"/>
          </a:p>
        </p:txBody>
      </p:sp>
      <p:sp>
        <p:nvSpPr>
          <p:cNvPr id="21" name="テキスト ボックス 20"/>
          <p:cNvSpPr txBox="1"/>
          <p:nvPr/>
        </p:nvSpPr>
        <p:spPr>
          <a:xfrm>
            <a:off x="10063038" y="741611"/>
            <a:ext cx="179536" cy="1184613"/>
          </a:xfrm>
          <a:prstGeom prst="rect">
            <a:avLst/>
          </a:prstGeom>
          <a:noFill/>
        </p:spPr>
        <p:txBody>
          <a:bodyPr vert="eaVert" wrap="square" lIns="0" tIns="0" rIns="0" bIns="0" rtlCol="0">
            <a:spAutoFit/>
          </a:bodyPr>
          <a:lstStyle/>
          <a:p>
            <a:pPr>
              <a:lnSpc>
                <a:spcPts val="1400"/>
              </a:lnSpc>
            </a:pPr>
            <a:r>
              <a:rPr lang="ja-JP" altLang="en-US" sz="1800" spc="50" dirty="0"/>
              <a:t>へぐし！</a:t>
            </a:r>
          </a:p>
        </p:txBody>
      </p:sp>
      <p:sp>
        <p:nvSpPr>
          <p:cNvPr id="22" name="テキスト ボックス 21"/>
          <p:cNvSpPr txBox="1"/>
          <p:nvPr/>
        </p:nvSpPr>
        <p:spPr>
          <a:xfrm>
            <a:off x="12159158" y="799865"/>
            <a:ext cx="153888" cy="1950023"/>
          </a:xfrm>
          <a:prstGeom prst="rect">
            <a:avLst/>
          </a:prstGeom>
          <a:noFill/>
        </p:spPr>
        <p:txBody>
          <a:bodyPr vert="eaVert" wrap="square" lIns="0" tIns="0" rIns="0" bIns="0" rtlCol="0">
            <a:spAutoFit/>
          </a:bodyPr>
          <a:lstStyle/>
          <a:p>
            <a:pPr>
              <a:lnSpc>
                <a:spcPts val="1200"/>
              </a:lnSpc>
            </a:pPr>
            <a:r>
              <a:rPr lang="ja-JP" altLang="en-US" sz="1100" b="1" spc="50" dirty="0"/>
              <a:t>数週間後</a:t>
            </a:r>
            <a:r>
              <a:rPr lang="en-US" altLang="ja-JP" sz="1100" b="1" spc="50" dirty="0"/>
              <a:t>―</a:t>
            </a:r>
            <a:endParaRPr kumimoji="1" lang="ja-JP" altLang="en-US" sz="1100" b="1" spc="50" dirty="0"/>
          </a:p>
        </p:txBody>
      </p:sp>
      <p:sp>
        <p:nvSpPr>
          <p:cNvPr id="23" name="テキスト ボックス 22"/>
          <p:cNvSpPr txBox="1"/>
          <p:nvPr/>
        </p:nvSpPr>
        <p:spPr>
          <a:xfrm>
            <a:off x="11902439" y="2940789"/>
            <a:ext cx="539891" cy="1369395"/>
          </a:xfrm>
          <a:prstGeom prst="rect">
            <a:avLst/>
          </a:prstGeom>
          <a:noFill/>
        </p:spPr>
        <p:txBody>
          <a:bodyPr vert="eaVert" wrap="square" lIns="0" tIns="0" rIns="0" bIns="0" rtlCol="0">
            <a:spAutoFit/>
          </a:bodyPr>
          <a:lstStyle/>
          <a:p>
            <a:pPr>
              <a:lnSpc>
                <a:spcPts val="1400"/>
              </a:lnSpc>
            </a:pPr>
            <a:r>
              <a:rPr lang="ja-JP" altLang="en-US" sz="1200" spc="50" dirty="0"/>
              <a:t>なにやっ</a:t>
            </a:r>
          </a:p>
          <a:p>
            <a:pPr>
              <a:lnSpc>
                <a:spcPts val="1400"/>
              </a:lnSpc>
            </a:pPr>
            <a:r>
              <a:rPr lang="ja-JP" altLang="en-US" sz="1200" spc="50" dirty="0"/>
              <a:t>てんだよ！</a:t>
            </a:r>
          </a:p>
          <a:p>
            <a:pPr>
              <a:lnSpc>
                <a:spcPts val="1400"/>
              </a:lnSpc>
            </a:pPr>
            <a:r>
              <a:rPr lang="ja-JP" altLang="en-US" sz="1200" spc="50" dirty="0"/>
              <a:t>タツオッ</a:t>
            </a:r>
          </a:p>
        </p:txBody>
      </p:sp>
      <p:sp>
        <p:nvSpPr>
          <p:cNvPr id="26" name="テキスト ボックス 25"/>
          <p:cNvSpPr txBox="1"/>
          <p:nvPr/>
        </p:nvSpPr>
        <p:spPr>
          <a:xfrm>
            <a:off x="12420259" y="786798"/>
            <a:ext cx="180819" cy="1126516"/>
          </a:xfrm>
          <a:prstGeom prst="rect">
            <a:avLst/>
          </a:prstGeom>
          <a:noFill/>
        </p:spPr>
        <p:txBody>
          <a:bodyPr vert="eaVert" wrap="square" lIns="0" tIns="0" rIns="0" bIns="0" rtlCol="0">
            <a:spAutoFit/>
          </a:bodyPr>
          <a:lstStyle/>
          <a:p>
            <a:pPr>
              <a:lnSpc>
                <a:spcPts val="1400"/>
              </a:lnSpc>
            </a:pPr>
            <a:r>
              <a:rPr lang="ja-JP" altLang="en-US" sz="1200" spc="50" dirty="0" err="1"/>
              <a:t>ねしねしっ</a:t>
            </a:r>
            <a:endParaRPr lang="ja-JP" altLang="en-US" sz="1200" spc="50" dirty="0"/>
          </a:p>
        </p:txBody>
      </p:sp>
      <p:sp>
        <p:nvSpPr>
          <p:cNvPr id="30" name="テキスト ボックス 29"/>
          <p:cNvSpPr txBox="1"/>
          <p:nvPr/>
        </p:nvSpPr>
        <p:spPr>
          <a:xfrm>
            <a:off x="9962197" y="2970842"/>
            <a:ext cx="443070" cy="1050750"/>
          </a:xfrm>
          <a:prstGeom prst="rect">
            <a:avLst/>
          </a:prstGeom>
          <a:noFill/>
        </p:spPr>
        <p:txBody>
          <a:bodyPr vert="eaVert" wrap="square" lIns="0" tIns="0" rIns="0" bIns="0" rtlCol="0">
            <a:spAutoFit/>
          </a:bodyPr>
          <a:lstStyle/>
          <a:p>
            <a:pPr>
              <a:lnSpc>
                <a:spcPts val="1700"/>
              </a:lnSpc>
            </a:pPr>
            <a:r>
              <a:rPr lang="en-US" altLang="ja-JP" sz="1600" spc="50" dirty="0"/>
              <a:t>…</a:t>
            </a:r>
            <a:r>
              <a:rPr lang="ja-JP" altLang="en-US" sz="1600" spc="50" dirty="0" err="1"/>
              <a:t>へへ</a:t>
            </a:r>
            <a:endParaRPr lang="ja-JP" altLang="en-US" sz="1600" spc="50" dirty="0"/>
          </a:p>
          <a:p>
            <a:pPr>
              <a:lnSpc>
                <a:spcPts val="1700"/>
              </a:lnSpc>
            </a:pPr>
            <a:r>
              <a:rPr lang="ja-JP" altLang="en-US" sz="1600" spc="50" dirty="0"/>
              <a:t>ゴメン</a:t>
            </a:r>
          </a:p>
        </p:txBody>
      </p:sp>
      <p:sp>
        <p:nvSpPr>
          <p:cNvPr id="51" name="テキスト ボックス 50"/>
          <p:cNvSpPr txBox="1"/>
          <p:nvPr/>
        </p:nvSpPr>
        <p:spPr>
          <a:xfrm>
            <a:off x="4202580" y="759524"/>
            <a:ext cx="1154162" cy="1384503"/>
          </a:xfrm>
          <a:prstGeom prst="rect">
            <a:avLst/>
          </a:prstGeom>
          <a:noFill/>
        </p:spPr>
        <p:txBody>
          <a:bodyPr vert="eaVert" wrap="square" lIns="0" tIns="0" rIns="0" bIns="0" rtlCol="0">
            <a:spAutoFit/>
          </a:bodyPr>
          <a:lstStyle/>
          <a:p>
            <a:pPr>
              <a:lnSpc>
                <a:spcPts val="1500"/>
              </a:lnSpc>
            </a:pPr>
            <a:r>
              <a:rPr lang="ja-JP" altLang="en-US" sz="1000" spc="50" dirty="0"/>
              <a:t>今日だけじゃなくて</a:t>
            </a:r>
          </a:p>
          <a:p>
            <a:pPr>
              <a:lnSpc>
                <a:spcPts val="1500"/>
              </a:lnSpc>
            </a:pPr>
            <a:r>
              <a:rPr lang="ja-JP" altLang="en-US" sz="1000" spc="50" dirty="0"/>
              <a:t>もうあのゲーム</a:t>
            </a:r>
          </a:p>
          <a:p>
            <a:pPr>
              <a:lnSpc>
                <a:spcPts val="1500"/>
              </a:lnSpc>
            </a:pPr>
            <a:r>
              <a:rPr lang="ja-JP" altLang="en-US" sz="1000" spc="50" dirty="0"/>
              <a:t>やんないから</a:t>
            </a:r>
          </a:p>
          <a:p>
            <a:pPr>
              <a:lnSpc>
                <a:spcPts val="1500"/>
              </a:lnSpc>
            </a:pPr>
            <a:endParaRPr lang="ja-JP" altLang="en-US" sz="1000" spc="50" dirty="0"/>
          </a:p>
          <a:p>
            <a:pPr>
              <a:lnSpc>
                <a:spcPts val="1500"/>
              </a:lnSpc>
            </a:pPr>
            <a:r>
              <a:rPr lang="ja-JP" altLang="en-US" sz="1000" spc="50" dirty="0"/>
              <a:t>データも</a:t>
            </a:r>
          </a:p>
          <a:p>
            <a:pPr>
              <a:lnSpc>
                <a:spcPts val="1500"/>
              </a:lnSpc>
            </a:pPr>
            <a:r>
              <a:rPr lang="ja-JP" altLang="en-US" sz="1000" spc="50" dirty="0"/>
              <a:t>全消去したし</a:t>
            </a:r>
            <a:endParaRPr lang="ja-JP" altLang="en-US" sz="800" spc="50" dirty="0"/>
          </a:p>
        </p:txBody>
      </p:sp>
      <p:sp>
        <p:nvSpPr>
          <p:cNvPr id="55" name="テキスト ボックス 54"/>
          <p:cNvSpPr txBox="1"/>
          <p:nvPr/>
        </p:nvSpPr>
        <p:spPr>
          <a:xfrm>
            <a:off x="4023026" y="2895693"/>
            <a:ext cx="718145" cy="1915441"/>
          </a:xfrm>
          <a:prstGeom prst="rect">
            <a:avLst/>
          </a:prstGeom>
          <a:noFill/>
        </p:spPr>
        <p:txBody>
          <a:bodyPr vert="eaVert" wrap="square" lIns="0" tIns="0" rIns="0" bIns="0" rtlCol="0">
            <a:spAutoFit/>
          </a:bodyPr>
          <a:lstStyle/>
          <a:p>
            <a:pPr>
              <a:lnSpc>
                <a:spcPts val="1600"/>
              </a:lnSpc>
            </a:pPr>
            <a:r>
              <a:rPr lang="en-US" altLang="ja-JP" sz="1400" spc="50" dirty="0"/>
              <a:t>…</a:t>
            </a:r>
            <a:r>
              <a:rPr lang="ja-JP" altLang="en-US" sz="1400" spc="50" dirty="0"/>
              <a:t>ふーん</a:t>
            </a:r>
          </a:p>
          <a:p>
            <a:pPr>
              <a:lnSpc>
                <a:spcPts val="1600"/>
              </a:lnSpc>
            </a:pPr>
            <a:endParaRPr lang="ja-JP" altLang="en-US" sz="1400" spc="50" dirty="0"/>
          </a:p>
          <a:p>
            <a:pPr>
              <a:lnSpc>
                <a:spcPts val="1600"/>
              </a:lnSpc>
            </a:pPr>
            <a:r>
              <a:rPr lang="ja-JP" altLang="en-US" sz="1400" spc="50" dirty="0"/>
              <a:t>え？</a:t>
            </a:r>
          </a:p>
          <a:p>
            <a:pPr>
              <a:lnSpc>
                <a:spcPts val="1600"/>
              </a:lnSpc>
            </a:pPr>
            <a:r>
              <a:rPr lang="ja-JP" altLang="en-US" sz="1400" spc="50" dirty="0"/>
              <a:t>なんで？</a:t>
            </a:r>
          </a:p>
        </p:txBody>
      </p:sp>
      <p:sp>
        <p:nvSpPr>
          <p:cNvPr id="59" name="テキスト ボックス 58"/>
          <p:cNvSpPr txBox="1"/>
          <p:nvPr/>
        </p:nvSpPr>
        <p:spPr>
          <a:xfrm>
            <a:off x="6907160" y="2913386"/>
            <a:ext cx="820738" cy="1384503"/>
          </a:xfrm>
          <a:prstGeom prst="rect">
            <a:avLst/>
          </a:prstGeom>
          <a:noFill/>
        </p:spPr>
        <p:txBody>
          <a:bodyPr vert="eaVert" wrap="square" lIns="0" tIns="0" rIns="0" bIns="0" rtlCol="0">
            <a:spAutoFit/>
          </a:bodyPr>
          <a:lstStyle/>
          <a:p>
            <a:pPr>
              <a:lnSpc>
                <a:spcPts val="1600"/>
              </a:lnSpc>
            </a:pPr>
            <a:r>
              <a:rPr lang="ja-JP" altLang="en-US" sz="1050" spc="50" dirty="0"/>
              <a:t>タッツー！</a:t>
            </a:r>
          </a:p>
          <a:p>
            <a:pPr>
              <a:lnSpc>
                <a:spcPts val="1600"/>
              </a:lnSpc>
            </a:pPr>
            <a:r>
              <a:rPr lang="ja-JP" altLang="en-US" sz="1050" spc="50" dirty="0"/>
              <a:t>今夜も</a:t>
            </a:r>
          </a:p>
          <a:p>
            <a:pPr>
              <a:lnSpc>
                <a:spcPts val="1600"/>
              </a:lnSpc>
            </a:pPr>
            <a:r>
              <a:rPr lang="ja-JP" altLang="en-US" sz="1050" spc="50" dirty="0"/>
              <a:t>一緒にゲーム</a:t>
            </a:r>
          </a:p>
          <a:p>
            <a:pPr>
              <a:lnSpc>
                <a:spcPts val="1600"/>
              </a:lnSpc>
            </a:pPr>
            <a:r>
              <a:rPr lang="ja-JP" altLang="en-US" sz="1050" spc="50" dirty="0"/>
              <a:t>やろうぜ！</a:t>
            </a:r>
            <a:endParaRPr kumimoji="1" lang="ja-JP" altLang="en-US" sz="1050" spc="50" dirty="0"/>
          </a:p>
        </p:txBody>
      </p:sp>
      <p:pic>
        <p:nvPicPr>
          <p:cNvPr id="2" name="図 1"/>
          <p:cNvPicPr>
            <a:picLocks noChangeAspect="1"/>
          </p:cNvPicPr>
          <p:nvPr/>
        </p:nvPicPr>
        <p:blipFill>
          <a:blip r:embed="rId3"/>
          <a:stretch>
            <a:fillRect/>
          </a:stretch>
        </p:blipFill>
        <p:spPr>
          <a:xfrm>
            <a:off x="6546781" y="4508644"/>
            <a:ext cx="11250" cy="236250"/>
          </a:xfrm>
          <a:prstGeom prst="rect">
            <a:avLst/>
          </a:prstGeom>
        </p:spPr>
      </p:pic>
      <p:pic>
        <p:nvPicPr>
          <p:cNvPr id="4" name="図 3"/>
          <p:cNvPicPr>
            <a:picLocks noChangeAspect="1"/>
          </p:cNvPicPr>
          <p:nvPr/>
        </p:nvPicPr>
        <p:blipFill>
          <a:blip r:embed="rId3"/>
          <a:stretch>
            <a:fillRect/>
          </a:stretch>
        </p:blipFill>
        <p:spPr>
          <a:xfrm>
            <a:off x="6699181" y="4661044"/>
            <a:ext cx="11250" cy="236250"/>
          </a:xfrm>
          <a:prstGeom prst="rect">
            <a:avLst/>
          </a:prstGeom>
        </p:spPr>
      </p:pic>
      <p:sp>
        <p:nvSpPr>
          <p:cNvPr id="37" name="テキスト ボックス 36"/>
          <p:cNvSpPr txBox="1"/>
          <p:nvPr/>
        </p:nvSpPr>
        <p:spPr>
          <a:xfrm>
            <a:off x="9231713" y="3010388"/>
            <a:ext cx="179536" cy="971658"/>
          </a:xfrm>
          <a:prstGeom prst="rect">
            <a:avLst/>
          </a:prstGeom>
          <a:noFill/>
        </p:spPr>
        <p:txBody>
          <a:bodyPr vert="eaVert" wrap="square" lIns="0" tIns="0" rIns="0" bIns="0" rtlCol="0">
            <a:spAutoFit/>
          </a:bodyPr>
          <a:lstStyle/>
          <a:p>
            <a:pPr>
              <a:lnSpc>
                <a:spcPts val="1400"/>
              </a:lnSpc>
            </a:pPr>
            <a:r>
              <a:rPr lang="ja-JP" altLang="en-US" sz="1400" b="1" spc="50" dirty="0"/>
              <a:t>次の日</a:t>
            </a:r>
            <a:r>
              <a:rPr lang="en-US" altLang="ja-JP" sz="1400" b="1" spc="50" dirty="0"/>
              <a:t>―</a:t>
            </a:r>
            <a:endParaRPr lang="ja-JP" altLang="en-US" sz="1400" b="1" spc="50" dirty="0"/>
          </a:p>
        </p:txBody>
      </p:sp>
      <p:sp>
        <p:nvSpPr>
          <p:cNvPr id="39" name="テキスト ボックス 38"/>
          <p:cNvSpPr txBox="1"/>
          <p:nvPr/>
        </p:nvSpPr>
        <p:spPr>
          <a:xfrm>
            <a:off x="4845919" y="7149569"/>
            <a:ext cx="692497" cy="1017334"/>
          </a:xfrm>
          <a:prstGeom prst="rect">
            <a:avLst/>
          </a:prstGeom>
          <a:noFill/>
        </p:spPr>
        <p:txBody>
          <a:bodyPr vert="eaVert" wrap="square" lIns="0" tIns="0" rIns="0" bIns="0" rtlCol="0">
            <a:spAutoFit/>
          </a:bodyPr>
          <a:lstStyle/>
          <a:p>
            <a:pPr>
              <a:lnSpc>
                <a:spcPts val="1800"/>
              </a:lnSpc>
            </a:pPr>
            <a:r>
              <a:rPr lang="ja-JP" altLang="en-US" sz="1400" spc="50" dirty="0"/>
              <a:t>ショウタ</a:t>
            </a:r>
          </a:p>
          <a:p>
            <a:pPr>
              <a:lnSpc>
                <a:spcPts val="1800"/>
              </a:lnSpc>
            </a:pPr>
            <a:r>
              <a:rPr lang="ja-JP" altLang="en-US" sz="1400" spc="50" dirty="0"/>
              <a:t>いる？</a:t>
            </a:r>
          </a:p>
          <a:p>
            <a:pPr>
              <a:lnSpc>
                <a:spcPts val="1800"/>
              </a:lnSpc>
            </a:pPr>
            <a:r>
              <a:rPr lang="ja-JP" altLang="en-US" sz="1400" spc="50" dirty="0"/>
              <a:t>入るよ</a:t>
            </a:r>
            <a:endParaRPr kumimoji="1" lang="ja-JP" altLang="en-US" sz="1400" spc="50" dirty="0"/>
          </a:p>
        </p:txBody>
      </p:sp>
      <p:sp>
        <p:nvSpPr>
          <p:cNvPr id="40" name="テキスト ボックス 39"/>
          <p:cNvSpPr txBox="1"/>
          <p:nvPr/>
        </p:nvSpPr>
        <p:spPr>
          <a:xfrm>
            <a:off x="3419529" y="7149569"/>
            <a:ext cx="179536" cy="2028290"/>
          </a:xfrm>
          <a:prstGeom prst="rect">
            <a:avLst/>
          </a:prstGeom>
          <a:noFill/>
        </p:spPr>
        <p:txBody>
          <a:bodyPr vert="eaVert" wrap="square" lIns="0" tIns="0" rIns="0" bIns="0" rtlCol="0">
            <a:spAutoFit/>
          </a:bodyPr>
          <a:lstStyle/>
          <a:p>
            <a:pPr>
              <a:lnSpc>
                <a:spcPts val="1400"/>
              </a:lnSpc>
            </a:pPr>
            <a:r>
              <a:rPr lang="ja-JP" altLang="en-US" sz="900" b="1" spc="50" dirty="0"/>
              <a:t>関わる者は皆、彼をこう呼ぶ</a:t>
            </a:r>
            <a:r>
              <a:rPr lang="en-US" altLang="ja-JP" sz="900" b="1" spc="50" dirty="0"/>
              <a:t>…</a:t>
            </a:r>
            <a:r>
              <a:rPr lang="ja-JP" altLang="en-US" sz="900" b="1" spc="50" dirty="0"/>
              <a:t>　</a:t>
            </a:r>
          </a:p>
        </p:txBody>
      </p:sp>
      <p:sp>
        <p:nvSpPr>
          <p:cNvPr id="46" name="テキスト ボックス 45"/>
          <p:cNvSpPr txBox="1"/>
          <p:nvPr/>
        </p:nvSpPr>
        <p:spPr>
          <a:xfrm>
            <a:off x="9914427" y="7238022"/>
            <a:ext cx="538609" cy="1116626"/>
          </a:xfrm>
          <a:prstGeom prst="rect">
            <a:avLst/>
          </a:prstGeom>
          <a:noFill/>
        </p:spPr>
        <p:txBody>
          <a:bodyPr vert="eaVert" wrap="square" lIns="0" tIns="0" rIns="0" bIns="0" rtlCol="0">
            <a:spAutoFit/>
          </a:bodyPr>
          <a:lstStyle/>
          <a:p>
            <a:pPr>
              <a:lnSpc>
                <a:spcPts val="1400"/>
              </a:lnSpc>
            </a:pPr>
            <a:r>
              <a:rPr lang="ja-JP" altLang="en-US" sz="1000" spc="50" dirty="0"/>
              <a:t>・・・</a:t>
            </a:r>
          </a:p>
          <a:p>
            <a:pPr>
              <a:lnSpc>
                <a:spcPts val="1400"/>
              </a:lnSpc>
            </a:pPr>
            <a:r>
              <a:rPr lang="ja-JP" altLang="en-US" sz="1000" spc="50" dirty="0"/>
              <a:t>なん</a:t>
            </a:r>
            <a:r>
              <a:rPr lang="ja-JP" altLang="en-US" sz="1000" spc="50" dirty="0" err="1"/>
              <a:t>でだよ</a:t>
            </a:r>
            <a:endParaRPr lang="ja-JP" altLang="en-US" sz="1000" spc="50" dirty="0"/>
          </a:p>
          <a:p>
            <a:pPr>
              <a:lnSpc>
                <a:spcPts val="1400"/>
              </a:lnSpc>
            </a:pPr>
            <a:r>
              <a:rPr lang="ja-JP" altLang="en-US" sz="1000" spc="50" dirty="0"/>
              <a:t>・・・ もー</a:t>
            </a:r>
          </a:p>
        </p:txBody>
      </p:sp>
      <p:sp>
        <p:nvSpPr>
          <p:cNvPr id="47" name="テキスト ボックス 46"/>
          <p:cNvSpPr txBox="1"/>
          <p:nvPr/>
        </p:nvSpPr>
        <p:spPr>
          <a:xfrm>
            <a:off x="8298497" y="5018187"/>
            <a:ext cx="180819" cy="1630506"/>
          </a:xfrm>
          <a:prstGeom prst="rect">
            <a:avLst/>
          </a:prstGeom>
          <a:noFill/>
        </p:spPr>
        <p:txBody>
          <a:bodyPr vert="eaVert" wrap="square" lIns="0" tIns="0" rIns="0" bIns="0" rtlCol="0">
            <a:spAutoFit/>
          </a:bodyPr>
          <a:lstStyle/>
          <a:p>
            <a:pPr>
              <a:lnSpc>
                <a:spcPts val="1400"/>
              </a:lnSpc>
            </a:pPr>
            <a:r>
              <a:rPr lang="ja-JP" altLang="en-US" sz="1200" spc="50" dirty="0"/>
              <a:t>僕もうやんない</a:t>
            </a:r>
          </a:p>
        </p:txBody>
      </p:sp>
      <p:sp>
        <p:nvSpPr>
          <p:cNvPr id="63" name="テキスト ボックス 62"/>
          <p:cNvSpPr txBox="1"/>
          <p:nvPr/>
        </p:nvSpPr>
        <p:spPr>
          <a:xfrm>
            <a:off x="7107800" y="7168931"/>
            <a:ext cx="360355" cy="1382117"/>
          </a:xfrm>
          <a:prstGeom prst="rect">
            <a:avLst/>
          </a:prstGeom>
          <a:noFill/>
        </p:spPr>
        <p:txBody>
          <a:bodyPr vert="eaVert" wrap="square" lIns="0" tIns="0" rIns="0" bIns="0" rtlCol="0">
            <a:spAutoFit/>
          </a:bodyPr>
          <a:lstStyle/>
          <a:p>
            <a:pPr>
              <a:lnSpc>
                <a:spcPts val="1400"/>
              </a:lnSpc>
            </a:pPr>
            <a:r>
              <a:rPr lang="ja-JP" altLang="en-US" sz="1200" spc="50" dirty="0"/>
              <a:t>なんで？</a:t>
            </a:r>
          </a:p>
          <a:p>
            <a:pPr>
              <a:lnSpc>
                <a:spcPts val="1400"/>
              </a:lnSpc>
            </a:pPr>
            <a:r>
              <a:rPr lang="ja-JP" altLang="en-US" sz="1200" spc="50" dirty="0"/>
              <a:t>なんか用事？</a:t>
            </a:r>
          </a:p>
        </p:txBody>
      </p:sp>
      <p:sp>
        <p:nvSpPr>
          <p:cNvPr id="64" name="テキスト ボックス 63"/>
          <p:cNvSpPr txBox="1"/>
          <p:nvPr/>
        </p:nvSpPr>
        <p:spPr>
          <a:xfrm>
            <a:off x="7625306" y="1098377"/>
            <a:ext cx="205184" cy="367124"/>
          </a:xfrm>
          <a:prstGeom prst="rect">
            <a:avLst/>
          </a:prstGeom>
          <a:noFill/>
        </p:spPr>
        <p:txBody>
          <a:bodyPr vert="eaVert" wrap="square" lIns="0" tIns="0" rIns="0" bIns="0" rtlCol="0">
            <a:spAutoFit/>
          </a:bodyPr>
          <a:lstStyle/>
          <a:p>
            <a:pPr>
              <a:lnSpc>
                <a:spcPts val="1600"/>
              </a:lnSpc>
            </a:pPr>
            <a:r>
              <a:rPr lang="ja-JP" altLang="en-US" sz="1100" b="1" spc="50" dirty="0"/>
              <a:t>・・・</a:t>
            </a:r>
            <a:endParaRPr kumimoji="1" lang="ja-JP" altLang="en-US" sz="1100" b="1" spc="50" dirty="0"/>
          </a:p>
        </p:txBody>
      </p:sp>
      <p:sp>
        <p:nvSpPr>
          <p:cNvPr id="65" name="テキスト ボックス 64"/>
          <p:cNvSpPr txBox="1"/>
          <p:nvPr/>
        </p:nvSpPr>
        <p:spPr>
          <a:xfrm>
            <a:off x="1775564" y="7225248"/>
            <a:ext cx="359073" cy="2028290"/>
          </a:xfrm>
          <a:prstGeom prst="rect">
            <a:avLst/>
          </a:prstGeom>
          <a:noFill/>
        </p:spPr>
        <p:txBody>
          <a:bodyPr vert="eaVert" wrap="square" lIns="0" tIns="0" rIns="0" bIns="0" rtlCol="0">
            <a:spAutoFit/>
          </a:bodyPr>
          <a:lstStyle/>
          <a:p>
            <a:pPr>
              <a:lnSpc>
                <a:spcPts val="1400"/>
              </a:lnSpc>
            </a:pPr>
            <a:r>
              <a:rPr lang="ja-JP" altLang="en-US" sz="1000" b="1" spc="50" dirty="0"/>
              <a:t>・・・</a:t>
            </a:r>
          </a:p>
          <a:p>
            <a:pPr>
              <a:lnSpc>
                <a:spcPts val="1400"/>
              </a:lnSpc>
            </a:pPr>
            <a:r>
              <a:rPr lang="ja-JP" altLang="en-US" sz="1000" b="1" spc="50" dirty="0"/>
              <a:t>しらないって！</a:t>
            </a:r>
            <a:endParaRPr lang="en-US" altLang="ja-JP" sz="1000" b="1" spc="50" dirty="0"/>
          </a:p>
        </p:txBody>
      </p:sp>
      <p:sp>
        <p:nvSpPr>
          <p:cNvPr id="66" name="テキスト ボックス 65"/>
          <p:cNvSpPr txBox="1"/>
          <p:nvPr/>
        </p:nvSpPr>
        <p:spPr>
          <a:xfrm>
            <a:off x="11475387" y="799865"/>
            <a:ext cx="539891" cy="1126516"/>
          </a:xfrm>
          <a:prstGeom prst="rect">
            <a:avLst/>
          </a:prstGeom>
          <a:noFill/>
        </p:spPr>
        <p:txBody>
          <a:bodyPr vert="eaVert" wrap="square" lIns="0" tIns="0" rIns="0" bIns="0" rtlCol="0">
            <a:spAutoFit/>
          </a:bodyPr>
          <a:lstStyle/>
          <a:p>
            <a:pPr>
              <a:lnSpc>
                <a:spcPts val="1400"/>
              </a:lnSpc>
            </a:pPr>
            <a:r>
              <a:rPr lang="ja-JP" altLang="en-US" sz="1200" spc="50" dirty="0" err="1"/>
              <a:t>しねっしね</a:t>
            </a:r>
            <a:r>
              <a:rPr lang="ja-JP" altLang="en-US" sz="1200" spc="50" dirty="0"/>
              <a:t>し</a:t>
            </a:r>
          </a:p>
          <a:p>
            <a:pPr>
              <a:lnSpc>
                <a:spcPts val="1400"/>
              </a:lnSpc>
            </a:pPr>
            <a:r>
              <a:rPr lang="ja-JP" altLang="en-US" sz="1200" spc="50" dirty="0"/>
              <a:t>ねえぇっつ！</a:t>
            </a:r>
          </a:p>
          <a:p>
            <a:pPr>
              <a:lnSpc>
                <a:spcPts val="1400"/>
              </a:lnSpc>
            </a:pPr>
            <a:r>
              <a:rPr lang="ja-JP" altLang="en-US" sz="1200" spc="50" dirty="0"/>
              <a:t>ぅ</a:t>
            </a:r>
            <a:r>
              <a:rPr lang="ja-JP" altLang="en-US" sz="1200" spc="50" dirty="0" err="1"/>
              <a:t>おらおら</a:t>
            </a:r>
            <a:endParaRPr lang="ja-JP" altLang="en-US" sz="1200" spc="50" dirty="0"/>
          </a:p>
        </p:txBody>
      </p:sp>
      <p:sp>
        <p:nvSpPr>
          <p:cNvPr id="67" name="テキスト ボックス 66"/>
          <p:cNvSpPr txBox="1"/>
          <p:nvPr/>
        </p:nvSpPr>
        <p:spPr>
          <a:xfrm>
            <a:off x="11791240" y="5018187"/>
            <a:ext cx="719428" cy="1369395"/>
          </a:xfrm>
          <a:prstGeom prst="rect">
            <a:avLst/>
          </a:prstGeom>
          <a:noFill/>
        </p:spPr>
        <p:txBody>
          <a:bodyPr vert="eaVert" wrap="square" lIns="0" tIns="0" rIns="0" bIns="0" rtlCol="0">
            <a:spAutoFit/>
          </a:bodyPr>
          <a:lstStyle/>
          <a:p>
            <a:pPr>
              <a:lnSpc>
                <a:spcPts val="1400"/>
              </a:lnSpc>
            </a:pPr>
            <a:r>
              <a:rPr lang="ja-JP" altLang="en-US" sz="1200" spc="50" dirty="0"/>
              <a:t>うるさい！</a:t>
            </a:r>
          </a:p>
          <a:p>
            <a:pPr>
              <a:lnSpc>
                <a:spcPts val="1400"/>
              </a:lnSpc>
            </a:pPr>
            <a:r>
              <a:rPr lang="ja-JP" altLang="en-US" sz="1200" spc="50" dirty="0"/>
              <a:t>ハナかむな！</a:t>
            </a:r>
          </a:p>
          <a:p>
            <a:pPr>
              <a:lnSpc>
                <a:spcPts val="1400"/>
              </a:lnSpc>
            </a:pPr>
            <a:r>
              <a:rPr lang="ja-JP" altLang="en-US" sz="1200" spc="50" dirty="0"/>
              <a:t>もうちゃんと</a:t>
            </a:r>
          </a:p>
          <a:p>
            <a:pPr>
              <a:lnSpc>
                <a:spcPts val="1400"/>
              </a:lnSpc>
            </a:pPr>
            <a:r>
              <a:rPr lang="ja-JP" altLang="en-US" sz="1200" spc="50" dirty="0"/>
              <a:t>集中し</a:t>
            </a:r>
            <a:r>
              <a:rPr lang="ja-JP" altLang="en-US" sz="1200" spc="50" dirty="0" err="1"/>
              <a:t>ろよっ</a:t>
            </a:r>
            <a:endParaRPr lang="ja-JP" altLang="en-US" sz="1200" spc="50" dirty="0"/>
          </a:p>
        </p:txBody>
      </p:sp>
      <p:sp>
        <p:nvSpPr>
          <p:cNvPr id="68" name="テキスト ボックス 67"/>
          <p:cNvSpPr txBox="1"/>
          <p:nvPr/>
        </p:nvSpPr>
        <p:spPr>
          <a:xfrm>
            <a:off x="9998356" y="5050557"/>
            <a:ext cx="436017" cy="1369395"/>
          </a:xfrm>
          <a:prstGeom prst="rect">
            <a:avLst/>
          </a:prstGeom>
          <a:noFill/>
        </p:spPr>
        <p:txBody>
          <a:bodyPr vert="eaVert" wrap="square" lIns="0" tIns="0" rIns="0" bIns="0" rtlCol="0">
            <a:spAutoFit/>
          </a:bodyPr>
          <a:lstStyle/>
          <a:p>
            <a:pPr>
              <a:lnSpc>
                <a:spcPts val="1700"/>
              </a:lnSpc>
            </a:pPr>
            <a:r>
              <a:rPr lang="ja-JP" altLang="en-US" sz="1600" spc="50" dirty="0"/>
              <a:t>・・・ う</a:t>
            </a:r>
          </a:p>
          <a:p>
            <a:pPr>
              <a:lnSpc>
                <a:spcPts val="1700"/>
              </a:lnSpc>
            </a:pPr>
            <a:r>
              <a:rPr lang="ja-JP" altLang="en-US" sz="1600" spc="50" dirty="0"/>
              <a:t>えへへ</a:t>
            </a:r>
          </a:p>
        </p:txBody>
      </p:sp>
      <p:sp>
        <p:nvSpPr>
          <p:cNvPr id="69" name="テキスト ボックス 68"/>
          <p:cNvSpPr txBox="1"/>
          <p:nvPr/>
        </p:nvSpPr>
        <p:spPr>
          <a:xfrm>
            <a:off x="11702114" y="7111638"/>
            <a:ext cx="718145" cy="1369395"/>
          </a:xfrm>
          <a:prstGeom prst="rect">
            <a:avLst/>
          </a:prstGeom>
          <a:noFill/>
        </p:spPr>
        <p:txBody>
          <a:bodyPr vert="eaVert" wrap="square" lIns="0" tIns="0" rIns="0" bIns="0" rtlCol="0">
            <a:spAutoFit/>
          </a:bodyPr>
          <a:lstStyle/>
          <a:p>
            <a:pPr>
              <a:lnSpc>
                <a:spcPts val="1400"/>
              </a:lnSpc>
            </a:pPr>
            <a:r>
              <a:rPr lang="ja-JP" altLang="en-US" sz="1100" spc="50" dirty="0"/>
              <a:t>ったくよぉ</a:t>
            </a:r>
          </a:p>
          <a:p>
            <a:pPr>
              <a:lnSpc>
                <a:spcPts val="1400"/>
              </a:lnSpc>
            </a:pPr>
            <a:r>
              <a:rPr lang="ja-JP" altLang="en-US" sz="1100" spc="50" dirty="0"/>
              <a:t>お前もうこれから</a:t>
            </a:r>
          </a:p>
          <a:p>
            <a:pPr>
              <a:lnSpc>
                <a:spcPts val="1400"/>
              </a:lnSpc>
            </a:pPr>
            <a:r>
              <a:rPr lang="ja-JP" altLang="en-US" sz="1100" spc="50" dirty="0"/>
              <a:t>一生ハナかむな！</a:t>
            </a:r>
          </a:p>
          <a:p>
            <a:pPr>
              <a:lnSpc>
                <a:spcPts val="1400"/>
              </a:lnSpc>
            </a:pPr>
            <a:r>
              <a:rPr lang="ja-JP" altLang="en-US" sz="1100" spc="50" dirty="0"/>
              <a:t>このハナミズ野郎！</a:t>
            </a:r>
          </a:p>
        </p:txBody>
      </p:sp>
      <p:sp>
        <p:nvSpPr>
          <p:cNvPr id="70" name="テキスト ボックス 69"/>
          <p:cNvSpPr txBox="1"/>
          <p:nvPr/>
        </p:nvSpPr>
        <p:spPr>
          <a:xfrm>
            <a:off x="6128613" y="5063985"/>
            <a:ext cx="179536" cy="1584707"/>
          </a:xfrm>
          <a:prstGeom prst="rect">
            <a:avLst/>
          </a:prstGeom>
          <a:noFill/>
        </p:spPr>
        <p:txBody>
          <a:bodyPr vert="eaVert" wrap="square" lIns="0" tIns="0" rIns="0" bIns="0" rtlCol="0">
            <a:spAutoFit/>
          </a:bodyPr>
          <a:lstStyle/>
          <a:p>
            <a:pPr>
              <a:lnSpc>
                <a:spcPts val="1400"/>
              </a:lnSpc>
            </a:pPr>
            <a:r>
              <a:rPr lang="ja-JP" altLang="en-US" sz="1400" b="1" spc="50" dirty="0"/>
              <a:t>その日の夜</a:t>
            </a:r>
            <a:r>
              <a:rPr lang="en-US" altLang="ja-JP" sz="1400" b="1" spc="50" dirty="0"/>
              <a:t>――</a:t>
            </a:r>
            <a:endParaRPr lang="ja-JP" altLang="en-US" sz="1400" b="1" spc="50" dirty="0"/>
          </a:p>
        </p:txBody>
      </p:sp>
      <p:sp>
        <p:nvSpPr>
          <p:cNvPr id="71" name="テキスト ボックス 70"/>
          <p:cNvSpPr txBox="1"/>
          <p:nvPr/>
        </p:nvSpPr>
        <p:spPr>
          <a:xfrm>
            <a:off x="1478744" y="741611"/>
            <a:ext cx="769441" cy="1384503"/>
          </a:xfrm>
          <a:prstGeom prst="rect">
            <a:avLst/>
          </a:prstGeom>
          <a:noFill/>
        </p:spPr>
        <p:txBody>
          <a:bodyPr vert="eaVert" wrap="square" lIns="0" tIns="0" rIns="0" bIns="0" rtlCol="0">
            <a:spAutoFit/>
          </a:bodyPr>
          <a:lstStyle/>
          <a:p>
            <a:pPr>
              <a:lnSpc>
                <a:spcPts val="1500"/>
              </a:lnSpc>
            </a:pPr>
            <a:r>
              <a:rPr lang="ja-JP" altLang="en-US" sz="1000" spc="50" dirty="0"/>
              <a:t>あなたタツオ君と</a:t>
            </a:r>
          </a:p>
          <a:p>
            <a:pPr>
              <a:lnSpc>
                <a:spcPts val="1500"/>
              </a:lnSpc>
            </a:pPr>
            <a:r>
              <a:rPr lang="ja-JP" altLang="en-US" sz="1000" spc="50" dirty="0"/>
              <a:t>喧嘩したの？</a:t>
            </a:r>
          </a:p>
          <a:p>
            <a:pPr>
              <a:lnSpc>
                <a:spcPts val="1500"/>
              </a:lnSpc>
            </a:pPr>
            <a:r>
              <a:rPr lang="ja-JP" altLang="en-US" sz="1000" spc="50" dirty="0"/>
              <a:t>タツオママ</a:t>
            </a:r>
          </a:p>
          <a:p>
            <a:pPr>
              <a:lnSpc>
                <a:spcPts val="1500"/>
              </a:lnSpc>
            </a:pPr>
            <a:r>
              <a:rPr lang="ja-JP" altLang="en-US" sz="1000" spc="50" dirty="0"/>
              <a:t>なんか怒ってるよ</a:t>
            </a:r>
            <a:endParaRPr lang="ja-JP" altLang="en-US" sz="800" spc="50" dirty="0"/>
          </a:p>
        </p:txBody>
      </p:sp>
      <p:sp>
        <p:nvSpPr>
          <p:cNvPr id="72" name="テキスト ボックス 71"/>
          <p:cNvSpPr txBox="1"/>
          <p:nvPr/>
        </p:nvSpPr>
        <p:spPr>
          <a:xfrm>
            <a:off x="3228943" y="5035449"/>
            <a:ext cx="221214" cy="1384503"/>
          </a:xfrm>
          <a:prstGeom prst="rect">
            <a:avLst/>
          </a:prstGeom>
          <a:noFill/>
        </p:spPr>
        <p:txBody>
          <a:bodyPr vert="eaVert" wrap="square" lIns="0" tIns="0" rIns="0" bIns="0" rtlCol="0">
            <a:spAutoFit/>
          </a:bodyPr>
          <a:lstStyle/>
          <a:p>
            <a:pPr>
              <a:lnSpc>
                <a:spcPts val="1500"/>
              </a:lnSpc>
            </a:pPr>
            <a:r>
              <a:rPr lang="ja-JP" altLang="en-US" sz="2000" spc="50" dirty="0"/>
              <a:t>はあ？</a:t>
            </a:r>
            <a:endParaRPr lang="ja-JP" altLang="en-US" sz="1600" spc="50" dirty="0"/>
          </a:p>
        </p:txBody>
      </p:sp>
      <p:sp>
        <p:nvSpPr>
          <p:cNvPr id="73" name="テキスト ボックス 72"/>
          <p:cNvSpPr txBox="1"/>
          <p:nvPr/>
        </p:nvSpPr>
        <p:spPr>
          <a:xfrm>
            <a:off x="3147190" y="2970842"/>
            <a:ext cx="384721" cy="1384503"/>
          </a:xfrm>
          <a:prstGeom prst="rect">
            <a:avLst/>
          </a:prstGeom>
          <a:noFill/>
        </p:spPr>
        <p:txBody>
          <a:bodyPr vert="eaVert" wrap="square" lIns="0" tIns="0" rIns="0" bIns="0" rtlCol="0">
            <a:spAutoFit/>
          </a:bodyPr>
          <a:lstStyle/>
          <a:p>
            <a:pPr>
              <a:lnSpc>
                <a:spcPts val="1500"/>
              </a:lnSpc>
            </a:pPr>
            <a:r>
              <a:rPr lang="ja-JP" altLang="en-US" sz="1100" spc="50" dirty="0"/>
              <a:t>えッ ？</a:t>
            </a:r>
          </a:p>
          <a:p>
            <a:pPr>
              <a:lnSpc>
                <a:spcPts val="1500"/>
              </a:lnSpc>
            </a:pPr>
            <a:r>
              <a:rPr lang="ja-JP" altLang="en-US" sz="1100" spc="50" dirty="0"/>
              <a:t>知らないよ！</a:t>
            </a:r>
            <a:endParaRPr lang="ja-JP" altLang="en-US" sz="1000" spc="50" dirty="0"/>
          </a:p>
        </p:txBody>
      </p:sp>
      <p:sp>
        <p:nvSpPr>
          <p:cNvPr id="74" name="テキスト ボックス 73"/>
          <p:cNvSpPr txBox="1"/>
          <p:nvPr/>
        </p:nvSpPr>
        <p:spPr>
          <a:xfrm>
            <a:off x="993299" y="2913385"/>
            <a:ext cx="961802" cy="1384503"/>
          </a:xfrm>
          <a:prstGeom prst="rect">
            <a:avLst/>
          </a:prstGeom>
          <a:noFill/>
        </p:spPr>
        <p:txBody>
          <a:bodyPr vert="eaVert" wrap="square" lIns="0" tIns="0" rIns="0" bIns="0" rtlCol="0">
            <a:spAutoFit/>
          </a:bodyPr>
          <a:lstStyle/>
          <a:p>
            <a:pPr>
              <a:lnSpc>
                <a:spcPts val="1500"/>
              </a:lnSpc>
            </a:pPr>
            <a:r>
              <a:rPr lang="ja-JP" altLang="en-US" sz="1000" spc="50" dirty="0"/>
              <a:t>ホント？タツオ君</a:t>
            </a:r>
          </a:p>
          <a:p>
            <a:pPr>
              <a:lnSpc>
                <a:spcPts val="1500"/>
              </a:lnSpc>
            </a:pPr>
            <a:r>
              <a:rPr lang="ja-JP" altLang="en-US" sz="1000" spc="50"/>
              <a:t>もうショウ</a:t>
            </a:r>
            <a:r>
              <a:rPr lang="ja-JP" altLang="en-US" sz="1000" spc="50" dirty="0"/>
              <a:t>ちゃんと</a:t>
            </a:r>
          </a:p>
          <a:p>
            <a:pPr>
              <a:lnSpc>
                <a:spcPts val="1500"/>
              </a:lnSpc>
            </a:pPr>
            <a:r>
              <a:rPr lang="ja-JP" altLang="en-US" sz="1000" spc="50" dirty="0"/>
              <a:t>遊ばない、ゲームも</a:t>
            </a:r>
          </a:p>
          <a:p>
            <a:pPr>
              <a:lnSpc>
                <a:spcPts val="1500"/>
              </a:lnSpc>
            </a:pPr>
            <a:r>
              <a:rPr lang="ja-JP" altLang="en-US" sz="1000" spc="50" dirty="0"/>
              <a:t>捨てるって</a:t>
            </a:r>
          </a:p>
          <a:p>
            <a:pPr>
              <a:lnSpc>
                <a:spcPts val="1500"/>
              </a:lnSpc>
            </a:pPr>
            <a:r>
              <a:rPr lang="ja-JP" altLang="en-US" sz="1000" spc="50" dirty="0"/>
              <a:t>大騒ぎなんだって</a:t>
            </a:r>
            <a:r>
              <a:rPr lang="ja-JP" altLang="en-US" sz="1000" spc="50" dirty="0" err="1"/>
              <a:t>よ</a:t>
            </a:r>
            <a:r>
              <a:rPr lang="ja-JP" altLang="en-US" sz="1000" spc="50" dirty="0"/>
              <a:t>？</a:t>
            </a:r>
            <a:endParaRPr lang="ja-JP" altLang="en-US" sz="800" spc="50" dirty="0"/>
          </a:p>
        </p:txBody>
      </p:sp>
      <p:sp>
        <p:nvSpPr>
          <p:cNvPr id="75" name="テキスト ボックス 74"/>
          <p:cNvSpPr txBox="1"/>
          <p:nvPr/>
        </p:nvSpPr>
        <p:spPr>
          <a:xfrm>
            <a:off x="989488" y="5010632"/>
            <a:ext cx="1166986" cy="1384503"/>
          </a:xfrm>
          <a:prstGeom prst="rect">
            <a:avLst/>
          </a:prstGeom>
          <a:noFill/>
        </p:spPr>
        <p:txBody>
          <a:bodyPr vert="eaVert" wrap="square" lIns="0" tIns="0" rIns="0" bIns="0" rtlCol="0">
            <a:spAutoFit/>
          </a:bodyPr>
          <a:lstStyle/>
          <a:p>
            <a:pPr>
              <a:lnSpc>
                <a:spcPts val="1300"/>
              </a:lnSpc>
            </a:pPr>
            <a:r>
              <a:rPr lang="ja-JP" altLang="en-US" sz="1000" spc="50" dirty="0"/>
              <a:t>そう言って</a:t>
            </a:r>
          </a:p>
          <a:p>
            <a:pPr>
              <a:lnSpc>
                <a:spcPts val="1300"/>
              </a:lnSpc>
            </a:pPr>
            <a:r>
              <a:rPr lang="ja-JP" altLang="en-US" sz="1000" spc="50" dirty="0" err="1"/>
              <a:t>るの</a:t>
            </a:r>
            <a:r>
              <a:rPr lang="ja-JP" altLang="en-US" sz="1000" spc="50" dirty="0"/>
              <a:t>タツオ君</a:t>
            </a:r>
          </a:p>
          <a:p>
            <a:pPr>
              <a:lnSpc>
                <a:spcPts val="1300"/>
              </a:lnSpc>
            </a:pPr>
            <a:r>
              <a:rPr lang="ja-JP" altLang="en-US" sz="1000" spc="50" dirty="0"/>
              <a:t>だけじゃ</a:t>
            </a:r>
          </a:p>
          <a:p>
            <a:pPr>
              <a:lnSpc>
                <a:spcPts val="1300"/>
              </a:lnSpc>
            </a:pPr>
            <a:r>
              <a:rPr lang="ja-JP" altLang="en-US" sz="1000" spc="50" dirty="0"/>
              <a:t>ないって</a:t>
            </a:r>
          </a:p>
          <a:p>
            <a:pPr>
              <a:lnSpc>
                <a:spcPts val="1300"/>
              </a:lnSpc>
            </a:pPr>
            <a:r>
              <a:rPr lang="ja-JP" altLang="en-US" sz="1000" spc="50" dirty="0"/>
              <a:t>言われたよ？</a:t>
            </a:r>
          </a:p>
          <a:p>
            <a:pPr>
              <a:lnSpc>
                <a:spcPts val="1300"/>
              </a:lnSpc>
            </a:pPr>
            <a:r>
              <a:rPr lang="ja-JP" altLang="en-US" sz="1000" spc="50" dirty="0"/>
              <a:t>あなた</a:t>
            </a:r>
          </a:p>
          <a:p>
            <a:pPr>
              <a:lnSpc>
                <a:spcPts val="1300"/>
              </a:lnSpc>
            </a:pPr>
            <a:r>
              <a:rPr lang="ja-JP" altLang="en-US" sz="1000" spc="50" dirty="0"/>
              <a:t>何したの？</a:t>
            </a:r>
            <a:endParaRPr lang="ja-JP" altLang="en-US" sz="800" spc="50" dirty="0"/>
          </a:p>
        </p:txBody>
      </p:sp>
      <p:sp>
        <p:nvSpPr>
          <p:cNvPr id="76" name="テキスト ボックス 75"/>
          <p:cNvSpPr txBox="1"/>
          <p:nvPr/>
        </p:nvSpPr>
        <p:spPr>
          <a:xfrm>
            <a:off x="1008052" y="7182406"/>
            <a:ext cx="384721" cy="1548819"/>
          </a:xfrm>
          <a:prstGeom prst="rect">
            <a:avLst/>
          </a:prstGeom>
          <a:noFill/>
        </p:spPr>
        <p:txBody>
          <a:bodyPr vert="eaVert" wrap="square" lIns="0" tIns="0" rIns="0" bIns="0" rtlCol="0">
            <a:spAutoFit/>
          </a:bodyPr>
          <a:lstStyle/>
          <a:p>
            <a:pPr>
              <a:lnSpc>
                <a:spcPts val="1500"/>
              </a:lnSpc>
            </a:pPr>
            <a:r>
              <a:rPr lang="ja-JP" altLang="en-US" sz="1100" spc="50" dirty="0"/>
              <a:t>「伝説の</a:t>
            </a:r>
          </a:p>
          <a:p>
            <a:pPr>
              <a:lnSpc>
                <a:spcPts val="1500"/>
              </a:lnSpc>
            </a:pPr>
            <a:r>
              <a:rPr lang="ja-JP" altLang="en-US" sz="1100" spc="50" dirty="0"/>
              <a:t>ブチギレゲーマー」と</a:t>
            </a:r>
            <a:r>
              <a:rPr lang="en-US" altLang="ja-JP" sz="1100" spc="50" dirty="0"/>
              <a:t>―</a:t>
            </a:r>
            <a:r>
              <a:rPr lang="ja-JP" altLang="en-US" sz="1100" spc="50" dirty="0" err="1"/>
              <a:t>。</a:t>
            </a:r>
            <a:endParaRPr lang="ja-JP" altLang="en-US" sz="1000" spc="50" dirty="0"/>
          </a:p>
        </p:txBody>
      </p:sp>
    </p:spTree>
    <p:extLst>
      <p:ext uri="{BB962C8B-B14F-4D97-AF65-F5344CB8AC3E}">
        <p14:creationId xmlns:p14="http://schemas.microsoft.com/office/powerpoint/2010/main" val="22055219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6317</TotalTime>
  <Words>746</Words>
  <Application>Microsoft Macintosh PowerPoint</Application>
  <PresentationFormat>ユーザー設定</PresentationFormat>
  <Paragraphs>133</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 tokyo</cp:lastModifiedBy>
  <cp:revision>105</cp:revision>
  <cp:lastPrinted>2018-11-28T07:37:27Z</cp:lastPrinted>
  <dcterms:created xsi:type="dcterms:W3CDTF">2018-07-12T05:37:15Z</dcterms:created>
  <dcterms:modified xsi:type="dcterms:W3CDTF">2021-02-17T05:57:10Z</dcterms:modified>
</cp:coreProperties>
</file>