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6797675" cy="9926638"/>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5">
          <p15:clr>
            <a:srgbClr val="A4A3A4"/>
          </p15:clr>
        </p15:guide>
        <p15:guide id="2" pos="4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9303" autoAdjust="0"/>
  </p:normalViewPr>
  <p:slideViewPr>
    <p:cSldViewPr>
      <p:cViewPr varScale="1">
        <p:scale>
          <a:sx n="97" d="100"/>
          <a:sy n="97" d="100"/>
        </p:scale>
        <p:origin x="1432" y="208"/>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a:t>マスター タイトルの書式設定</a:t>
            </a:r>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en-US" altLang="ja-JP" sz="1100" b="1" dirty="0">
                <a:latin typeface="+mj-ea"/>
                <a:ea typeface="+mj-ea"/>
              </a:rPr>
              <a:t>SNS</a:t>
            </a:r>
            <a:r>
              <a:rPr lang="ja-JP" altLang="en-US" sz="1100" b="1" dirty="0">
                <a:latin typeface="+mj-ea"/>
                <a:ea typeface="+mj-ea"/>
              </a:rPr>
              <a:t>は楽しくて，とても便利なツールなのですが</a:t>
            </a:r>
            <a:r>
              <a:rPr lang="en-US" altLang="ja-JP" sz="1100" b="1" dirty="0">
                <a:latin typeface="+mj-ea"/>
                <a:ea typeface="+mj-ea"/>
              </a:rPr>
              <a:t>…</a:t>
            </a:r>
            <a:r>
              <a:rPr lang="ja-JP" altLang="en-US" sz="1100" b="1" dirty="0" err="1">
                <a:latin typeface="+mj-ea"/>
                <a:ea typeface="+mj-ea"/>
              </a:rPr>
              <a:t>。</a:t>
            </a:r>
            <a:r>
              <a:rPr lang="ja-JP" altLang="en-US" sz="1100" b="1" dirty="0">
                <a:latin typeface="+mj-ea"/>
                <a:ea typeface="+mj-ea"/>
              </a:rPr>
              <a:t>誰かがあなたのふりをして，</a:t>
            </a:r>
          </a:p>
          <a:p>
            <a:pPr>
              <a:lnSpc>
                <a:spcPts val="1400"/>
              </a:lnSpc>
            </a:pPr>
            <a:r>
              <a:rPr lang="ja-JP" altLang="en-US" sz="1100" b="1" dirty="0">
                <a:latin typeface="+mj-ea"/>
                <a:ea typeface="+mj-ea"/>
              </a:rPr>
              <a:t>勝手に</a:t>
            </a:r>
            <a:r>
              <a:rPr lang="en-US" altLang="ja-JP" sz="1100" b="1" dirty="0">
                <a:latin typeface="+mj-ea"/>
                <a:ea typeface="+mj-ea"/>
              </a:rPr>
              <a:t>SNS</a:t>
            </a:r>
            <a:r>
              <a:rPr lang="ja-JP" altLang="en-US" sz="1100" b="1" dirty="0">
                <a:latin typeface="+mj-ea"/>
                <a:ea typeface="+mj-ea"/>
              </a:rPr>
              <a:t>に投稿したり，メールを送ったりすることもあるのです。</a:t>
            </a:r>
          </a:p>
          <a:p>
            <a:pPr>
              <a:lnSpc>
                <a:spcPts val="1400"/>
              </a:lnSpc>
            </a:pPr>
            <a:r>
              <a:rPr lang="ja-JP" altLang="en-US" sz="1100" b="1" dirty="0">
                <a:latin typeface="+mj-ea"/>
                <a:ea typeface="+mj-ea"/>
              </a:rPr>
              <a:t>今回はその原因と対策について考えましょう。</a:t>
            </a:r>
            <a:endParaRPr kumimoji="1" lang="ja-JP" altLang="en-US" sz="1100" b="1" dirty="0">
              <a:latin typeface="+mj-ea"/>
              <a:ea typeface="+mj-ea"/>
            </a:endParaRPr>
          </a:p>
        </p:txBody>
      </p:sp>
      <p:sp>
        <p:nvSpPr>
          <p:cNvPr id="5" name="テキスト ボックス 4"/>
          <p:cNvSpPr txBox="1"/>
          <p:nvPr/>
        </p:nvSpPr>
        <p:spPr>
          <a:xfrm>
            <a:off x="9000678" y="2264466"/>
            <a:ext cx="1974900" cy="1710190"/>
          </a:xfrm>
          <a:prstGeom prst="rect">
            <a:avLst/>
          </a:prstGeom>
          <a:noFill/>
        </p:spPr>
        <p:txBody>
          <a:bodyPr vert="eaVert" wrap="square" lIns="0" tIns="0" rIns="0" bIns="0" rtlCol="0">
            <a:spAutoFit/>
          </a:bodyPr>
          <a:lstStyle/>
          <a:p>
            <a:pPr algn="just">
              <a:lnSpc>
                <a:spcPts val="1100"/>
              </a:lnSpc>
            </a:pPr>
            <a:r>
              <a:rPr lang="ja-JP" altLang="en-US" sz="800" b="1" dirty="0"/>
              <a:t>「娘のアドレスから友だちに、</a:t>
            </a:r>
            <a:r>
              <a:rPr lang="en-US" altLang="ja-JP" sz="800" b="1" dirty="0"/>
              <a:t>『</a:t>
            </a:r>
            <a:r>
              <a:rPr lang="ja-JP" altLang="en-US" sz="800" b="1" dirty="0"/>
              <a:t>電話番号を教えてほしい</a:t>
            </a:r>
            <a:r>
              <a:rPr lang="en-US" altLang="ja-JP" sz="800" b="1" dirty="0"/>
              <a:t>』</a:t>
            </a:r>
            <a:r>
              <a:rPr lang="ja-JP" altLang="en-US" sz="800" b="1" dirty="0"/>
              <a:t>という個人情報を聞き出すようなメッセージが送られていたそうです。娘は身に覚えがなく、普段使っていた無料通話アプリにはログインすらできなくなりました。どうしてこんなことになったのでしょうか？」（オロオロ男爵さん）</a:t>
            </a:r>
          </a:p>
          <a:p>
            <a:pPr algn="just">
              <a:lnSpc>
                <a:spcPts val="1100"/>
              </a:lnSpc>
            </a:pPr>
            <a:endParaRPr lang="ja-JP" altLang="en-US" sz="800" b="1" dirty="0"/>
          </a:p>
          <a:p>
            <a:pPr algn="just">
              <a:lnSpc>
                <a:spcPts val="1100"/>
              </a:lnSpc>
            </a:pPr>
            <a:r>
              <a:rPr lang="ja-JP" altLang="en-US" sz="800" b="1" dirty="0"/>
              <a:t>モラコ先生</a:t>
            </a:r>
            <a:r>
              <a:rPr lang="ja-JP" altLang="en-US" sz="800" dirty="0"/>
              <a:t>「それは、娘さんのアカウントが誰かに乗っ取られたのかもしれません。アカウントを乗っ取り、その人になりすまして、個人情報を聞き出したり、フィッシング詐欺のサイトに</a:t>
            </a:r>
            <a:r>
              <a:rPr lang="ja-JP" altLang="en-US" sz="800" dirty="0" err="1"/>
              <a:t>誘導す</a:t>
            </a:r>
            <a:endParaRPr lang="ja-JP" altLang="en-US" sz="800" dirty="0"/>
          </a:p>
        </p:txBody>
      </p:sp>
      <p:sp>
        <p:nvSpPr>
          <p:cNvPr id="11" name="テキスト ボックス 10"/>
          <p:cNvSpPr txBox="1"/>
          <p:nvPr/>
        </p:nvSpPr>
        <p:spPr>
          <a:xfrm>
            <a:off x="518542" y="483260"/>
            <a:ext cx="2736304" cy="276999"/>
          </a:xfrm>
          <a:prstGeom prst="rect">
            <a:avLst/>
          </a:prstGeom>
          <a:noFill/>
        </p:spPr>
        <p:txBody>
          <a:bodyPr wrap="square" lIns="0" tIns="0" rIns="0" bIns="0" rtlCol="0">
            <a:spAutoFit/>
          </a:bodyPr>
          <a:lstStyle/>
          <a:p>
            <a:r>
              <a:rPr lang="ja-JP" altLang="en-US" sz="1800" b="1"/>
              <a:t>　</a:t>
            </a:r>
            <a:r>
              <a:rPr kumimoji="1" lang="ja-JP" altLang="en-US" sz="1800" b="1"/>
              <a:t>年　組　　　　　年　月号</a:t>
            </a:r>
            <a:endParaRPr kumimoji="1" lang="ja-JP" altLang="en-US" sz="1800" b="1" dirty="0"/>
          </a:p>
        </p:txBody>
      </p:sp>
      <p:sp>
        <p:nvSpPr>
          <p:cNvPr id="22" name="テキスト ボックス 21"/>
          <p:cNvSpPr txBox="1"/>
          <p:nvPr/>
        </p:nvSpPr>
        <p:spPr>
          <a:xfrm>
            <a:off x="5546483" y="764851"/>
            <a:ext cx="461665" cy="1865870"/>
          </a:xfrm>
          <a:prstGeom prst="rect">
            <a:avLst/>
          </a:prstGeom>
          <a:noFill/>
        </p:spPr>
        <p:txBody>
          <a:bodyPr vert="eaVert" wrap="square" lIns="0" tIns="0" rIns="0" bIns="0" rtlCol="0">
            <a:spAutoFit/>
          </a:bodyPr>
          <a:lstStyle/>
          <a:p>
            <a:pPr>
              <a:lnSpc>
                <a:spcPts val="1800"/>
              </a:lnSpc>
            </a:pPr>
            <a:r>
              <a:rPr lang="ja-JP" altLang="en-US" sz="1400" b="1" spc="50" dirty="0"/>
              <a:t>ある日突然</a:t>
            </a:r>
          </a:p>
          <a:p>
            <a:pPr>
              <a:lnSpc>
                <a:spcPts val="1800"/>
              </a:lnSpc>
            </a:pPr>
            <a:r>
              <a:rPr lang="ja-JP" altLang="en-US" sz="1400" b="1" spc="50" dirty="0"/>
              <a:t>そいつは現れたのです</a:t>
            </a:r>
            <a:endParaRPr kumimoji="1" lang="ja-JP" altLang="en-US" sz="1400" b="1" spc="50" dirty="0"/>
          </a:p>
        </p:txBody>
      </p:sp>
      <p:sp>
        <p:nvSpPr>
          <p:cNvPr id="21" name="テキスト ボックス 20"/>
          <p:cNvSpPr txBox="1"/>
          <p:nvPr/>
        </p:nvSpPr>
        <p:spPr>
          <a:xfrm>
            <a:off x="9576290" y="4194721"/>
            <a:ext cx="2680221" cy="1692188"/>
          </a:xfrm>
          <a:prstGeom prst="rect">
            <a:avLst/>
          </a:prstGeom>
          <a:noFill/>
        </p:spPr>
        <p:txBody>
          <a:bodyPr vert="eaVert" wrap="square" lIns="0" tIns="0" rIns="0" bIns="0" rtlCol="0">
            <a:spAutoFit/>
          </a:bodyPr>
          <a:lstStyle/>
          <a:p>
            <a:pPr algn="just">
              <a:lnSpc>
                <a:spcPts val="1100"/>
              </a:lnSpc>
            </a:pPr>
            <a:r>
              <a:rPr lang="ja-JP" altLang="en-US" sz="800" dirty="0"/>
              <a:t>るＵＲＬを送ったり、などの被害が拡大しています。また、無料通話アプリを介した決済サービスの利用者が増えており、アカウントを乗っ取られることで金銭的被害も発生しています。</a:t>
            </a:r>
          </a:p>
          <a:p>
            <a:pPr algn="just">
              <a:lnSpc>
                <a:spcPts val="1100"/>
              </a:lnSpc>
            </a:pPr>
            <a:endParaRPr lang="ja-JP" altLang="en-US" sz="800" dirty="0"/>
          </a:p>
          <a:p>
            <a:pPr algn="just">
              <a:lnSpc>
                <a:spcPts val="1100"/>
              </a:lnSpc>
            </a:pPr>
            <a:r>
              <a:rPr lang="ja-JP" altLang="en-US" sz="800" dirty="0"/>
              <a:t>　最近では、ＳＮＳの友だちから</a:t>
            </a:r>
            <a:r>
              <a:rPr lang="en-US" altLang="ja-JP" sz="800" dirty="0"/>
              <a:t>『</a:t>
            </a:r>
            <a:r>
              <a:rPr lang="ja-JP" altLang="en-US" sz="800" dirty="0"/>
              <a:t>このビデオはいつでしたか？</a:t>
            </a:r>
            <a:r>
              <a:rPr lang="en-US" altLang="ja-JP" sz="800" dirty="0"/>
              <a:t>』</a:t>
            </a:r>
            <a:r>
              <a:rPr lang="ja-JP" altLang="en-US" sz="800" dirty="0"/>
              <a:t>などというリンク （ＵＲＬ）が、ＳＮＳと連携したコミュニケーションアプリ経由で送りつけられ、添付されているリンクを開くと、偽のログインページに接続されるというスパムメール が広がっています。不審なリンクやメッセージが送られてきたときは絶対に開かず、違う手段でメッセージの送り手に確かめることも必要です。</a:t>
            </a:r>
          </a:p>
          <a:p>
            <a:pPr algn="just">
              <a:lnSpc>
                <a:spcPts val="1100"/>
              </a:lnSpc>
            </a:pPr>
            <a:endParaRPr lang="ja-JP" altLang="en-US" sz="800" dirty="0"/>
          </a:p>
          <a:p>
            <a:pPr algn="just">
              <a:lnSpc>
                <a:spcPts val="1100"/>
              </a:lnSpc>
            </a:pPr>
            <a:r>
              <a:rPr lang="ja-JP" altLang="en-US" sz="800" dirty="0"/>
              <a:t>　このような状況に陥るには、原因①～③のようなことが考えられます。</a:t>
            </a:r>
          </a:p>
        </p:txBody>
      </p:sp>
      <p:sp>
        <p:nvSpPr>
          <p:cNvPr id="28" name="テキスト ボックス 27"/>
          <p:cNvSpPr txBox="1"/>
          <p:nvPr/>
        </p:nvSpPr>
        <p:spPr>
          <a:xfrm>
            <a:off x="5930655" y="5886909"/>
            <a:ext cx="359073" cy="1637047"/>
          </a:xfrm>
          <a:prstGeom prst="rect">
            <a:avLst/>
          </a:prstGeom>
          <a:noFill/>
        </p:spPr>
        <p:txBody>
          <a:bodyPr vert="eaVert" wrap="square" lIns="0" tIns="0" rIns="0" bIns="0" rtlCol="0">
            <a:spAutoFit/>
          </a:bodyPr>
          <a:lstStyle/>
          <a:p>
            <a:pPr>
              <a:lnSpc>
                <a:spcPts val="2800"/>
              </a:lnSpc>
            </a:pPr>
            <a:r>
              <a:rPr lang="ja-JP" altLang="en-US" sz="1200" b="1" spc="50" dirty="0"/>
              <a:t>その特徴は</a:t>
            </a:r>
            <a:r>
              <a:rPr lang="en-US" altLang="ja-JP" sz="1200" b="1" spc="50" dirty="0"/>
              <a:t>…</a:t>
            </a:r>
            <a:endParaRPr kumimoji="1" lang="ja-JP" altLang="en-US" sz="1200" b="1" spc="50" dirty="0"/>
          </a:p>
        </p:txBody>
      </p:sp>
      <p:sp>
        <p:nvSpPr>
          <p:cNvPr id="35" name="テキスト ボックス 34"/>
          <p:cNvSpPr txBox="1"/>
          <p:nvPr/>
        </p:nvSpPr>
        <p:spPr>
          <a:xfrm>
            <a:off x="1633369" y="5826250"/>
            <a:ext cx="718145" cy="1966218"/>
          </a:xfrm>
          <a:prstGeom prst="rect">
            <a:avLst/>
          </a:prstGeom>
          <a:noFill/>
        </p:spPr>
        <p:txBody>
          <a:bodyPr vert="eaVert" wrap="square" lIns="0" tIns="0" rIns="0" bIns="0" rtlCol="0">
            <a:spAutoFit/>
          </a:bodyPr>
          <a:lstStyle/>
          <a:p>
            <a:pPr>
              <a:lnSpc>
                <a:spcPts val="1400"/>
              </a:lnSpc>
            </a:pPr>
            <a:r>
              <a:rPr lang="ja-JP" altLang="en-US" sz="1000" spc="50" dirty="0"/>
              <a:t>これは、そんな</a:t>
            </a:r>
          </a:p>
          <a:p>
            <a:pPr>
              <a:lnSpc>
                <a:spcPts val="1400"/>
              </a:lnSpc>
            </a:pPr>
            <a:r>
              <a:rPr lang="ja-JP" altLang="en-US" sz="1000" spc="50" dirty="0"/>
              <a:t>ウソともホントとも</a:t>
            </a:r>
          </a:p>
          <a:p>
            <a:pPr>
              <a:lnSpc>
                <a:spcPts val="1400"/>
              </a:lnSpc>
            </a:pPr>
            <a:r>
              <a:rPr lang="ja-JP" altLang="en-US" sz="1000" spc="50" dirty="0"/>
              <a:t>言えぬ恐ろしい</a:t>
            </a:r>
          </a:p>
          <a:p>
            <a:pPr>
              <a:lnSpc>
                <a:spcPts val="1400"/>
              </a:lnSpc>
            </a:pPr>
            <a:r>
              <a:rPr lang="ja-JP" altLang="en-US" sz="1000" spc="50" dirty="0"/>
              <a:t>お話なのです</a:t>
            </a:r>
            <a:endParaRPr kumimoji="1" lang="ja-JP" altLang="en-US" sz="1000" spc="50" dirty="0"/>
          </a:p>
        </p:txBody>
      </p:sp>
      <p:pic>
        <p:nvPicPr>
          <p:cNvPr id="2" name="図 1"/>
          <p:cNvPicPr>
            <a:picLocks noChangeAspect="1"/>
          </p:cNvPicPr>
          <p:nvPr/>
        </p:nvPicPr>
        <p:blipFill>
          <a:blip r:embed="rId3"/>
          <a:stretch>
            <a:fillRect/>
          </a:stretch>
        </p:blipFill>
        <p:spPr>
          <a:xfrm>
            <a:off x="6546781" y="4514269"/>
            <a:ext cx="11250" cy="225000"/>
          </a:xfrm>
          <a:prstGeom prst="rect">
            <a:avLst/>
          </a:prstGeom>
        </p:spPr>
      </p:pic>
      <p:sp>
        <p:nvSpPr>
          <p:cNvPr id="51" name="テキスト ボックス 50"/>
          <p:cNvSpPr txBox="1"/>
          <p:nvPr/>
        </p:nvSpPr>
        <p:spPr>
          <a:xfrm>
            <a:off x="8744687" y="6157817"/>
            <a:ext cx="1410643" cy="1692188"/>
          </a:xfrm>
          <a:prstGeom prst="rect">
            <a:avLst/>
          </a:prstGeom>
          <a:noFill/>
        </p:spPr>
        <p:txBody>
          <a:bodyPr vert="eaVert" wrap="square" lIns="0" tIns="0" rIns="0" bIns="0" rtlCol="0">
            <a:spAutoFit/>
          </a:bodyPr>
          <a:lstStyle/>
          <a:p>
            <a:pPr algn="just">
              <a:lnSpc>
                <a:spcPts val="1100"/>
              </a:lnSpc>
            </a:pPr>
            <a:r>
              <a:rPr lang="en-US" altLang="ja-JP" sz="800" dirty="0"/>
              <a:t>『</a:t>
            </a:r>
            <a:r>
              <a:rPr lang="ja-JP" altLang="en-US" sz="800" dirty="0"/>
              <a:t>友だちから不審なメッセージが届いたら開かない</a:t>
            </a:r>
            <a:r>
              <a:rPr lang="en-US" altLang="ja-JP" sz="800" dirty="0"/>
              <a:t>』『</a:t>
            </a:r>
            <a:r>
              <a:rPr lang="ja-JP" altLang="en-US" sz="800" dirty="0"/>
              <a:t>もし開いてしまっても、何も入力しない</a:t>
            </a:r>
            <a:r>
              <a:rPr lang="en-US" altLang="ja-JP" sz="800" dirty="0"/>
              <a:t>』</a:t>
            </a:r>
            <a:r>
              <a:rPr lang="ja-JP" altLang="en-US" sz="800" dirty="0"/>
              <a:t>を心がけましょう。もし、その真意を聞きたい場合は、そのアプリやサービス内だけで解決しようとせずに、直接連絡するなど他の手段を用いて、本人からのメッセージなのかを確認することが重要です。私たちの心がけ次第で、ＳＮＳを安全に利用することができます。」</a:t>
            </a:r>
          </a:p>
        </p:txBody>
      </p:sp>
    </p:spTree>
    <p:extLst>
      <p:ext uri="{BB962C8B-B14F-4D97-AF65-F5344CB8AC3E}">
        <p14:creationId xmlns:p14="http://schemas.microsoft.com/office/powerpoint/2010/main" val="28187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20" name="テキスト ボックス 19"/>
          <p:cNvSpPr txBox="1"/>
          <p:nvPr/>
        </p:nvSpPr>
        <p:spPr>
          <a:xfrm>
            <a:off x="8481040" y="744672"/>
            <a:ext cx="1256754" cy="1105598"/>
          </a:xfrm>
          <a:prstGeom prst="rect">
            <a:avLst/>
          </a:prstGeom>
          <a:noFill/>
        </p:spPr>
        <p:txBody>
          <a:bodyPr vert="eaVert" wrap="square" lIns="0" tIns="0" rIns="0" bIns="0" rtlCol="0">
            <a:spAutoFit/>
          </a:bodyPr>
          <a:lstStyle/>
          <a:p>
            <a:pPr>
              <a:lnSpc>
                <a:spcPts val="1400"/>
              </a:lnSpc>
            </a:pPr>
            <a:r>
              <a:rPr lang="ja-JP" altLang="en-US" sz="1000" spc="50" dirty="0"/>
              <a:t>やっぱり</a:t>
            </a:r>
            <a:r>
              <a:rPr lang="en-US" altLang="ja-JP" sz="1000" spc="50" dirty="0"/>
              <a:t>…</a:t>
            </a:r>
          </a:p>
          <a:p>
            <a:pPr>
              <a:lnSpc>
                <a:spcPts val="1400"/>
              </a:lnSpc>
            </a:pPr>
            <a:r>
              <a:rPr lang="ja-JP" altLang="en-US" sz="1000" spc="50" dirty="0"/>
              <a:t>おかしいと</a:t>
            </a:r>
          </a:p>
          <a:p>
            <a:pPr>
              <a:lnSpc>
                <a:spcPts val="1400"/>
              </a:lnSpc>
            </a:pPr>
            <a:r>
              <a:rPr lang="ja-JP" altLang="en-US" sz="1000" spc="50" dirty="0"/>
              <a:t>思ったのよねぇ</a:t>
            </a:r>
          </a:p>
          <a:p>
            <a:pPr>
              <a:lnSpc>
                <a:spcPts val="1400"/>
              </a:lnSpc>
            </a:pPr>
            <a:r>
              <a:rPr lang="ja-JP" altLang="en-US" sz="1000" spc="50" dirty="0"/>
              <a:t>でもじゃあ</a:t>
            </a:r>
          </a:p>
          <a:p>
            <a:pPr>
              <a:lnSpc>
                <a:spcPts val="1400"/>
              </a:lnSpc>
            </a:pPr>
            <a:r>
              <a:rPr lang="ja-JP" altLang="en-US" sz="1000" spc="50" dirty="0"/>
              <a:t>あれは</a:t>
            </a:r>
          </a:p>
          <a:p>
            <a:pPr>
              <a:lnSpc>
                <a:spcPts val="1400"/>
              </a:lnSpc>
            </a:pPr>
            <a:r>
              <a:rPr lang="ja-JP" altLang="en-US" sz="1000" spc="50" dirty="0"/>
              <a:t>誰だったのかしら	</a:t>
            </a:r>
            <a:endParaRPr kumimoji="1" lang="ja-JP" altLang="en-US" sz="1000" spc="50" dirty="0"/>
          </a:p>
        </p:txBody>
      </p:sp>
      <p:sp>
        <p:nvSpPr>
          <p:cNvPr id="21" name="テキスト ボックス 20"/>
          <p:cNvSpPr txBox="1"/>
          <p:nvPr/>
        </p:nvSpPr>
        <p:spPr>
          <a:xfrm>
            <a:off x="10008925" y="757750"/>
            <a:ext cx="538609" cy="1184613"/>
          </a:xfrm>
          <a:prstGeom prst="rect">
            <a:avLst/>
          </a:prstGeom>
          <a:noFill/>
        </p:spPr>
        <p:txBody>
          <a:bodyPr vert="eaVert" wrap="square" lIns="0" tIns="0" rIns="0" bIns="0" rtlCol="0">
            <a:spAutoFit/>
          </a:bodyPr>
          <a:lstStyle/>
          <a:p>
            <a:pPr>
              <a:lnSpc>
                <a:spcPts val="1400"/>
              </a:lnSpc>
            </a:pPr>
            <a:r>
              <a:rPr lang="ja-JP" altLang="en-US" sz="1000" spc="50" dirty="0"/>
              <a:t>ええッ？</a:t>
            </a:r>
          </a:p>
          <a:p>
            <a:pPr>
              <a:lnSpc>
                <a:spcPts val="1400"/>
              </a:lnSpc>
            </a:pPr>
            <a:r>
              <a:rPr lang="ja-JP" altLang="en-US" sz="1000" spc="50" dirty="0"/>
              <a:t>私そんなこと</a:t>
            </a:r>
          </a:p>
          <a:p>
            <a:pPr>
              <a:lnSpc>
                <a:spcPts val="1400"/>
              </a:lnSpc>
            </a:pPr>
            <a:r>
              <a:rPr lang="ja-JP" altLang="en-US" sz="1000" spc="50" dirty="0"/>
              <a:t>身に覚えがなくて</a:t>
            </a:r>
            <a:r>
              <a:rPr lang="ja-JP" altLang="en-US" sz="1000" spc="50" dirty="0" err="1"/>
              <a:t>よ</a:t>
            </a:r>
            <a:endParaRPr lang="ja-JP" altLang="en-US" sz="1000" spc="50" dirty="0"/>
          </a:p>
        </p:txBody>
      </p:sp>
      <p:sp>
        <p:nvSpPr>
          <p:cNvPr id="22" name="テキスト ボックス 21"/>
          <p:cNvSpPr txBox="1"/>
          <p:nvPr/>
        </p:nvSpPr>
        <p:spPr>
          <a:xfrm>
            <a:off x="10763969" y="757750"/>
            <a:ext cx="1077218" cy="1950023"/>
          </a:xfrm>
          <a:prstGeom prst="rect">
            <a:avLst/>
          </a:prstGeom>
          <a:noFill/>
        </p:spPr>
        <p:txBody>
          <a:bodyPr vert="eaVert" wrap="square" lIns="0" tIns="0" rIns="0" bIns="0" rtlCol="0">
            <a:spAutoFit/>
          </a:bodyPr>
          <a:lstStyle/>
          <a:p>
            <a:pPr>
              <a:lnSpc>
                <a:spcPts val="1200"/>
              </a:lnSpc>
            </a:pPr>
            <a:r>
              <a:rPr lang="ja-JP" altLang="en-US" sz="1000" spc="50" dirty="0"/>
              <a:t>どうしたのって</a:t>
            </a:r>
          </a:p>
          <a:p>
            <a:pPr>
              <a:lnSpc>
                <a:spcPts val="1200"/>
              </a:lnSpc>
            </a:pPr>
            <a:r>
              <a:rPr lang="ja-JP" altLang="en-US" sz="1000" spc="50" dirty="0"/>
              <a:t>「携帯番号教えて」って</a:t>
            </a:r>
          </a:p>
          <a:p>
            <a:pPr>
              <a:lnSpc>
                <a:spcPts val="1200"/>
              </a:lnSpc>
            </a:pPr>
            <a:r>
              <a:rPr lang="ja-JP" altLang="en-US" sz="1000" spc="50" dirty="0"/>
              <a:t>モモカがチャットして</a:t>
            </a:r>
          </a:p>
          <a:p>
            <a:pPr>
              <a:lnSpc>
                <a:spcPts val="1200"/>
              </a:lnSpc>
            </a:pPr>
            <a:r>
              <a:rPr lang="ja-JP" altLang="en-US" sz="1000" spc="50" dirty="0"/>
              <a:t>きたんじゃないの</a:t>
            </a:r>
          </a:p>
          <a:p>
            <a:pPr>
              <a:lnSpc>
                <a:spcPts val="1200"/>
              </a:lnSpc>
            </a:pPr>
            <a:endParaRPr lang="ja-JP" altLang="en-US" sz="1000" spc="50" dirty="0"/>
          </a:p>
          <a:p>
            <a:pPr>
              <a:lnSpc>
                <a:spcPts val="1200"/>
              </a:lnSpc>
            </a:pPr>
            <a:r>
              <a:rPr lang="ja-JP" altLang="en-US" sz="1000" spc="50" dirty="0"/>
              <a:t>こっちこそ</a:t>
            </a:r>
          </a:p>
          <a:p>
            <a:pPr>
              <a:lnSpc>
                <a:spcPts val="1200"/>
              </a:lnSpc>
            </a:pPr>
            <a:r>
              <a:rPr lang="ja-JP" altLang="en-US" sz="1000" spc="50" dirty="0"/>
              <a:t>どうしたのだわよ</a:t>
            </a:r>
            <a:endParaRPr kumimoji="1" lang="ja-JP" altLang="en-US" sz="1000" spc="50" dirty="0"/>
          </a:p>
        </p:txBody>
      </p:sp>
      <p:sp>
        <p:nvSpPr>
          <p:cNvPr id="23" name="テキスト ボックス 22"/>
          <p:cNvSpPr txBox="1"/>
          <p:nvPr/>
        </p:nvSpPr>
        <p:spPr>
          <a:xfrm>
            <a:off x="10680410" y="3198082"/>
            <a:ext cx="538609" cy="1369395"/>
          </a:xfrm>
          <a:prstGeom prst="rect">
            <a:avLst/>
          </a:prstGeom>
          <a:noFill/>
        </p:spPr>
        <p:txBody>
          <a:bodyPr vert="eaVert" wrap="square" lIns="0" tIns="0" rIns="0" bIns="0" rtlCol="0">
            <a:spAutoFit/>
          </a:bodyPr>
          <a:lstStyle/>
          <a:p>
            <a:pPr>
              <a:lnSpc>
                <a:spcPts val="1400"/>
              </a:lnSpc>
            </a:pPr>
            <a:r>
              <a:rPr lang="ja-JP" altLang="en-US" sz="1100" spc="50" dirty="0"/>
              <a:t>ねえ、昨日アタシに</a:t>
            </a:r>
            <a:endParaRPr lang="en-US" altLang="ja-JP" sz="1100" spc="50" dirty="0"/>
          </a:p>
          <a:p>
            <a:pPr>
              <a:lnSpc>
                <a:spcPts val="1400"/>
              </a:lnSpc>
            </a:pPr>
            <a:r>
              <a:rPr lang="ja-JP" altLang="en-US" sz="1100" spc="50" dirty="0"/>
              <a:t>こんなの来たけど</a:t>
            </a:r>
          </a:p>
          <a:p>
            <a:pPr>
              <a:lnSpc>
                <a:spcPts val="1400"/>
              </a:lnSpc>
            </a:pPr>
            <a:r>
              <a:rPr lang="ja-JP" altLang="en-US" sz="1100" spc="50" dirty="0"/>
              <a:t>どういう事？</a:t>
            </a:r>
          </a:p>
        </p:txBody>
      </p:sp>
      <p:sp>
        <p:nvSpPr>
          <p:cNvPr id="26" name="テキスト ボックス 25"/>
          <p:cNvSpPr txBox="1"/>
          <p:nvPr/>
        </p:nvSpPr>
        <p:spPr>
          <a:xfrm>
            <a:off x="12168715" y="757750"/>
            <a:ext cx="360355" cy="1126516"/>
          </a:xfrm>
          <a:prstGeom prst="rect">
            <a:avLst/>
          </a:prstGeom>
          <a:noFill/>
        </p:spPr>
        <p:txBody>
          <a:bodyPr vert="eaVert" wrap="square" lIns="0" tIns="0" rIns="0" bIns="0" rtlCol="0">
            <a:spAutoFit/>
          </a:bodyPr>
          <a:lstStyle/>
          <a:p>
            <a:pPr>
              <a:lnSpc>
                <a:spcPts val="1400"/>
              </a:lnSpc>
            </a:pPr>
            <a:r>
              <a:rPr lang="ja-JP" altLang="en-US" sz="1200" spc="50" dirty="0"/>
              <a:t>杏ちゃん</a:t>
            </a:r>
          </a:p>
          <a:p>
            <a:pPr>
              <a:lnSpc>
                <a:spcPts val="1400"/>
              </a:lnSpc>
            </a:pPr>
            <a:r>
              <a:rPr lang="ja-JP" altLang="en-US" sz="1200" spc="50" dirty="0"/>
              <a:t>どうしたの</a:t>
            </a:r>
          </a:p>
        </p:txBody>
      </p:sp>
      <p:sp>
        <p:nvSpPr>
          <p:cNvPr id="27" name="テキスト ボックス 26"/>
          <p:cNvSpPr txBox="1"/>
          <p:nvPr/>
        </p:nvSpPr>
        <p:spPr>
          <a:xfrm>
            <a:off x="7730042" y="757750"/>
            <a:ext cx="769441" cy="1204423"/>
          </a:xfrm>
          <a:prstGeom prst="rect">
            <a:avLst/>
          </a:prstGeom>
          <a:noFill/>
        </p:spPr>
        <p:txBody>
          <a:bodyPr vert="eaVert" wrap="square" lIns="0" tIns="0" rIns="0" bIns="0" rtlCol="0">
            <a:spAutoFit/>
          </a:bodyPr>
          <a:lstStyle/>
          <a:p>
            <a:pPr>
              <a:lnSpc>
                <a:spcPts val="1200"/>
              </a:lnSpc>
            </a:pPr>
            <a:r>
              <a:rPr lang="ja-JP" altLang="en-US" sz="1000" spc="50" dirty="0"/>
              <a:t>いやねぇ</a:t>
            </a:r>
            <a:r>
              <a:rPr lang="en-US" altLang="ja-JP" sz="1000" spc="50" dirty="0"/>
              <a:t>…</a:t>
            </a:r>
          </a:p>
          <a:p>
            <a:pPr>
              <a:lnSpc>
                <a:spcPts val="1200"/>
              </a:lnSpc>
            </a:pPr>
            <a:endParaRPr lang="en-US" altLang="ja-JP" sz="1000" spc="50" dirty="0"/>
          </a:p>
          <a:p>
            <a:pPr>
              <a:lnSpc>
                <a:spcPts val="1200"/>
              </a:lnSpc>
            </a:pPr>
            <a:r>
              <a:rPr lang="ja-JP" altLang="en-US" sz="1000" spc="50" dirty="0"/>
              <a:t>あらっ</a:t>
            </a:r>
          </a:p>
          <a:p>
            <a:pPr>
              <a:lnSpc>
                <a:spcPts val="1200"/>
              </a:lnSpc>
            </a:pPr>
            <a:r>
              <a:rPr lang="ja-JP" altLang="en-US" sz="1000" spc="50" dirty="0"/>
              <a:t>無料通話アプリが</a:t>
            </a:r>
          </a:p>
          <a:p>
            <a:pPr>
              <a:lnSpc>
                <a:spcPts val="1200"/>
              </a:lnSpc>
            </a:pPr>
            <a:r>
              <a:rPr lang="ja-JP" altLang="en-US" sz="1000" spc="50" dirty="0"/>
              <a:t>開かない</a:t>
            </a:r>
            <a:r>
              <a:rPr lang="en-US" altLang="ja-JP" sz="1000" spc="50" dirty="0"/>
              <a:t>…</a:t>
            </a:r>
            <a:endParaRPr kumimoji="1" lang="ja-JP" altLang="en-US" sz="1000" spc="50" dirty="0"/>
          </a:p>
        </p:txBody>
      </p:sp>
      <p:sp>
        <p:nvSpPr>
          <p:cNvPr id="30" name="テキスト ボックス 29"/>
          <p:cNvSpPr txBox="1"/>
          <p:nvPr/>
        </p:nvSpPr>
        <p:spPr>
          <a:xfrm>
            <a:off x="9232945" y="3198082"/>
            <a:ext cx="1077218" cy="1050750"/>
          </a:xfrm>
          <a:prstGeom prst="rect">
            <a:avLst/>
          </a:prstGeom>
          <a:noFill/>
        </p:spPr>
        <p:txBody>
          <a:bodyPr vert="eaVert" wrap="square" lIns="0" tIns="0" rIns="0" bIns="0" rtlCol="0">
            <a:spAutoFit/>
          </a:bodyPr>
          <a:lstStyle/>
          <a:p>
            <a:pPr>
              <a:lnSpc>
                <a:spcPts val="1400"/>
              </a:lnSpc>
            </a:pPr>
            <a:r>
              <a:rPr lang="ja-JP" altLang="en-US" sz="1100" spc="50" dirty="0"/>
              <a:t>モモカから</a:t>
            </a:r>
          </a:p>
          <a:p>
            <a:pPr>
              <a:lnSpc>
                <a:spcPts val="1400"/>
              </a:lnSpc>
            </a:pPr>
            <a:r>
              <a:rPr lang="ja-JP" altLang="en-US" sz="1100" spc="50" dirty="0"/>
              <a:t>きた動画</a:t>
            </a:r>
          </a:p>
          <a:p>
            <a:pPr>
              <a:lnSpc>
                <a:spcPts val="1400"/>
              </a:lnSpc>
            </a:pPr>
            <a:r>
              <a:rPr lang="ja-JP" altLang="en-US" sz="1100" spc="50" dirty="0"/>
              <a:t>開いたら</a:t>
            </a:r>
          </a:p>
          <a:p>
            <a:pPr>
              <a:lnSpc>
                <a:spcPts val="1400"/>
              </a:lnSpc>
            </a:pPr>
            <a:r>
              <a:rPr lang="ja-JP" altLang="en-US" sz="1100" spc="50" dirty="0"/>
              <a:t>変なサイトに</a:t>
            </a:r>
          </a:p>
          <a:p>
            <a:pPr>
              <a:lnSpc>
                <a:spcPts val="1400"/>
              </a:lnSpc>
            </a:pPr>
            <a:r>
              <a:rPr lang="ja-JP" altLang="en-US" sz="1100" spc="50" dirty="0"/>
              <a:t>飛ばされた</a:t>
            </a:r>
          </a:p>
          <a:p>
            <a:pPr>
              <a:lnSpc>
                <a:spcPts val="1400"/>
              </a:lnSpc>
            </a:pPr>
            <a:r>
              <a:rPr lang="ja-JP" altLang="en-US" sz="1100" spc="50" dirty="0"/>
              <a:t>んだけど</a:t>
            </a:r>
          </a:p>
        </p:txBody>
      </p:sp>
      <p:sp>
        <p:nvSpPr>
          <p:cNvPr id="51" name="テキスト ボックス 50"/>
          <p:cNvSpPr txBox="1"/>
          <p:nvPr/>
        </p:nvSpPr>
        <p:spPr>
          <a:xfrm>
            <a:off x="3496696" y="757750"/>
            <a:ext cx="1218282" cy="1384503"/>
          </a:xfrm>
          <a:prstGeom prst="rect">
            <a:avLst/>
          </a:prstGeom>
          <a:noFill/>
        </p:spPr>
        <p:txBody>
          <a:bodyPr vert="eaVert" wrap="square" lIns="0" tIns="0" rIns="0" bIns="0" rtlCol="0">
            <a:spAutoFit/>
          </a:bodyPr>
          <a:lstStyle/>
          <a:p>
            <a:pPr>
              <a:lnSpc>
                <a:spcPts val="1500"/>
              </a:lnSpc>
            </a:pPr>
            <a:r>
              <a:rPr lang="ja-JP" altLang="en-US" sz="1000" spc="50" dirty="0"/>
              <a:t>ど</a:t>
            </a:r>
            <a:r>
              <a:rPr lang="ja-JP" altLang="en-US" sz="1000" spc="50" dirty="0" err="1"/>
              <a:t>ーしよう</a:t>
            </a:r>
            <a:r>
              <a:rPr lang="ja-JP" altLang="en-US" sz="1000" spc="50" dirty="0"/>
              <a:t>！</a:t>
            </a:r>
          </a:p>
          <a:p>
            <a:pPr>
              <a:lnSpc>
                <a:spcPts val="1500"/>
              </a:lnSpc>
            </a:pPr>
            <a:r>
              <a:rPr lang="ja-JP" altLang="en-US" sz="1000" spc="50" dirty="0"/>
              <a:t>私の無料通話アプリ</a:t>
            </a:r>
          </a:p>
          <a:p>
            <a:pPr>
              <a:lnSpc>
                <a:spcPts val="1500"/>
              </a:lnSpc>
            </a:pPr>
            <a:r>
              <a:rPr lang="ja-JP" altLang="en-US" sz="1000" spc="50" dirty="0"/>
              <a:t>アカウントが</a:t>
            </a:r>
          </a:p>
          <a:p>
            <a:pPr>
              <a:lnSpc>
                <a:spcPts val="1500"/>
              </a:lnSpc>
            </a:pPr>
            <a:r>
              <a:rPr lang="ja-JP" altLang="en-US" sz="1000" spc="50" dirty="0"/>
              <a:t>乗っ取られて</a:t>
            </a:r>
          </a:p>
          <a:p>
            <a:pPr>
              <a:lnSpc>
                <a:spcPts val="1500"/>
              </a:lnSpc>
            </a:pPr>
            <a:r>
              <a:rPr lang="ja-JP" altLang="en-US" sz="1000" spc="50" dirty="0"/>
              <a:t>しまったみたい</a:t>
            </a:r>
            <a:r>
              <a:rPr lang="en-US" altLang="ja-JP" sz="1000" spc="50" dirty="0"/>
              <a:t>…</a:t>
            </a:r>
            <a:endParaRPr lang="ja-JP" altLang="en-US" sz="800" spc="50" dirty="0"/>
          </a:p>
        </p:txBody>
      </p:sp>
      <p:sp>
        <p:nvSpPr>
          <p:cNvPr id="52" name="テキスト ボックス 51"/>
          <p:cNvSpPr txBox="1"/>
          <p:nvPr/>
        </p:nvSpPr>
        <p:spPr>
          <a:xfrm>
            <a:off x="4799515" y="744672"/>
            <a:ext cx="179536" cy="2863845"/>
          </a:xfrm>
          <a:prstGeom prst="rect">
            <a:avLst/>
          </a:prstGeom>
          <a:noFill/>
        </p:spPr>
        <p:txBody>
          <a:bodyPr vert="eaVert" wrap="square" lIns="0" tIns="0" rIns="0" bIns="0" rtlCol="0">
            <a:spAutoFit/>
          </a:bodyPr>
          <a:lstStyle/>
          <a:p>
            <a:pPr>
              <a:lnSpc>
                <a:spcPts val="1400"/>
              </a:lnSpc>
            </a:pPr>
            <a:r>
              <a:rPr lang="ja-JP" altLang="en-US" sz="1100" spc="50" dirty="0" err="1"/>
              <a:t>おかあさ</a:t>
            </a:r>
            <a:r>
              <a:rPr lang="ja-JP" altLang="en-US" sz="1100" spc="50" dirty="0"/>
              <a:t>ー</a:t>
            </a:r>
            <a:r>
              <a:rPr lang="ja-JP" altLang="en-US" sz="1100" spc="50" dirty="0" err="1"/>
              <a:t>ん</a:t>
            </a:r>
            <a:r>
              <a:rPr lang="ja-JP" altLang="en-US" sz="1100" spc="50" dirty="0"/>
              <a:t>！</a:t>
            </a:r>
            <a:endParaRPr kumimoji="1" lang="ja-JP" altLang="en-US" sz="1100" spc="50" dirty="0"/>
          </a:p>
        </p:txBody>
      </p:sp>
      <p:sp>
        <p:nvSpPr>
          <p:cNvPr id="55" name="テキスト ボックス 54"/>
          <p:cNvSpPr txBox="1"/>
          <p:nvPr/>
        </p:nvSpPr>
        <p:spPr>
          <a:xfrm>
            <a:off x="5320718" y="3736465"/>
            <a:ext cx="1077218" cy="1915441"/>
          </a:xfrm>
          <a:prstGeom prst="rect">
            <a:avLst/>
          </a:prstGeom>
          <a:noFill/>
        </p:spPr>
        <p:txBody>
          <a:bodyPr vert="eaVert" wrap="square" lIns="0" tIns="0" rIns="0" bIns="0" rtlCol="0">
            <a:spAutoFit/>
          </a:bodyPr>
          <a:lstStyle/>
          <a:p>
            <a:pPr>
              <a:lnSpc>
                <a:spcPts val="1400"/>
              </a:lnSpc>
            </a:pPr>
            <a:r>
              <a:rPr lang="ja-JP" altLang="en-US" sz="1050" spc="50" dirty="0"/>
              <a:t>あなた、どなた？</a:t>
            </a:r>
          </a:p>
          <a:p>
            <a:pPr>
              <a:lnSpc>
                <a:spcPts val="1400"/>
              </a:lnSpc>
            </a:pPr>
            <a:r>
              <a:rPr lang="ja-JP" altLang="en-US" sz="1050" spc="50" dirty="0"/>
              <a:t>うちのモモカは</a:t>
            </a:r>
          </a:p>
          <a:p>
            <a:pPr>
              <a:lnSpc>
                <a:spcPts val="1400"/>
              </a:lnSpc>
            </a:pPr>
            <a:r>
              <a:rPr lang="ja-JP" altLang="en-US" sz="1050" spc="50" dirty="0"/>
              <a:t>ここで私と一緒に</a:t>
            </a:r>
          </a:p>
          <a:p>
            <a:pPr>
              <a:lnSpc>
                <a:spcPts val="1400"/>
              </a:lnSpc>
            </a:pPr>
            <a:r>
              <a:rPr lang="ja-JP" altLang="en-US" sz="1050" spc="50" dirty="0"/>
              <a:t>スマホ決済アプリで</a:t>
            </a:r>
          </a:p>
          <a:p>
            <a:pPr>
              <a:lnSpc>
                <a:spcPts val="1400"/>
              </a:lnSpc>
            </a:pPr>
            <a:r>
              <a:rPr lang="ja-JP" altLang="en-US" sz="1050" spc="50" dirty="0"/>
              <a:t>お買い物を</a:t>
            </a:r>
          </a:p>
          <a:p>
            <a:pPr>
              <a:lnSpc>
                <a:spcPts val="1400"/>
              </a:lnSpc>
            </a:pPr>
            <a:r>
              <a:rPr lang="ja-JP" altLang="en-US" sz="1050" spc="50" dirty="0"/>
              <a:t>していますけど？</a:t>
            </a:r>
          </a:p>
        </p:txBody>
      </p:sp>
      <p:sp>
        <p:nvSpPr>
          <p:cNvPr id="56" name="テキスト ボックス 55"/>
          <p:cNvSpPr txBox="1"/>
          <p:nvPr/>
        </p:nvSpPr>
        <p:spPr>
          <a:xfrm>
            <a:off x="1165101" y="3736465"/>
            <a:ext cx="974626" cy="1281722"/>
          </a:xfrm>
          <a:prstGeom prst="rect">
            <a:avLst/>
          </a:prstGeom>
          <a:noFill/>
        </p:spPr>
        <p:txBody>
          <a:bodyPr vert="eaVert" wrap="square" lIns="0" tIns="0" rIns="0" bIns="0" rtlCol="0">
            <a:spAutoFit/>
          </a:bodyPr>
          <a:lstStyle/>
          <a:p>
            <a:pPr>
              <a:lnSpc>
                <a:spcPts val="1900"/>
              </a:lnSpc>
            </a:pPr>
            <a:r>
              <a:rPr lang="ja-JP" altLang="en-US" sz="1600" spc="50" dirty="0"/>
              <a:t>ええっ ？</a:t>
            </a:r>
          </a:p>
          <a:p>
            <a:pPr>
              <a:lnSpc>
                <a:spcPts val="1900"/>
              </a:lnSpc>
            </a:pPr>
            <a:r>
              <a:rPr lang="ja-JP" altLang="en-US" sz="1600" spc="50" dirty="0"/>
              <a:t>わ、私が</a:t>
            </a:r>
          </a:p>
          <a:p>
            <a:pPr>
              <a:lnSpc>
                <a:spcPts val="1900"/>
              </a:lnSpc>
            </a:pPr>
            <a:r>
              <a:rPr lang="ja-JP" altLang="en-US" sz="1600" spc="50" dirty="0"/>
              <a:t>もう一人</a:t>
            </a:r>
          </a:p>
          <a:p>
            <a:pPr>
              <a:lnSpc>
                <a:spcPts val="1900"/>
              </a:lnSpc>
            </a:pPr>
            <a:r>
              <a:rPr lang="ja-JP" altLang="en-US" sz="1600" spc="50" dirty="0"/>
              <a:t>いる</a:t>
            </a:r>
            <a:r>
              <a:rPr lang="ja-JP" altLang="en-US" sz="1600" spc="50" dirty="0" err="1"/>
              <a:t>ーー</a:t>
            </a:r>
            <a:r>
              <a:rPr lang="ja-JP" altLang="en-US" sz="1600" spc="50" dirty="0"/>
              <a:t>っ ？</a:t>
            </a:r>
            <a:endParaRPr kumimoji="1" lang="ja-JP" altLang="en-US" sz="1600" spc="50" dirty="0"/>
          </a:p>
        </p:txBody>
      </p:sp>
      <p:sp>
        <p:nvSpPr>
          <p:cNvPr id="59" name="テキスト ボックス 58"/>
          <p:cNvSpPr txBox="1"/>
          <p:nvPr/>
        </p:nvSpPr>
        <p:spPr>
          <a:xfrm>
            <a:off x="6872319" y="3723457"/>
            <a:ext cx="410369" cy="1384503"/>
          </a:xfrm>
          <a:prstGeom prst="rect">
            <a:avLst/>
          </a:prstGeom>
          <a:noFill/>
        </p:spPr>
        <p:txBody>
          <a:bodyPr vert="eaVert" wrap="square" lIns="0" tIns="0" rIns="0" bIns="0" rtlCol="0">
            <a:spAutoFit/>
          </a:bodyPr>
          <a:lstStyle/>
          <a:p>
            <a:pPr>
              <a:lnSpc>
                <a:spcPts val="1600"/>
              </a:lnSpc>
            </a:pPr>
            <a:r>
              <a:rPr lang="ja-JP" altLang="en-US" sz="1050" spc="50" dirty="0"/>
              <a:t>あっ、それね</a:t>
            </a:r>
          </a:p>
          <a:p>
            <a:pPr>
              <a:lnSpc>
                <a:spcPts val="1600"/>
              </a:lnSpc>
            </a:pPr>
            <a:r>
              <a:rPr lang="ja-JP" altLang="en-US" sz="1050" spc="50" dirty="0"/>
              <a:t>私じゃなくて</a:t>
            </a:r>
            <a:r>
              <a:rPr lang="en-US" altLang="ja-JP" sz="1050" spc="50" dirty="0"/>
              <a:t>…</a:t>
            </a:r>
            <a:endParaRPr kumimoji="1" lang="ja-JP" altLang="en-US" sz="1050" spc="50" dirty="0"/>
          </a:p>
        </p:txBody>
      </p:sp>
      <p:pic>
        <p:nvPicPr>
          <p:cNvPr id="2" name="図 1"/>
          <p:cNvPicPr>
            <a:picLocks noChangeAspect="1"/>
          </p:cNvPicPr>
          <p:nvPr/>
        </p:nvPicPr>
        <p:blipFill>
          <a:blip r:embed="rId3"/>
          <a:stretch>
            <a:fillRect/>
          </a:stretch>
        </p:blipFill>
        <p:spPr>
          <a:xfrm>
            <a:off x="6546781" y="4508644"/>
            <a:ext cx="11250" cy="236250"/>
          </a:xfrm>
          <a:prstGeom prst="rect">
            <a:avLst/>
          </a:prstGeom>
        </p:spPr>
      </p:pic>
      <p:pic>
        <p:nvPicPr>
          <p:cNvPr id="4" name="図 3"/>
          <p:cNvPicPr>
            <a:picLocks noChangeAspect="1"/>
          </p:cNvPicPr>
          <p:nvPr/>
        </p:nvPicPr>
        <p:blipFill>
          <a:blip r:embed="rId3"/>
          <a:stretch>
            <a:fillRect/>
          </a:stretch>
        </p:blipFill>
        <p:spPr>
          <a:xfrm>
            <a:off x="6699181" y="4661044"/>
            <a:ext cx="11250" cy="236250"/>
          </a:xfrm>
          <a:prstGeom prst="rect">
            <a:avLst/>
          </a:prstGeom>
        </p:spPr>
      </p:pic>
      <p:sp>
        <p:nvSpPr>
          <p:cNvPr id="35" name="テキスト ボックス 34"/>
          <p:cNvSpPr txBox="1"/>
          <p:nvPr/>
        </p:nvSpPr>
        <p:spPr>
          <a:xfrm>
            <a:off x="12258482" y="3377879"/>
            <a:ext cx="180819" cy="1204423"/>
          </a:xfrm>
          <a:prstGeom prst="rect">
            <a:avLst/>
          </a:prstGeom>
          <a:noFill/>
        </p:spPr>
        <p:txBody>
          <a:bodyPr vert="eaVert" wrap="square" lIns="0" tIns="0" rIns="0" bIns="0" rtlCol="0">
            <a:spAutoFit/>
          </a:bodyPr>
          <a:lstStyle/>
          <a:p>
            <a:pPr>
              <a:lnSpc>
                <a:spcPts val="1400"/>
              </a:lnSpc>
            </a:pPr>
            <a:r>
              <a:rPr lang="ja-JP" altLang="en-US" sz="1200" b="1" spc="50" dirty="0"/>
              <a:t>翌日</a:t>
            </a:r>
            <a:r>
              <a:rPr lang="en-US" altLang="ja-JP" sz="1200" b="1" spc="50" dirty="0"/>
              <a:t>―</a:t>
            </a:r>
            <a:endParaRPr kumimoji="1" lang="ja-JP" altLang="en-US" sz="1200" b="1" spc="50" dirty="0"/>
          </a:p>
        </p:txBody>
      </p:sp>
      <p:sp>
        <p:nvSpPr>
          <p:cNvPr id="37" name="テキスト ボックス 36"/>
          <p:cNvSpPr txBox="1"/>
          <p:nvPr/>
        </p:nvSpPr>
        <p:spPr>
          <a:xfrm>
            <a:off x="8821859" y="3210151"/>
            <a:ext cx="179536" cy="971658"/>
          </a:xfrm>
          <a:prstGeom prst="rect">
            <a:avLst/>
          </a:prstGeom>
          <a:noFill/>
        </p:spPr>
        <p:txBody>
          <a:bodyPr vert="eaVert" wrap="square" lIns="0" tIns="0" rIns="0" bIns="0" rtlCol="0">
            <a:spAutoFit/>
          </a:bodyPr>
          <a:lstStyle/>
          <a:p>
            <a:pPr>
              <a:lnSpc>
                <a:spcPts val="1400"/>
              </a:lnSpc>
            </a:pPr>
            <a:r>
              <a:rPr lang="ja-JP" altLang="en-US" sz="1100" spc="50" dirty="0"/>
              <a:t>私も</a:t>
            </a:r>
            <a:r>
              <a:rPr lang="ja-JP" altLang="en-US" sz="1100" spc="50" dirty="0" err="1"/>
              <a:t>よ</a:t>
            </a:r>
            <a:endParaRPr lang="ja-JP" altLang="en-US" sz="1100" spc="50" dirty="0"/>
          </a:p>
        </p:txBody>
      </p:sp>
      <p:sp>
        <p:nvSpPr>
          <p:cNvPr id="39" name="テキスト ボックス 38"/>
          <p:cNvSpPr txBox="1"/>
          <p:nvPr/>
        </p:nvSpPr>
        <p:spPr>
          <a:xfrm>
            <a:off x="5987549" y="6918959"/>
            <a:ext cx="461665" cy="1017334"/>
          </a:xfrm>
          <a:prstGeom prst="rect">
            <a:avLst/>
          </a:prstGeom>
          <a:noFill/>
        </p:spPr>
        <p:txBody>
          <a:bodyPr vert="eaVert" wrap="square" lIns="0" tIns="0" rIns="0" bIns="0" rtlCol="0">
            <a:spAutoFit/>
          </a:bodyPr>
          <a:lstStyle/>
          <a:p>
            <a:pPr>
              <a:lnSpc>
                <a:spcPts val="1800"/>
              </a:lnSpc>
            </a:pPr>
            <a:r>
              <a:rPr lang="ja-JP" altLang="en-US" sz="1800" spc="50" dirty="0"/>
              <a:t>ゆ</a:t>
            </a:r>
            <a:r>
              <a:rPr lang="en-US" altLang="ja-JP" sz="1800" spc="50" dirty="0"/>
              <a:t>…</a:t>
            </a:r>
          </a:p>
          <a:p>
            <a:pPr>
              <a:lnSpc>
                <a:spcPts val="1800"/>
              </a:lnSpc>
            </a:pPr>
            <a:r>
              <a:rPr lang="ja-JP" altLang="en-US" sz="1800" spc="50" dirty="0"/>
              <a:t>　夢</a:t>
            </a:r>
            <a:r>
              <a:rPr lang="en-US" altLang="ja-JP" sz="1800" spc="50" dirty="0"/>
              <a:t>…</a:t>
            </a:r>
            <a:endParaRPr kumimoji="1" lang="ja-JP" altLang="en-US" sz="1800" spc="50" dirty="0"/>
          </a:p>
        </p:txBody>
      </p:sp>
      <p:sp>
        <p:nvSpPr>
          <p:cNvPr id="40" name="テキスト ボックス 39"/>
          <p:cNvSpPr txBox="1"/>
          <p:nvPr/>
        </p:nvSpPr>
        <p:spPr>
          <a:xfrm>
            <a:off x="3182363" y="6877360"/>
            <a:ext cx="897682" cy="2028290"/>
          </a:xfrm>
          <a:prstGeom prst="rect">
            <a:avLst/>
          </a:prstGeom>
          <a:noFill/>
        </p:spPr>
        <p:txBody>
          <a:bodyPr vert="eaVert" wrap="square" lIns="0" tIns="0" rIns="0" bIns="0" rtlCol="0">
            <a:spAutoFit/>
          </a:bodyPr>
          <a:lstStyle/>
          <a:p>
            <a:pPr>
              <a:lnSpc>
                <a:spcPts val="1400"/>
              </a:lnSpc>
            </a:pPr>
            <a:r>
              <a:rPr lang="ja-JP" altLang="en-US" sz="1000" b="1" spc="50" dirty="0"/>
              <a:t>ですが、その日以来</a:t>
            </a:r>
          </a:p>
          <a:p>
            <a:pPr>
              <a:lnSpc>
                <a:spcPts val="1400"/>
              </a:lnSpc>
            </a:pPr>
            <a:r>
              <a:rPr lang="ja-JP" altLang="en-US" sz="1000" b="1" spc="50" dirty="0"/>
              <a:t>私でないもう一人の私が</a:t>
            </a:r>
          </a:p>
          <a:p>
            <a:pPr>
              <a:lnSpc>
                <a:spcPts val="1400"/>
              </a:lnSpc>
            </a:pPr>
            <a:r>
              <a:rPr lang="ja-JP" altLang="en-US" sz="1000" b="1" spc="50" dirty="0"/>
              <a:t>勝手に私のスマホ決済アプリで</a:t>
            </a:r>
          </a:p>
          <a:p>
            <a:pPr>
              <a:lnSpc>
                <a:spcPts val="1400"/>
              </a:lnSpc>
            </a:pPr>
            <a:r>
              <a:rPr lang="ja-JP" altLang="en-US" sz="1000" b="1" spc="50" dirty="0"/>
              <a:t>お買い物をし始めたんです</a:t>
            </a:r>
            <a:r>
              <a:rPr lang="en-US" altLang="ja-JP" sz="1000" b="1" spc="50" dirty="0"/>
              <a:t>…</a:t>
            </a:r>
          </a:p>
          <a:p>
            <a:pPr>
              <a:lnSpc>
                <a:spcPts val="1400"/>
              </a:lnSpc>
            </a:pPr>
            <a:endParaRPr lang="en-US" altLang="ja-JP" sz="1000" b="1" spc="50" dirty="0"/>
          </a:p>
        </p:txBody>
      </p:sp>
      <p:sp>
        <p:nvSpPr>
          <p:cNvPr id="43" name="正方形/長方形 42"/>
          <p:cNvSpPr/>
          <p:nvPr/>
        </p:nvSpPr>
        <p:spPr>
          <a:xfrm>
            <a:off x="7869021" y="8875241"/>
            <a:ext cx="5622777" cy="338554"/>
          </a:xfrm>
          <a:prstGeom prst="rect">
            <a:avLst/>
          </a:prstGeom>
        </p:spPr>
        <p:txBody>
          <a:bodyPr wrap="square">
            <a:spAutoFit/>
          </a:bodyPr>
          <a:lstStyle/>
          <a:p>
            <a:r>
              <a:rPr lang="en-US" altLang="ja-JP" sz="800" b="1" dirty="0"/>
              <a:t>※</a:t>
            </a:r>
            <a:r>
              <a:rPr lang="ja-JP" altLang="en-US" sz="800" b="1" dirty="0"/>
              <a:t>アカ乗っ取り＝</a:t>
            </a:r>
            <a:r>
              <a:rPr lang="en-US" altLang="ja-JP" sz="800" b="1" dirty="0"/>
              <a:t>SNS</a:t>
            </a:r>
            <a:r>
              <a:rPr lang="ja-JP" altLang="en-US" sz="800" b="1" dirty="0"/>
              <a:t>のアカウントを他人に使用され，なりすまし行為や詐欺行為に利用されてしまう事。</a:t>
            </a:r>
          </a:p>
          <a:p>
            <a:r>
              <a:rPr lang="ja-JP" altLang="en-US" sz="800" b="1" dirty="0"/>
              <a:t>アカ＝アカウントの略で，ネット上ではよく「垢」と表記される。</a:t>
            </a:r>
          </a:p>
        </p:txBody>
      </p:sp>
      <p:sp>
        <p:nvSpPr>
          <p:cNvPr id="44" name="テキスト ボックス 43"/>
          <p:cNvSpPr txBox="1"/>
          <p:nvPr/>
        </p:nvSpPr>
        <p:spPr>
          <a:xfrm>
            <a:off x="8312879" y="3198082"/>
            <a:ext cx="179536" cy="971658"/>
          </a:xfrm>
          <a:prstGeom prst="rect">
            <a:avLst/>
          </a:prstGeom>
          <a:noFill/>
        </p:spPr>
        <p:txBody>
          <a:bodyPr vert="eaVert" wrap="square" lIns="0" tIns="0" rIns="0" bIns="0" rtlCol="0">
            <a:spAutoFit/>
          </a:bodyPr>
          <a:lstStyle/>
          <a:p>
            <a:pPr>
              <a:lnSpc>
                <a:spcPts val="1400"/>
              </a:lnSpc>
            </a:pPr>
            <a:r>
              <a:rPr lang="ja-JP" altLang="en-US" sz="1100" spc="50" dirty="0"/>
              <a:t>僕も</a:t>
            </a:r>
            <a:r>
              <a:rPr lang="ja-JP" altLang="en-US" sz="1100" spc="50" dirty="0" err="1"/>
              <a:t>だぜ</a:t>
            </a:r>
            <a:endParaRPr lang="ja-JP" altLang="en-US" sz="1100" spc="50" dirty="0"/>
          </a:p>
        </p:txBody>
      </p:sp>
      <p:sp>
        <p:nvSpPr>
          <p:cNvPr id="45" name="テキスト ボックス 44"/>
          <p:cNvSpPr txBox="1"/>
          <p:nvPr/>
        </p:nvSpPr>
        <p:spPr>
          <a:xfrm>
            <a:off x="11747539" y="6045509"/>
            <a:ext cx="719428" cy="1382117"/>
          </a:xfrm>
          <a:prstGeom prst="rect">
            <a:avLst/>
          </a:prstGeom>
          <a:noFill/>
        </p:spPr>
        <p:txBody>
          <a:bodyPr vert="eaVert" wrap="square" lIns="0" tIns="0" rIns="0" bIns="0" rtlCol="0">
            <a:spAutoFit/>
          </a:bodyPr>
          <a:lstStyle/>
          <a:p>
            <a:pPr>
              <a:lnSpc>
                <a:spcPts val="1400"/>
              </a:lnSpc>
            </a:pPr>
            <a:r>
              <a:rPr lang="ja-JP" altLang="en-US" sz="1200" spc="50" dirty="0"/>
              <a:t>えー！</a:t>
            </a:r>
          </a:p>
          <a:p>
            <a:pPr>
              <a:lnSpc>
                <a:spcPts val="1400"/>
              </a:lnSpc>
            </a:pPr>
            <a:r>
              <a:rPr lang="ja-JP" altLang="en-US" sz="1200" spc="50" dirty="0"/>
              <a:t>だってホラ</a:t>
            </a:r>
          </a:p>
          <a:p>
            <a:pPr>
              <a:lnSpc>
                <a:spcPts val="1400"/>
              </a:lnSpc>
            </a:pPr>
            <a:r>
              <a:rPr lang="ja-JP" altLang="en-US" sz="1200" spc="50" dirty="0"/>
              <a:t>コレ見てよ</a:t>
            </a:r>
          </a:p>
          <a:p>
            <a:pPr>
              <a:lnSpc>
                <a:spcPts val="1400"/>
              </a:lnSpc>
            </a:pPr>
            <a:r>
              <a:rPr lang="ja-JP" altLang="en-US" sz="1200" spc="50" dirty="0"/>
              <a:t>モモカだよね？</a:t>
            </a:r>
          </a:p>
        </p:txBody>
      </p:sp>
      <p:sp>
        <p:nvSpPr>
          <p:cNvPr id="46" name="テキスト ボックス 45"/>
          <p:cNvSpPr txBox="1"/>
          <p:nvPr/>
        </p:nvSpPr>
        <p:spPr>
          <a:xfrm>
            <a:off x="9614197" y="7830623"/>
            <a:ext cx="538609" cy="1116626"/>
          </a:xfrm>
          <a:prstGeom prst="rect">
            <a:avLst/>
          </a:prstGeom>
          <a:noFill/>
        </p:spPr>
        <p:txBody>
          <a:bodyPr vert="eaVert" wrap="square" lIns="0" tIns="0" rIns="0" bIns="0" rtlCol="0">
            <a:spAutoFit/>
          </a:bodyPr>
          <a:lstStyle/>
          <a:p>
            <a:pPr>
              <a:lnSpc>
                <a:spcPts val="1400"/>
              </a:lnSpc>
            </a:pPr>
            <a:r>
              <a:rPr lang="ja-JP" altLang="en-US" sz="1000" spc="50" dirty="0"/>
              <a:t>違うの、私も</a:t>
            </a:r>
          </a:p>
          <a:p>
            <a:pPr>
              <a:lnSpc>
                <a:spcPts val="1400"/>
              </a:lnSpc>
            </a:pPr>
            <a:r>
              <a:rPr lang="ja-JP" altLang="en-US" sz="1000" spc="50" dirty="0"/>
              <a:t>昨日からログイン</a:t>
            </a:r>
          </a:p>
          <a:p>
            <a:pPr>
              <a:lnSpc>
                <a:spcPts val="1400"/>
              </a:lnSpc>
            </a:pPr>
            <a:r>
              <a:rPr lang="ja-JP" altLang="en-US" sz="1000" spc="50" dirty="0"/>
              <a:t>できなくて</a:t>
            </a:r>
            <a:r>
              <a:rPr lang="en-US" altLang="ja-JP" sz="1000" spc="50" dirty="0"/>
              <a:t>…</a:t>
            </a:r>
            <a:endParaRPr lang="ja-JP" altLang="en-US" sz="1000" spc="50" dirty="0"/>
          </a:p>
        </p:txBody>
      </p:sp>
      <p:sp>
        <p:nvSpPr>
          <p:cNvPr id="47" name="テキスト ボックス 46"/>
          <p:cNvSpPr txBox="1"/>
          <p:nvPr/>
        </p:nvSpPr>
        <p:spPr>
          <a:xfrm>
            <a:off x="7825113" y="6010248"/>
            <a:ext cx="1436291" cy="1630506"/>
          </a:xfrm>
          <a:prstGeom prst="rect">
            <a:avLst/>
          </a:prstGeom>
          <a:noFill/>
        </p:spPr>
        <p:txBody>
          <a:bodyPr vert="eaVert" wrap="square" lIns="0" tIns="0" rIns="0" bIns="0" rtlCol="0">
            <a:spAutoFit/>
          </a:bodyPr>
          <a:lstStyle/>
          <a:p>
            <a:pPr>
              <a:lnSpc>
                <a:spcPts val="1400"/>
              </a:lnSpc>
            </a:pPr>
            <a:r>
              <a:rPr lang="ja-JP" altLang="en-US" sz="1200" spc="50" dirty="0"/>
              <a:t>ホント？</a:t>
            </a:r>
          </a:p>
          <a:p>
            <a:pPr>
              <a:lnSpc>
                <a:spcPts val="1400"/>
              </a:lnSpc>
            </a:pPr>
            <a:r>
              <a:rPr lang="ja-JP" altLang="en-US" sz="1200" spc="50" dirty="0"/>
              <a:t>はぁ？</a:t>
            </a:r>
          </a:p>
          <a:p>
            <a:pPr>
              <a:lnSpc>
                <a:spcPts val="1400"/>
              </a:lnSpc>
            </a:pPr>
            <a:r>
              <a:rPr lang="ja-JP" altLang="en-US" sz="1200" spc="50" dirty="0"/>
              <a:t>ちょっと</a:t>
            </a:r>
          </a:p>
          <a:p>
            <a:pPr>
              <a:lnSpc>
                <a:spcPts val="1400"/>
              </a:lnSpc>
            </a:pPr>
            <a:r>
              <a:rPr lang="ja-JP" altLang="en-US" sz="1200" spc="50" dirty="0"/>
              <a:t>すごい迷惑</a:t>
            </a:r>
          </a:p>
          <a:p>
            <a:pPr>
              <a:lnSpc>
                <a:spcPts val="1400"/>
              </a:lnSpc>
            </a:pPr>
            <a:r>
              <a:rPr lang="ja-JP" altLang="en-US" sz="1200" spc="50" dirty="0"/>
              <a:t>なんですけどぉ	</a:t>
            </a:r>
          </a:p>
          <a:p>
            <a:pPr>
              <a:lnSpc>
                <a:spcPts val="1400"/>
              </a:lnSpc>
            </a:pPr>
            <a:r>
              <a:rPr lang="ja-JP" altLang="en-US" sz="1200" spc="50" dirty="0"/>
              <a:t>どういう事？</a:t>
            </a:r>
          </a:p>
          <a:p>
            <a:pPr>
              <a:lnSpc>
                <a:spcPts val="1400"/>
              </a:lnSpc>
            </a:pPr>
            <a:r>
              <a:rPr lang="ja-JP" altLang="en-US" sz="1200" spc="50" dirty="0"/>
              <a:t>もしかしてまさかの</a:t>
            </a:r>
          </a:p>
          <a:p>
            <a:pPr>
              <a:lnSpc>
                <a:spcPts val="1400"/>
              </a:lnSpc>
            </a:pPr>
            <a:r>
              <a:rPr lang="ja-JP" altLang="en-US" sz="1200" spc="50" dirty="0"/>
              <a:t>アカ乗っ取り</a:t>
            </a:r>
            <a:r>
              <a:rPr lang="en-US" altLang="ja-JP" sz="700" spc="50" dirty="0"/>
              <a:t>※</a:t>
            </a:r>
            <a:r>
              <a:rPr lang="ja-JP" altLang="en-US" sz="1200" spc="50" dirty="0"/>
              <a:t>？</a:t>
            </a:r>
          </a:p>
        </p:txBody>
      </p:sp>
      <p:sp>
        <p:nvSpPr>
          <p:cNvPr id="63" name="テキスト ボックス 62"/>
          <p:cNvSpPr txBox="1"/>
          <p:nvPr/>
        </p:nvSpPr>
        <p:spPr>
          <a:xfrm>
            <a:off x="7287701" y="6322995"/>
            <a:ext cx="180819" cy="1382117"/>
          </a:xfrm>
          <a:prstGeom prst="rect">
            <a:avLst/>
          </a:prstGeom>
          <a:noFill/>
        </p:spPr>
        <p:txBody>
          <a:bodyPr vert="eaVert" wrap="square" lIns="0" tIns="0" rIns="0" bIns="0" rtlCol="0">
            <a:spAutoFit/>
          </a:bodyPr>
          <a:lstStyle/>
          <a:p>
            <a:pPr>
              <a:lnSpc>
                <a:spcPts val="1400"/>
              </a:lnSpc>
            </a:pPr>
            <a:r>
              <a:rPr lang="ja-JP" altLang="en-US" sz="1200" spc="50" dirty="0"/>
              <a:t>・・・・</a:t>
            </a:r>
          </a:p>
        </p:txBody>
      </p:sp>
      <p:sp>
        <p:nvSpPr>
          <p:cNvPr id="64" name="テキスト ボックス 63"/>
          <p:cNvSpPr txBox="1"/>
          <p:nvPr/>
        </p:nvSpPr>
        <p:spPr>
          <a:xfrm>
            <a:off x="6769726" y="804160"/>
            <a:ext cx="615553" cy="3078447"/>
          </a:xfrm>
          <a:prstGeom prst="rect">
            <a:avLst/>
          </a:prstGeom>
          <a:noFill/>
        </p:spPr>
        <p:txBody>
          <a:bodyPr vert="eaVert" wrap="square" lIns="0" tIns="0" rIns="0" bIns="0" rtlCol="0">
            <a:spAutoFit/>
          </a:bodyPr>
          <a:lstStyle/>
          <a:p>
            <a:pPr>
              <a:lnSpc>
                <a:spcPts val="1600"/>
              </a:lnSpc>
            </a:pPr>
            <a:r>
              <a:rPr lang="ja-JP" altLang="en-US" sz="1000" b="1" spc="50" dirty="0"/>
              <a:t>この時はまだ、私のドッペルゲンガーが</a:t>
            </a:r>
          </a:p>
          <a:p>
            <a:pPr>
              <a:lnSpc>
                <a:spcPts val="1600"/>
              </a:lnSpc>
            </a:pPr>
            <a:r>
              <a:rPr lang="ja-JP" altLang="en-US" sz="1000" b="1" spc="50" dirty="0"/>
              <a:t>この世にいるなんて思いもよらなかったんです	</a:t>
            </a:r>
            <a:endParaRPr kumimoji="1" lang="ja-JP" altLang="en-US" sz="1000" b="1" spc="50" dirty="0"/>
          </a:p>
        </p:txBody>
      </p:sp>
      <p:sp>
        <p:nvSpPr>
          <p:cNvPr id="65" name="テキスト ボックス 64"/>
          <p:cNvSpPr txBox="1"/>
          <p:nvPr/>
        </p:nvSpPr>
        <p:spPr>
          <a:xfrm>
            <a:off x="1007790" y="6922148"/>
            <a:ext cx="897682" cy="2028290"/>
          </a:xfrm>
          <a:prstGeom prst="rect">
            <a:avLst/>
          </a:prstGeom>
          <a:noFill/>
        </p:spPr>
        <p:txBody>
          <a:bodyPr vert="eaVert" wrap="square" lIns="0" tIns="0" rIns="0" bIns="0" rtlCol="0">
            <a:spAutoFit/>
          </a:bodyPr>
          <a:lstStyle/>
          <a:p>
            <a:pPr>
              <a:lnSpc>
                <a:spcPts val="1400"/>
              </a:lnSpc>
            </a:pPr>
            <a:r>
              <a:rPr lang="ja-JP" altLang="en-US" sz="1000" b="1" spc="50" dirty="0"/>
              <a:t>そして、皆がやけに</a:t>
            </a:r>
          </a:p>
          <a:p>
            <a:pPr>
              <a:lnSpc>
                <a:spcPts val="1400"/>
              </a:lnSpc>
            </a:pPr>
            <a:r>
              <a:rPr lang="ja-JP" altLang="en-US" sz="1000" b="1" spc="50" dirty="0"/>
              <a:t>よそよそしいのです。</a:t>
            </a:r>
          </a:p>
          <a:p>
            <a:pPr>
              <a:lnSpc>
                <a:spcPts val="1400"/>
              </a:lnSpc>
            </a:pPr>
            <a:endParaRPr lang="ja-JP" altLang="en-US" sz="1000" b="1" spc="50" dirty="0"/>
          </a:p>
          <a:p>
            <a:pPr>
              <a:lnSpc>
                <a:spcPts val="1400"/>
              </a:lnSpc>
            </a:pPr>
            <a:r>
              <a:rPr lang="ja-JP" altLang="en-US" sz="1000" b="1" spc="50" dirty="0"/>
              <a:t>まるで私なんて</a:t>
            </a:r>
          </a:p>
          <a:p>
            <a:pPr>
              <a:lnSpc>
                <a:spcPts val="1400"/>
              </a:lnSpc>
            </a:pPr>
            <a:r>
              <a:rPr lang="ja-JP" altLang="en-US" sz="1000" b="1" spc="50" dirty="0"/>
              <a:t>いないみたいに</a:t>
            </a:r>
            <a:r>
              <a:rPr lang="en-US" altLang="ja-JP" sz="1000" b="1" spc="50" dirty="0"/>
              <a:t>―</a:t>
            </a:r>
          </a:p>
        </p:txBody>
      </p:sp>
    </p:spTree>
    <p:extLst>
      <p:ext uri="{BB962C8B-B14F-4D97-AF65-F5344CB8AC3E}">
        <p14:creationId xmlns:p14="http://schemas.microsoft.com/office/powerpoint/2010/main" val="22055219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6323</TotalTime>
  <Words>740</Words>
  <Application>Microsoft Macintosh PowerPoint</Application>
  <PresentationFormat>ユーザー設定</PresentationFormat>
  <Paragraphs>104</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 tokyo</cp:lastModifiedBy>
  <cp:revision>104</cp:revision>
  <cp:lastPrinted>2020-12-04T06:19:38Z</cp:lastPrinted>
  <dcterms:created xsi:type="dcterms:W3CDTF">2018-07-12T05:37:15Z</dcterms:created>
  <dcterms:modified xsi:type="dcterms:W3CDTF">2021-02-17T05:56:55Z</dcterms:modified>
</cp:coreProperties>
</file>