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13104813" cy="9253538"/>
  <p:notesSz cx="9926638" cy="14355763"/>
  <p:custDataLst>
    <p:tags r:id="rId5"/>
  </p:custDataLst>
  <p:defaultText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15">
          <p15:clr>
            <a:srgbClr val="A4A3A4"/>
          </p15:clr>
        </p15:guide>
        <p15:guide id="2" pos="41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9303" autoAdjust="0"/>
  </p:normalViewPr>
  <p:slideViewPr>
    <p:cSldViewPr>
      <p:cViewPr varScale="1">
        <p:scale>
          <a:sx n="97" d="100"/>
          <a:sy n="97" d="100"/>
        </p:scale>
        <p:origin x="1432" y="208"/>
      </p:cViewPr>
      <p:guideLst>
        <p:guide orient="horz" pos="2915"/>
        <p:guide pos="41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2125" cy="71913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622925" y="0"/>
            <a:ext cx="4302125" cy="719138"/>
          </a:xfrm>
          <a:prstGeom prst="rect">
            <a:avLst/>
          </a:prstGeom>
        </p:spPr>
        <p:txBody>
          <a:bodyPr vert="horz" lIns="91440" tIns="45720" rIns="91440" bIns="45720" rtlCol="0"/>
          <a:lstStyle>
            <a:lvl1pPr algn="r">
              <a:defRPr sz="1200"/>
            </a:lvl1pPr>
          </a:lstStyle>
          <a:p>
            <a:fld id="{5D53F206-1361-4C19-9FC0-9B32978A26F9}" type="datetimeFigureOut">
              <a:rPr kumimoji="1" lang="ja-JP" altLang="en-US" smtClean="0"/>
              <a:t>2021/2/17</a:t>
            </a:fld>
            <a:endParaRPr kumimoji="1" lang="ja-JP" altLang="en-US"/>
          </a:p>
        </p:txBody>
      </p:sp>
      <p:sp>
        <p:nvSpPr>
          <p:cNvPr id="4" name="スライド イメージ プレースホルダー 3"/>
          <p:cNvSpPr>
            <a:spLocks noGrp="1" noRot="1" noChangeAspect="1"/>
          </p:cNvSpPr>
          <p:nvPr>
            <p:ph type="sldImg" idx="2"/>
          </p:nvPr>
        </p:nvSpPr>
        <p:spPr>
          <a:xfrm>
            <a:off x="1531938" y="1793875"/>
            <a:ext cx="6862762" cy="48450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92188" y="6908800"/>
            <a:ext cx="7942262" cy="56530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3636625"/>
            <a:ext cx="4302125" cy="71913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622925" y="13636625"/>
            <a:ext cx="4302125" cy="719138"/>
          </a:xfrm>
          <a:prstGeom prst="rect">
            <a:avLst/>
          </a:prstGeom>
        </p:spPr>
        <p:txBody>
          <a:bodyPr vert="horz" lIns="91440" tIns="45720" rIns="91440" bIns="45720" rtlCol="0" anchor="b"/>
          <a:lstStyle>
            <a:lvl1pPr algn="r">
              <a:defRPr sz="1200"/>
            </a:lvl1pPr>
          </a:lstStyle>
          <a:p>
            <a:fld id="{B1000FE1-B6A5-4312-A6F9-F58D188DA4F2}" type="slidenum">
              <a:rPr kumimoji="1" lang="ja-JP" altLang="en-US" smtClean="0"/>
              <a:t>‹#›</a:t>
            </a:fld>
            <a:endParaRPr kumimoji="1" lang="ja-JP" altLang="en-US"/>
          </a:p>
        </p:txBody>
      </p:sp>
    </p:spTree>
    <p:extLst>
      <p:ext uri="{BB962C8B-B14F-4D97-AF65-F5344CB8AC3E}">
        <p14:creationId xmlns:p14="http://schemas.microsoft.com/office/powerpoint/2010/main" val="18127211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1000FE1-B6A5-4312-A6F9-F58D188DA4F2}" type="slidenum">
              <a:rPr kumimoji="1" lang="ja-JP" altLang="en-US" smtClean="0"/>
              <a:t>1</a:t>
            </a:fld>
            <a:endParaRPr kumimoji="1" lang="ja-JP" altLang="en-US"/>
          </a:p>
        </p:txBody>
      </p:sp>
    </p:spTree>
    <p:extLst>
      <p:ext uri="{BB962C8B-B14F-4D97-AF65-F5344CB8AC3E}">
        <p14:creationId xmlns:p14="http://schemas.microsoft.com/office/powerpoint/2010/main" val="2588565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1000FE1-B6A5-4312-A6F9-F58D188DA4F2}" type="slidenum">
              <a:rPr kumimoji="1" lang="ja-JP" altLang="en-US" smtClean="0"/>
              <a:t>2</a:t>
            </a:fld>
            <a:endParaRPr kumimoji="1" lang="ja-JP" altLang="en-US"/>
          </a:p>
        </p:txBody>
      </p:sp>
    </p:spTree>
    <p:extLst>
      <p:ext uri="{BB962C8B-B14F-4D97-AF65-F5344CB8AC3E}">
        <p14:creationId xmlns:p14="http://schemas.microsoft.com/office/powerpoint/2010/main" val="1596886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82862" y="2874596"/>
            <a:ext cx="11139092" cy="1983514"/>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965724" y="5243672"/>
            <a:ext cx="9173369" cy="2364793"/>
          </a:xfrm>
        </p:spPr>
        <p:txBody>
          <a:bodyPr/>
          <a:lstStyle>
            <a:lvl1pPr marL="0" indent="0" algn="ctr">
              <a:buNone/>
              <a:defRPr>
                <a:solidFill>
                  <a:schemeClr val="tx1">
                    <a:tint val="75000"/>
                  </a:schemeClr>
                </a:solidFill>
              </a:defRPr>
            </a:lvl1pPr>
            <a:lvl2pPr marL="640063" indent="0" algn="ctr">
              <a:buNone/>
              <a:defRPr>
                <a:solidFill>
                  <a:schemeClr val="tx1">
                    <a:tint val="75000"/>
                  </a:schemeClr>
                </a:solidFill>
              </a:defRPr>
            </a:lvl2pPr>
            <a:lvl3pPr marL="1280125" indent="0" algn="ctr">
              <a:buNone/>
              <a:defRPr>
                <a:solidFill>
                  <a:schemeClr val="tx1">
                    <a:tint val="75000"/>
                  </a:schemeClr>
                </a:solidFill>
              </a:defRPr>
            </a:lvl3pPr>
            <a:lvl4pPr marL="1920187" indent="0" algn="ctr">
              <a:buNone/>
              <a:defRPr>
                <a:solidFill>
                  <a:schemeClr val="tx1">
                    <a:tint val="75000"/>
                  </a:schemeClr>
                </a:solidFill>
              </a:defRPr>
            </a:lvl4pPr>
            <a:lvl5pPr marL="2560250" indent="0" algn="ctr">
              <a:buNone/>
              <a:defRPr>
                <a:solidFill>
                  <a:schemeClr val="tx1">
                    <a:tint val="75000"/>
                  </a:schemeClr>
                </a:solidFill>
              </a:defRPr>
            </a:lvl5pPr>
            <a:lvl6pPr marL="3200312" indent="0" algn="ctr">
              <a:buNone/>
              <a:defRPr>
                <a:solidFill>
                  <a:schemeClr val="tx1">
                    <a:tint val="75000"/>
                  </a:schemeClr>
                </a:solidFill>
              </a:defRPr>
            </a:lvl6pPr>
            <a:lvl7pPr marL="3840375" indent="0" algn="ctr">
              <a:buNone/>
              <a:defRPr>
                <a:solidFill>
                  <a:schemeClr val="tx1">
                    <a:tint val="75000"/>
                  </a:schemeClr>
                </a:solidFill>
              </a:defRPr>
            </a:lvl7pPr>
            <a:lvl8pPr marL="4480438" indent="0" algn="ctr">
              <a:buNone/>
              <a:defRPr>
                <a:solidFill>
                  <a:schemeClr val="tx1">
                    <a:tint val="75000"/>
                  </a:schemeClr>
                </a:solidFill>
              </a:defRPr>
            </a:lvl8pPr>
            <a:lvl9pPr marL="512049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562755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78497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1250576" y="439116"/>
            <a:ext cx="3490067" cy="9347787"/>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775824" y="439116"/>
            <a:ext cx="10256336" cy="934778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322043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053435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35189" y="5946258"/>
            <a:ext cx="11139092" cy="1837855"/>
          </a:xfrm>
        </p:spPr>
        <p:txBody>
          <a:bodyPr anchor="t"/>
          <a:lstStyle>
            <a:lvl1pPr algn="l">
              <a:defRPr sz="56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035189" y="3922046"/>
            <a:ext cx="11139092" cy="2024211"/>
          </a:xfrm>
        </p:spPr>
        <p:txBody>
          <a:bodyPr anchor="b"/>
          <a:lstStyle>
            <a:lvl1pPr marL="0" indent="0">
              <a:buNone/>
              <a:defRPr sz="2800">
                <a:solidFill>
                  <a:schemeClr val="tx1">
                    <a:tint val="75000"/>
                  </a:schemeClr>
                </a:solidFill>
              </a:defRPr>
            </a:lvl1pPr>
            <a:lvl2pPr marL="640063" indent="0">
              <a:buNone/>
              <a:defRPr sz="2500">
                <a:solidFill>
                  <a:schemeClr val="tx1">
                    <a:tint val="75000"/>
                  </a:schemeClr>
                </a:solidFill>
              </a:defRPr>
            </a:lvl2pPr>
            <a:lvl3pPr marL="1280125" indent="0">
              <a:buNone/>
              <a:defRPr sz="2200">
                <a:solidFill>
                  <a:schemeClr val="tx1">
                    <a:tint val="75000"/>
                  </a:schemeClr>
                </a:solidFill>
              </a:defRPr>
            </a:lvl3pPr>
            <a:lvl4pPr marL="1920187" indent="0">
              <a:buNone/>
              <a:defRPr sz="2000">
                <a:solidFill>
                  <a:schemeClr val="tx1">
                    <a:tint val="75000"/>
                  </a:schemeClr>
                </a:solidFill>
              </a:defRPr>
            </a:lvl4pPr>
            <a:lvl5pPr marL="2560250" indent="0">
              <a:buNone/>
              <a:defRPr sz="2000">
                <a:solidFill>
                  <a:schemeClr val="tx1">
                    <a:tint val="75000"/>
                  </a:schemeClr>
                </a:solidFill>
              </a:defRPr>
            </a:lvl5pPr>
            <a:lvl6pPr marL="3200312" indent="0">
              <a:buNone/>
              <a:defRPr sz="2000">
                <a:solidFill>
                  <a:schemeClr val="tx1">
                    <a:tint val="75000"/>
                  </a:schemeClr>
                </a:solidFill>
              </a:defRPr>
            </a:lvl6pPr>
            <a:lvl7pPr marL="3840375" indent="0">
              <a:buNone/>
              <a:defRPr sz="2000">
                <a:solidFill>
                  <a:schemeClr val="tx1">
                    <a:tint val="75000"/>
                  </a:schemeClr>
                </a:solidFill>
              </a:defRPr>
            </a:lvl7pPr>
            <a:lvl8pPr marL="4480438" indent="0">
              <a:buNone/>
              <a:defRPr sz="2000">
                <a:solidFill>
                  <a:schemeClr val="tx1">
                    <a:tint val="75000"/>
                  </a:schemeClr>
                </a:solidFill>
              </a:defRPr>
            </a:lvl8pPr>
            <a:lvl9pPr marL="5120499" indent="0">
              <a:buNone/>
              <a:defRPr sz="20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452242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775825" y="2557577"/>
            <a:ext cx="6873201"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7867439" y="2557577"/>
            <a:ext cx="6873202"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40996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70570"/>
            <a:ext cx="11794332" cy="1542257"/>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55241" y="2071338"/>
            <a:ext cx="5790235"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55241" y="2934573"/>
            <a:ext cx="5790235"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657066" y="2071338"/>
            <a:ext cx="5792509"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657066" y="2934573"/>
            <a:ext cx="5792509"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343200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263388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9073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68428"/>
            <a:ext cx="4311393" cy="1567962"/>
          </a:xfrm>
        </p:spPr>
        <p:txBody>
          <a:bodyPr anchor="b"/>
          <a:lstStyle>
            <a:lvl1pPr algn="l">
              <a:defRPr sz="28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5123619" y="368429"/>
            <a:ext cx="7325954" cy="7897638"/>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55242" y="1936390"/>
            <a:ext cx="4311393" cy="6329678"/>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114924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568635" y="6477476"/>
            <a:ext cx="7862888" cy="764704"/>
          </a:xfrm>
        </p:spPr>
        <p:txBody>
          <a:bodyPr anchor="b"/>
          <a:lstStyle>
            <a:lvl1pPr algn="l">
              <a:defRPr sz="2800" b="1"/>
            </a:lvl1pPr>
          </a:lstStyle>
          <a:p>
            <a:r>
              <a:rPr kumimoji="1" lang="ja-JP" altLang="en-US"/>
              <a:t>マスター タイトルの書式設定</a:t>
            </a:r>
          </a:p>
        </p:txBody>
      </p:sp>
      <p:sp>
        <p:nvSpPr>
          <p:cNvPr id="3" name="図プレースホルダー 2"/>
          <p:cNvSpPr>
            <a:spLocks noGrp="1"/>
          </p:cNvSpPr>
          <p:nvPr>
            <p:ph type="pic" idx="1"/>
          </p:nvPr>
        </p:nvSpPr>
        <p:spPr>
          <a:xfrm>
            <a:off x="2568635" y="826822"/>
            <a:ext cx="7862888" cy="5552123"/>
          </a:xfrm>
        </p:spPr>
        <p:txBody>
          <a:bodyPr/>
          <a:lstStyle>
            <a:lvl1pPr marL="0" indent="0">
              <a:buNone/>
              <a:defRPr sz="4500"/>
            </a:lvl1pPr>
            <a:lvl2pPr marL="640063" indent="0">
              <a:buNone/>
              <a:defRPr sz="3900"/>
            </a:lvl2pPr>
            <a:lvl3pPr marL="1280125" indent="0">
              <a:buNone/>
              <a:defRPr sz="3300"/>
            </a:lvl3pPr>
            <a:lvl4pPr marL="1920187" indent="0">
              <a:buNone/>
              <a:defRPr sz="2800"/>
            </a:lvl4pPr>
            <a:lvl5pPr marL="2560250" indent="0">
              <a:buNone/>
              <a:defRPr sz="2800"/>
            </a:lvl5pPr>
            <a:lvl6pPr marL="3200312" indent="0">
              <a:buNone/>
              <a:defRPr sz="2800"/>
            </a:lvl6pPr>
            <a:lvl7pPr marL="3840375" indent="0">
              <a:buNone/>
              <a:defRPr sz="2800"/>
            </a:lvl7pPr>
            <a:lvl8pPr marL="4480438" indent="0">
              <a:buNone/>
              <a:defRPr sz="2800"/>
            </a:lvl8pPr>
            <a:lvl9pPr marL="5120499" indent="0">
              <a:buNone/>
              <a:defRPr sz="2800"/>
            </a:lvl9pPr>
          </a:lstStyle>
          <a:p>
            <a:endParaRPr kumimoji="1" lang="ja-JP" altLang="en-US"/>
          </a:p>
        </p:txBody>
      </p:sp>
      <p:sp>
        <p:nvSpPr>
          <p:cNvPr id="4" name="テキスト プレースホルダー 3"/>
          <p:cNvSpPr>
            <a:spLocks noGrp="1"/>
          </p:cNvSpPr>
          <p:nvPr>
            <p:ph type="body" sz="half" idx="2"/>
          </p:nvPr>
        </p:nvSpPr>
        <p:spPr>
          <a:xfrm>
            <a:off x="2568635" y="7242181"/>
            <a:ext cx="7862888" cy="1086005"/>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588935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55242" y="370570"/>
            <a:ext cx="11794332" cy="1542257"/>
          </a:xfrm>
          <a:prstGeom prst="rect">
            <a:avLst/>
          </a:prstGeom>
        </p:spPr>
        <p:txBody>
          <a:bodyPr vert="horz" lIns="128013" tIns="64006" rIns="128013" bIns="64006"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55242" y="2159161"/>
            <a:ext cx="11794332" cy="6106907"/>
          </a:xfrm>
          <a:prstGeom prst="rect">
            <a:avLst/>
          </a:prstGeom>
        </p:spPr>
        <p:txBody>
          <a:bodyPr vert="horz" lIns="128013" tIns="64006" rIns="128013" bIns="64006"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55240" y="8576661"/>
            <a:ext cx="3057790" cy="492665"/>
          </a:xfrm>
          <a:prstGeom prst="rect">
            <a:avLst/>
          </a:prstGeom>
        </p:spPr>
        <p:txBody>
          <a:bodyPr vert="horz" lIns="128013" tIns="64006" rIns="128013" bIns="64006" rtlCol="0" anchor="ctr"/>
          <a:lstStyle>
            <a:lvl1pPr algn="l">
              <a:defRPr sz="1700">
                <a:solidFill>
                  <a:schemeClr val="tx1">
                    <a:tint val="75000"/>
                  </a:schemeClr>
                </a:solidFill>
              </a:defRPr>
            </a:lvl1p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3"/>
          </p:nvPr>
        </p:nvSpPr>
        <p:spPr>
          <a:xfrm>
            <a:off x="4477480" y="8576661"/>
            <a:ext cx="4149857" cy="492665"/>
          </a:xfrm>
          <a:prstGeom prst="rect">
            <a:avLst/>
          </a:prstGeom>
        </p:spPr>
        <p:txBody>
          <a:bodyPr vert="horz" lIns="128013" tIns="64006" rIns="128013" bIns="64006"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9391783" y="8576661"/>
            <a:ext cx="3057790" cy="492665"/>
          </a:xfrm>
          <a:prstGeom prst="rect">
            <a:avLst/>
          </a:prstGeom>
        </p:spPr>
        <p:txBody>
          <a:bodyPr vert="horz" lIns="128013" tIns="64006" rIns="128013" bIns="64006" rtlCol="0" anchor="ctr"/>
          <a:lstStyle>
            <a:lvl1pPr algn="r">
              <a:defRPr sz="1700">
                <a:solidFill>
                  <a:schemeClr val="tx1">
                    <a:tint val="75000"/>
                  </a:schemeClr>
                </a:solidFill>
              </a:defRPr>
            </a:lvl1p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403671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25" rtl="0" eaLnBrk="1" latinLnBrk="0" hangingPunct="1">
        <a:spcBef>
          <a:spcPct val="0"/>
        </a:spcBef>
        <a:buNone/>
        <a:defRPr kumimoji="1" sz="6100" b="0" i="0" u="none" kern="1200">
          <a:solidFill>
            <a:schemeClr val="tx1"/>
          </a:solidFill>
          <a:latin typeface="+mj-lt"/>
          <a:ea typeface="+mj-ea"/>
          <a:cs typeface="+mj-cs"/>
        </a:defRPr>
      </a:lvl1pPr>
    </p:titleStyle>
    <p:bodyStyle>
      <a:lvl1pPr marL="480047" indent="-480047" algn="l" defTabSz="1280125" rtl="0" eaLnBrk="1" latinLnBrk="0" hangingPunct="1">
        <a:spcBef>
          <a:spcPct val="20000"/>
        </a:spcBef>
        <a:buFont typeface="Arial" pitchFamily="34" charset="0"/>
        <a:buChar char="•"/>
        <a:defRPr kumimoji="1" sz="4500" kern="1200">
          <a:solidFill>
            <a:schemeClr val="tx1"/>
          </a:solidFill>
          <a:latin typeface="+mn-lt"/>
          <a:ea typeface="+mn-ea"/>
          <a:cs typeface="+mn-cs"/>
        </a:defRPr>
      </a:lvl1pPr>
      <a:lvl2pPr marL="1040102" indent="-400039" algn="l" defTabSz="1280125" rtl="0" eaLnBrk="1" latinLnBrk="0" hangingPunct="1">
        <a:spcBef>
          <a:spcPct val="20000"/>
        </a:spcBef>
        <a:buFont typeface="Arial" pitchFamily="34" charset="0"/>
        <a:buChar char="–"/>
        <a:defRPr kumimoji="1" sz="3900" b="0" i="0" u="none" kern="1200">
          <a:solidFill>
            <a:schemeClr val="tx1"/>
          </a:solidFill>
          <a:latin typeface="+mn-lt"/>
          <a:ea typeface="+mn-ea"/>
          <a:cs typeface="+mn-cs"/>
        </a:defRPr>
      </a:lvl2pPr>
      <a:lvl3pPr marL="1600156" indent="-320031" algn="l" defTabSz="1280125" rtl="0" eaLnBrk="1" latinLnBrk="0" hangingPunct="1">
        <a:spcBef>
          <a:spcPct val="20000"/>
        </a:spcBef>
        <a:buFont typeface="Arial" pitchFamily="34" charset="0"/>
        <a:buChar char="•"/>
        <a:defRPr kumimoji="1" sz="3300" kern="1200">
          <a:solidFill>
            <a:schemeClr val="tx1"/>
          </a:solidFill>
          <a:latin typeface="+mn-lt"/>
          <a:ea typeface="+mn-ea"/>
          <a:cs typeface="+mn-cs"/>
        </a:defRPr>
      </a:lvl3pPr>
      <a:lvl4pPr marL="2240219"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4pPr>
      <a:lvl5pPr marL="288028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5pPr>
      <a:lvl6pPr marL="3520343"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6pPr>
      <a:lvl7pPr marL="4160406"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7pPr>
      <a:lvl8pPr marL="4800468"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8pPr>
      <a:lvl9pPr marL="544053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9pPr>
    </p:bodyStyle>
    <p:other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3">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6707258" y="306289"/>
            <a:ext cx="5616624" cy="630942"/>
          </a:xfrm>
          <a:prstGeom prst="rect">
            <a:avLst/>
          </a:prstGeom>
          <a:noFill/>
        </p:spPr>
        <p:txBody>
          <a:bodyPr wrap="square" rtlCol="0">
            <a:spAutoFit/>
          </a:bodyPr>
          <a:lstStyle/>
          <a:p>
            <a:pPr>
              <a:lnSpc>
                <a:spcPts val="1400"/>
              </a:lnSpc>
            </a:pPr>
            <a:r>
              <a:rPr lang="ja-JP" altLang="en-US" sz="1100" b="1" dirty="0">
                <a:latin typeface="+mj-ea"/>
                <a:ea typeface="+mj-ea"/>
              </a:rPr>
              <a:t>あなたのお子さんは，</a:t>
            </a:r>
            <a:r>
              <a:rPr lang="en-US" altLang="ja-JP" sz="1100" b="1" dirty="0">
                <a:latin typeface="+mj-ea"/>
                <a:ea typeface="+mj-ea"/>
              </a:rPr>
              <a:t>SNS</a:t>
            </a:r>
            <a:r>
              <a:rPr lang="ja-JP" altLang="en-US" sz="1100" b="1" dirty="0">
                <a:latin typeface="+mj-ea"/>
                <a:ea typeface="+mj-ea"/>
              </a:rPr>
              <a:t>を上手に使っているでしょうか。トラブルに巻き込まれ，</a:t>
            </a:r>
          </a:p>
          <a:p>
            <a:pPr>
              <a:lnSpc>
                <a:spcPts val="1400"/>
              </a:lnSpc>
            </a:pPr>
            <a:r>
              <a:rPr lang="ja-JP" altLang="en-US" sz="1100" b="1" dirty="0">
                <a:latin typeface="+mj-ea"/>
                <a:ea typeface="+mj-ea"/>
              </a:rPr>
              <a:t>一人で悩んでいないでしょうか。今回は</a:t>
            </a:r>
            <a:r>
              <a:rPr lang="en-US" altLang="ja-JP" sz="1100" b="1" dirty="0">
                <a:latin typeface="+mj-ea"/>
                <a:ea typeface="+mj-ea"/>
              </a:rPr>
              <a:t>SNS</a:t>
            </a:r>
            <a:r>
              <a:rPr lang="ja-JP" altLang="en-US" sz="1100" b="1" dirty="0">
                <a:latin typeface="+mj-ea"/>
                <a:ea typeface="+mj-ea"/>
              </a:rPr>
              <a:t>の特性と主に友だち関係での</a:t>
            </a:r>
          </a:p>
          <a:p>
            <a:pPr>
              <a:lnSpc>
                <a:spcPts val="1400"/>
              </a:lnSpc>
            </a:pPr>
            <a:r>
              <a:rPr lang="ja-JP" altLang="en-US" sz="1100" b="1" dirty="0">
                <a:latin typeface="+mj-ea"/>
                <a:ea typeface="+mj-ea"/>
              </a:rPr>
              <a:t>勘違いによるトラブル回避方法について考えてみましょう。</a:t>
            </a:r>
            <a:endParaRPr kumimoji="1" lang="ja-JP" altLang="en-US" sz="1100" b="1" dirty="0">
              <a:latin typeface="+mj-ea"/>
              <a:ea typeface="+mj-ea"/>
            </a:endParaRPr>
          </a:p>
        </p:txBody>
      </p:sp>
      <p:sp>
        <p:nvSpPr>
          <p:cNvPr id="5" name="テキスト ボックス 4"/>
          <p:cNvSpPr txBox="1"/>
          <p:nvPr/>
        </p:nvSpPr>
        <p:spPr>
          <a:xfrm>
            <a:off x="9847871" y="2322513"/>
            <a:ext cx="1128514" cy="1566174"/>
          </a:xfrm>
          <a:prstGeom prst="rect">
            <a:avLst/>
          </a:prstGeom>
          <a:noFill/>
        </p:spPr>
        <p:txBody>
          <a:bodyPr vert="eaVert" wrap="square" lIns="0" tIns="0" rIns="0" bIns="0" rtlCol="0">
            <a:spAutoFit/>
          </a:bodyPr>
          <a:lstStyle/>
          <a:p>
            <a:pPr algn="just">
              <a:lnSpc>
                <a:spcPts val="1100"/>
              </a:lnSpc>
            </a:pPr>
            <a:r>
              <a:rPr lang="ja-JP" altLang="en-US" sz="800" b="1" dirty="0"/>
              <a:t>Ｑ「息子は最近元気がなく、友だちとよくやっていたＳＮＳもやらなくなりました。ＳＮＳでちょっとしたトラブルがあったようですが、息子に聞いても生返事ばかり</a:t>
            </a:r>
            <a:r>
              <a:rPr lang="en-US" altLang="ja-JP" sz="800" b="1" dirty="0"/>
              <a:t>…</a:t>
            </a:r>
            <a:r>
              <a:rPr lang="ja-JP" altLang="en-US" sz="800" b="1" dirty="0" err="1"/>
              <a:t>。</a:t>
            </a:r>
            <a:r>
              <a:rPr lang="ja-JP" altLang="en-US" sz="800" b="1" dirty="0"/>
              <a:t>いじめにならないかと心配です。こんなとき、どのように接すればいいのでしょうか？」（　スマコマさん）</a:t>
            </a:r>
          </a:p>
        </p:txBody>
      </p:sp>
      <p:sp>
        <p:nvSpPr>
          <p:cNvPr id="7" name="テキスト ボックス 6"/>
          <p:cNvSpPr txBox="1"/>
          <p:nvPr/>
        </p:nvSpPr>
        <p:spPr>
          <a:xfrm>
            <a:off x="9233441" y="2325555"/>
            <a:ext cx="564257" cy="1584175"/>
          </a:xfrm>
          <a:prstGeom prst="rect">
            <a:avLst/>
          </a:prstGeom>
          <a:noFill/>
        </p:spPr>
        <p:txBody>
          <a:bodyPr vert="eaVert" wrap="square" lIns="0" tIns="0" rIns="0" bIns="0" rtlCol="0">
            <a:spAutoFit/>
          </a:bodyPr>
          <a:lstStyle/>
          <a:p>
            <a:pPr algn="just">
              <a:lnSpc>
                <a:spcPts val="1100"/>
              </a:lnSpc>
            </a:pPr>
            <a:r>
              <a:rPr lang="ja-JP" altLang="en-US" sz="800" b="1" dirty="0"/>
              <a:t>モラコ 先生</a:t>
            </a:r>
            <a:r>
              <a:rPr lang="ja-JP" altLang="en-US" sz="800" dirty="0"/>
              <a:t>「最近では、小学生低学年でもスマホの所持率が増加し、ＳＮＳを利用する子どもも増加しています。</a:t>
            </a:r>
          </a:p>
        </p:txBody>
      </p:sp>
      <p:sp>
        <p:nvSpPr>
          <p:cNvPr id="11" name="テキスト ボックス 10"/>
          <p:cNvSpPr txBox="1"/>
          <p:nvPr/>
        </p:nvSpPr>
        <p:spPr>
          <a:xfrm>
            <a:off x="503734" y="558772"/>
            <a:ext cx="2736304" cy="276999"/>
          </a:xfrm>
          <a:prstGeom prst="rect">
            <a:avLst/>
          </a:prstGeom>
          <a:noFill/>
        </p:spPr>
        <p:txBody>
          <a:bodyPr wrap="square" lIns="0" tIns="0" rIns="0" bIns="0" rtlCol="0">
            <a:spAutoFit/>
          </a:bodyPr>
          <a:lstStyle/>
          <a:p>
            <a:r>
              <a:rPr lang="ja-JP" altLang="en-US" sz="1800" b="1"/>
              <a:t>　年　組　　　　　年　月号</a:t>
            </a:r>
            <a:endParaRPr lang="ja-JP" altLang="en-US" sz="1800" b="1" dirty="0"/>
          </a:p>
        </p:txBody>
      </p:sp>
      <p:sp>
        <p:nvSpPr>
          <p:cNvPr id="22" name="テキスト ボックス 21"/>
          <p:cNvSpPr txBox="1"/>
          <p:nvPr/>
        </p:nvSpPr>
        <p:spPr>
          <a:xfrm>
            <a:off x="4890700" y="1101124"/>
            <a:ext cx="884858" cy="2088232"/>
          </a:xfrm>
          <a:prstGeom prst="rect">
            <a:avLst/>
          </a:prstGeom>
          <a:noFill/>
        </p:spPr>
        <p:txBody>
          <a:bodyPr vert="eaVert" wrap="square" lIns="0" tIns="0" rIns="0" bIns="0" rtlCol="0">
            <a:spAutoFit/>
          </a:bodyPr>
          <a:lstStyle/>
          <a:p>
            <a:pPr>
              <a:lnSpc>
                <a:spcPts val="2300"/>
              </a:lnSpc>
            </a:pPr>
            <a:r>
              <a:rPr lang="ja-JP" altLang="en-US" sz="2000" spc="50" dirty="0"/>
              <a:t>ん、</a:t>
            </a:r>
          </a:p>
          <a:p>
            <a:pPr>
              <a:lnSpc>
                <a:spcPts val="2300"/>
              </a:lnSpc>
            </a:pPr>
            <a:r>
              <a:rPr lang="ja-JP" altLang="en-US" sz="2000" spc="50" dirty="0"/>
              <a:t>ミユからだ！</a:t>
            </a:r>
          </a:p>
          <a:p>
            <a:pPr>
              <a:lnSpc>
                <a:spcPts val="2300"/>
              </a:lnSpc>
            </a:pPr>
            <a:r>
              <a:rPr lang="ja-JP" altLang="en-US" sz="2000" spc="50" dirty="0"/>
              <a:t>なになに</a:t>
            </a:r>
            <a:r>
              <a:rPr lang="en-US" altLang="ja-JP" sz="2000" spc="50" dirty="0"/>
              <a:t>…</a:t>
            </a:r>
            <a:endParaRPr kumimoji="1" lang="ja-JP" altLang="en-US" sz="2000" spc="50" dirty="0"/>
          </a:p>
        </p:txBody>
      </p:sp>
      <p:sp>
        <p:nvSpPr>
          <p:cNvPr id="28" name="テキスト ボックス 27"/>
          <p:cNvSpPr txBox="1"/>
          <p:nvPr/>
        </p:nvSpPr>
        <p:spPr>
          <a:xfrm>
            <a:off x="4410231" y="6251039"/>
            <a:ext cx="538609" cy="915147"/>
          </a:xfrm>
          <a:prstGeom prst="rect">
            <a:avLst/>
          </a:prstGeom>
          <a:noFill/>
        </p:spPr>
        <p:txBody>
          <a:bodyPr vert="eaVert" wrap="square" lIns="0" tIns="0" rIns="0" bIns="0" rtlCol="0">
            <a:spAutoFit/>
          </a:bodyPr>
          <a:lstStyle/>
          <a:p>
            <a:pPr>
              <a:lnSpc>
                <a:spcPts val="1400"/>
              </a:lnSpc>
            </a:pPr>
            <a:r>
              <a:rPr lang="ja-JP" altLang="en-US" sz="1100" spc="50" dirty="0"/>
              <a:t>んもぉ～</a:t>
            </a:r>
          </a:p>
          <a:p>
            <a:pPr>
              <a:lnSpc>
                <a:spcPts val="1400"/>
              </a:lnSpc>
            </a:pPr>
            <a:r>
              <a:rPr lang="ja-JP" altLang="en-US" sz="1100" spc="50" dirty="0"/>
              <a:t>ミユは</a:t>
            </a:r>
          </a:p>
          <a:p>
            <a:pPr>
              <a:lnSpc>
                <a:spcPts val="1400"/>
              </a:lnSpc>
            </a:pPr>
            <a:r>
              <a:rPr lang="ja-JP" altLang="en-US" sz="1100" spc="50" dirty="0"/>
              <a:t>心配性だな！</a:t>
            </a:r>
            <a:endParaRPr kumimoji="1" lang="ja-JP" altLang="en-US" sz="1100" spc="50" dirty="0"/>
          </a:p>
        </p:txBody>
      </p:sp>
      <p:sp>
        <p:nvSpPr>
          <p:cNvPr id="32" name="テキスト ボックス 31"/>
          <p:cNvSpPr txBox="1"/>
          <p:nvPr/>
        </p:nvSpPr>
        <p:spPr>
          <a:xfrm>
            <a:off x="934240" y="5367013"/>
            <a:ext cx="1077218" cy="1637047"/>
          </a:xfrm>
          <a:prstGeom prst="rect">
            <a:avLst/>
          </a:prstGeom>
          <a:noFill/>
        </p:spPr>
        <p:txBody>
          <a:bodyPr vert="eaVert" wrap="square" lIns="0" tIns="0" rIns="0" bIns="0" rtlCol="0">
            <a:spAutoFit/>
          </a:bodyPr>
          <a:lstStyle/>
          <a:p>
            <a:pPr>
              <a:lnSpc>
                <a:spcPts val="1400"/>
              </a:lnSpc>
            </a:pPr>
            <a:r>
              <a:rPr lang="ja-JP" altLang="en-US" sz="1100" b="1" spc="50" dirty="0"/>
              <a:t>やっぱり</a:t>
            </a:r>
          </a:p>
          <a:p>
            <a:pPr>
              <a:lnSpc>
                <a:spcPts val="1400"/>
              </a:lnSpc>
            </a:pPr>
            <a:r>
              <a:rPr lang="ja-JP" altLang="en-US" sz="1100" b="1" spc="50" dirty="0"/>
              <a:t>大丈夫じゃ</a:t>
            </a:r>
          </a:p>
          <a:p>
            <a:pPr>
              <a:lnSpc>
                <a:spcPts val="1400"/>
              </a:lnSpc>
            </a:pPr>
            <a:r>
              <a:rPr lang="ja-JP" altLang="en-US" sz="1100" b="1" spc="50" dirty="0"/>
              <a:t>ないんだぁ！</a:t>
            </a:r>
            <a:endParaRPr lang="en-US" altLang="ja-JP" sz="1100" b="1" spc="50" dirty="0"/>
          </a:p>
          <a:p>
            <a:pPr>
              <a:lnSpc>
                <a:spcPts val="1400"/>
              </a:lnSpc>
            </a:pPr>
            <a:endParaRPr lang="en-US" altLang="ja-JP" sz="1100" b="1" spc="50" dirty="0"/>
          </a:p>
          <a:p>
            <a:pPr>
              <a:lnSpc>
                <a:spcPts val="1400"/>
              </a:lnSpc>
            </a:pPr>
            <a:r>
              <a:rPr lang="ja-JP" altLang="en-US" sz="1100" b="1" spc="50" dirty="0"/>
              <a:t>怒ってるよね</a:t>
            </a:r>
            <a:r>
              <a:rPr lang="en-US" altLang="ja-JP" sz="1100" b="1" spc="50" dirty="0"/>
              <a:t>…</a:t>
            </a:r>
          </a:p>
          <a:p>
            <a:pPr>
              <a:lnSpc>
                <a:spcPts val="1400"/>
              </a:lnSpc>
            </a:pPr>
            <a:r>
              <a:rPr lang="ja-JP" altLang="en-US" sz="1100" b="1" spc="50" dirty="0"/>
              <a:t>どー</a:t>
            </a:r>
            <a:r>
              <a:rPr lang="ja-JP" altLang="en-US" sz="1100" b="1" spc="50" dirty="0" err="1"/>
              <a:t>しよ</a:t>
            </a:r>
            <a:r>
              <a:rPr lang="ja-JP" altLang="en-US" sz="1100" b="1" spc="50" dirty="0"/>
              <a:t>ー</a:t>
            </a:r>
            <a:r>
              <a:rPr lang="ja-JP" altLang="en-US" sz="1100" b="1" spc="50" dirty="0" err="1"/>
              <a:t>っ</a:t>
            </a:r>
            <a:endParaRPr kumimoji="1" lang="ja-JP" altLang="en-US" sz="1100" b="1" spc="50" dirty="0"/>
          </a:p>
        </p:txBody>
      </p:sp>
      <p:sp>
        <p:nvSpPr>
          <p:cNvPr id="34" name="テキスト ボックス 33"/>
          <p:cNvSpPr txBox="1"/>
          <p:nvPr/>
        </p:nvSpPr>
        <p:spPr>
          <a:xfrm>
            <a:off x="2358669" y="7669134"/>
            <a:ext cx="179536" cy="1637047"/>
          </a:xfrm>
          <a:prstGeom prst="rect">
            <a:avLst/>
          </a:prstGeom>
          <a:noFill/>
        </p:spPr>
        <p:txBody>
          <a:bodyPr vert="eaVert" wrap="square" lIns="0" tIns="0" rIns="0" bIns="0" rtlCol="0">
            <a:spAutoFit/>
          </a:bodyPr>
          <a:lstStyle/>
          <a:p>
            <a:pPr>
              <a:lnSpc>
                <a:spcPts val="1400"/>
              </a:lnSpc>
            </a:pPr>
            <a:r>
              <a:rPr lang="ja-JP" altLang="en-US" sz="1400" spc="50" dirty="0"/>
              <a:t>送信</a:t>
            </a:r>
            <a:r>
              <a:rPr lang="en-US" altLang="ja-JP" sz="1400" spc="50" dirty="0"/>
              <a:t>…</a:t>
            </a:r>
            <a:r>
              <a:rPr lang="ja-JP" altLang="en-US" sz="1400" spc="50" dirty="0"/>
              <a:t>っと</a:t>
            </a:r>
            <a:endParaRPr kumimoji="1" lang="ja-JP" altLang="en-US" sz="1400" spc="50" dirty="0"/>
          </a:p>
        </p:txBody>
      </p:sp>
      <p:sp>
        <p:nvSpPr>
          <p:cNvPr id="36" name="テキスト ボックス 35"/>
          <p:cNvSpPr txBox="1"/>
          <p:nvPr/>
        </p:nvSpPr>
        <p:spPr>
          <a:xfrm>
            <a:off x="4916987" y="5545631"/>
            <a:ext cx="1152128" cy="538609"/>
          </a:xfrm>
          <a:prstGeom prst="rect">
            <a:avLst/>
          </a:prstGeom>
          <a:noFill/>
        </p:spPr>
        <p:txBody>
          <a:bodyPr vert="horz" wrap="square" lIns="0" tIns="0" rIns="0" bIns="0" rtlCol="0">
            <a:spAutoFit/>
          </a:bodyPr>
          <a:lstStyle/>
          <a:p>
            <a:pPr>
              <a:lnSpc>
                <a:spcPts val="1400"/>
              </a:lnSpc>
            </a:pPr>
            <a:r>
              <a:rPr lang="ja-JP" altLang="en-US" sz="900" b="1" spc="50" dirty="0"/>
              <a:t>今日はカエデに</a:t>
            </a:r>
          </a:p>
          <a:p>
            <a:pPr>
              <a:lnSpc>
                <a:spcPts val="1400"/>
              </a:lnSpc>
            </a:pPr>
            <a:r>
              <a:rPr lang="ja-JP" altLang="en-US" sz="900" b="1" spc="50" dirty="0"/>
              <a:t>言い過ぎたかなー！</a:t>
            </a:r>
          </a:p>
          <a:p>
            <a:pPr>
              <a:lnSpc>
                <a:spcPts val="1400"/>
              </a:lnSpc>
            </a:pPr>
            <a:r>
              <a:rPr lang="ja-JP" altLang="en-US" sz="900" b="1" spc="50" dirty="0"/>
              <a:t>アタシ</a:t>
            </a:r>
            <a:r>
              <a:rPr lang="en-US" altLang="ja-JP" sz="900" b="1" spc="50" dirty="0"/>
              <a:t>…</a:t>
            </a:r>
            <a:r>
              <a:rPr lang="ja-JP" altLang="en-US" sz="900" b="1" spc="50" dirty="0"/>
              <a:t>反省</a:t>
            </a:r>
            <a:endParaRPr kumimoji="1" lang="ja-JP" altLang="en-US" sz="900" b="1" spc="50" dirty="0"/>
          </a:p>
        </p:txBody>
      </p:sp>
      <p:sp>
        <p:nvSpPr>
          <p:cNvPr id="23" name="テキスト ボックス 22"/>
          <p:cNvSpPr txBox="1"/>
          <p:nvPr/>
        </p:nvSpPr>
        <p:spPr>
          <a:xfrm>
            <a:off x="6734175" y="2941587"/>
            <a:ext cx="2539157" cy="978878"/>
          </a:xfrm>
          <a:prstGeom prst="rect">
            <a:avLst/>
          </a:prstGeom>
          <a:noFill/>
        </p:spPr>
        <p:txBody>
          <a:bodyPr vert="eaVert" wrap="square" lIns="0" tIns="0" rIns="0" bIns="0" rtlCol="0">
            <a:spAutoFit/>
          </a:bodyPr>
          <a:lstStyle/>
          <a:p>
            <a:pPr algn="just">
              <a:lnSpc>
                <a:spcPts val="1100"/>
              </a:lnSpc>
            </a:pPr>
            <a:r>
              <a:rPr lang="ja-JP" altLang="en-US" sz="800"/>
              <a:t>それ</a:t>
            </a:r>
            <a:r>
              <a:rPr lang="ja-JP" altLang="en-US" sz="800" dirty="0"/>
              <a:t>に伴い、ＳＮＳ利用によるトラブルも多く報告されています。中でも勘違いや誤解によるトラブルは、直接顔を合わせての日常のコミュニケーション以上に多いと考えられます。</a:t>
            </a:r>
            <a:endParaRPr lang="en-US" altLang="ja-JP" sz="800" dirty="0"/>
          </a:p>
          <a:p>
            <a:pPr algn="just">
              <a:lnSpc>
                <a:spcPts val="1100"/>
              </a:lnSpc>
            </a:pPr>
            <a:endParaRPr lang="en-US" altLang="ja-JP" sz="800" dirty="0"/>
          </a:p>
          <a:p>
            <a:pPr algn="just">
              <a:lnSpc>
                <a:spcPts val="1100"/>
              </a:lnSpc>
            </a:pPr>
            <a:r>
              <a:rPr lang="ja-JP" altLang="en-US" sz="800" dirty="0"/>
              <a:t>　息子さんの場合も、ちょっとした言葉の意味の取り違えなどにより、友だちとの関係がぎくしゃくしてしまったのかもしれません。同じ言葉でも、人によっては受け取り方が違うことがあったり、</a:t>
            </a:r>
          </a:p>
        </p:txBody>
      </p:sp>
      <p:sp>
        <p:nvSpPr>
          <p:cNvPr id="24" name="テキスト ボックス 23"/>
          <p:cNvSpPr txBox="1"/>
          <p:nvPr/>
        </p:nvSpPr>
        <p:spPr>
          <a:xfrm>
            <a:off x="9142550" y="4317704"/>
            <a:ext cx="2962349" cy="1646155"/>
          </a:xfrm>
          <a:prstGeom prst="rect">
            <a:avLst/>
          </a:prstGeom>
          <a:noFill/>
        </p:spPr>
        <p:txBody>
          <a:bodyPr vert="eaVert" wrap="square" lIns="0" tIns="0" rIns="0" bIns="0" rtlCol="0">
            <a:spAutoFit/>
          </a:bodyPr>
          <a:lstStyle/>
          <a:p>
            <a:pPr algn="just">
              <a:lnSpc>
                <a:spcPts val="1100"/>
              </a:lnSpc>
            </a:pPr>
            <a:r>
              <a:rPr lang="ja-JP" altLang="en-US" sz="800" dirty="0"/>
              <a:t>一般的には誉め言葉であっても、人によっては言われたくない言葉であったりするからです。</a:t>
            </a:r>
          </a:p>
          <a:p>
            <a:pPr algn="just">
              <a:lnSpc>
                <a:spcPts val="1100"/>
              </a:lnSpc>
            </a:pPr>
            <a:r>
              <a:rPr lang="ja-JP" altLang="en-US" sz="800" dirty="0"/>
              <a:t>　まず子どもに理解させたいことは、</a:t>
            </a:r>
          </a:p>
          <a:p>
            <a:pPr algn="just">
              <a:lnSpc>
                <a:spcPts val="1100"/>
              </a:lnSpc>
            </a:pPr>
            <a:r>
              <a:rPr lang="ja-JP" altLang="en-US" sz="800" dirty="0"/>
              <a:t>・ 「ＳＮＳでは、たとえ悪気がなくても勘違いが起きる可能性がある」ということを前提に利用する</a:t>
            </a:r>
          </a:p>
          <a:p>
            <a:pPr algn="just">
              <a:lnSpc>
                <a:spcPts val="1100"/>
              </a:lnSpc>
            </a:pPr>
            <a:r>
              <a:rPr lang="ja-JP" altLang="en-US" sz="800" dirty="0"/>
              <a:t>・勘違いを少しでも減らすために、「返信する前に、相手の状況を想像しながら、もう一度メッセージを読み直す」という習慣をつける</a:t>
            </a:r>
          </a:p>
          <a:p>
            <a:pPr algn="just">
              <a:lnSpc>
                <a:spcPts val="1100"/>
              </a:lnSpc>
            </a:pPr>
            <a:r>
              <a:rPr lang="ja-JP" altLang="en-US" sz="800" dirty="0"/>
              <a:t>ということです。</a:t>
            </a:r>
          </a:p>
          <a:p>
            <a:pPr algn="just">
              <a:lnSpc>
                <a:spcPts val="1100"/>
              </a:lnSpc>
            </a:pPr>
            <a:r>
              <a:rPr lang="ja-JP" altLang="en-US" sz="800" dirty="0"/>
              <a:t>　また、万一誤解されたと思っても、自分の正当性を強く主張したり相手を非難したりすると、かえって状況が悪化することが多いものです。相手のメッセージの内容が正確に理解できないときは、善意に解釈し、前向きに返事を返す「ポジティブフィードバック」を心がけることも大切です。</a:t>
            </a:r>
          </a:p>
          <a:p>
            <a:pPr algn="just">
              <a:lnSpc>
                <a:spcPts val="1100"/>
              </a:lnSpc>
            </a:pPr>
            <a:endParaRPr lang="ja-JP" altLang="en-US" sz="800" dirty="0"/>
          </a:p>
        </p:txBody>
      </p:sp>
      <p:sp>
        <p:nvSpPr>
          <p:cNvPr id="25" name="テキスト ボックス 24"/>
          <p:cNvSpPr txBox="1"/>
          <p:nvPr/>
        </p:nvSpPr>
        <p:spPr>
          <a:xfrm>
            <a:off x="12034367" y="6129436"/>
            <a:ext cx="141064" cy="1566174"/>
          </a:xfrm>
          <a:prstGeom prst="rect">
            <a:avLst/>
          </a:prstGeom>
          <a:noFill/>
        </p:spPr>
        <p:txBody>
          <a:bodyPr vert="eaVert" wrap="square" lIns="0" tIns="0" rIns="0" bIns="0" rtlCol="0">
            <a:spAutoFit/>
          </a:bodyPr>
          <a:lstStyle/>
          <a:p>
            <a:pPr algn="just">
              <a:lnSpc>
                <a:spcPts val="1100"/>
              </a:lnSpc>
            </a:pPr>
            <a:r>
              <a:rPr lang="ja-JP" altLang="en-US" sz="800" b="1" dirty="0"/>
              <a:t>ＳＮＳ　保護者の取組み４か条</a:t>
            </a:r>
          </a:p>
        </p:txBody>
      </p:sp>
      <p:sp>
        <p:nvSpPr>
          <p:cNvPr id="26" name="テキスト ボックス 25"/>
          <p:cNvSpPr txBox="1"/>
          <p:nvPr/>
        </p:nvSpPr>
        <p:spPr>
          <a:xfrm>
            <a:off x="9323743" y="6129436"/>
            <a:ext cx="987450" cy="1646155"/>
          </a:xfrm>
          <a:prstGeom prst="rect">
            <a:avLst/>
          </a:prstGeom>
          <a:noFill/>
        </p:spPr>
        <p:txBody>
          <a:bodyPr vert="eaVert" wrap="square" lIns="0" tIns="0" rIns="0" bIns="0" rtlCol="0">
            <a:spAutoFit/>
          </a:bodyPr>
          <a:lstStyle/>
          <a:p>
            <a:pPr algn="just">
              <a:lnSpc>
                <a:spcPts val="1100"/>
              </a:lnSpc>
            </a:pPr>
            <a:r>
              <a:rPr lang="ja-JP" altLang="en-US" sz="800" dirty="0"/>
              <a:t>　子どもにとってＳＮＳの利用は、今後社会に出ても必要なスキルです。家族でＳＮＳの特性を理解し、些細なトラブルでもみんなで解決策を考えていくことでスキルアップが図られ、より有効的にＳＮＳを利用できるようになることでしょう。」</a:t>
            </a:r>
          </a:p>
        </p:txBody>
      </p:sp>
      <p:sp>
        <p:nvSpPr>
          <p:cNvPr id="39" name="テキスト ボックス 38"/>
          <p:cNvSpPr txBox="1"/>
          <p:nvPr/>
        </p:nvSpPr>
        <p:spPr>
          <a:xfrm>
            <a:off x="6803463" y="7841974"/>
            <a:ext cx="5040560" cy="205184"/>
          </a:xfrm>
          <a:prstGeom prst="rect">
            <a:avLst/>
          </a:prstGeom>
          <a:noFill/>
        </p:spPr>
        <p:txBody>
          <a:bodyPr wrap="square" lIns="0" tIns="0" rIns="0" bIns="0" rtlCol="0">
            <a:spAutoFit/>
          </a:bodyPr>
          <a:lstStyle/>
          <a:p>
            <a:pPr algn="just">
              <a:lnSpc>
                <a:spcPts val="800"/>
              </a:lnSpc>
            </a:pPr>
            <a:r>
              <a:rPr lang="en-US" altLang="ja-JP" sz="600" b="1" dirty="0"/>
              <a:t>※</a:t>
            </a:r>
            <a:r>
              <a:rPr lang="ja-JP" altLang="en-US" sz="600" b="1" dirty="0"/>
              <a:t>参考文献：</a:t>
            </a:r>
            <a:r>
              <a:rPr lang="en-US" altLang="ja-JP" sz="600" b="1" dirty="0"/>
              <a:t>『</a:t>
            </a:r>
            <a:r>
              <a:rPr lang="ja-JP" altLang="en-US" sz="600" b="1" dirty="0"/>
              <a:t>家庭における青少年の携帯電話・スマートフォン等の利用等に関する</a:t>
            </a:r>
          </a:p>
          <a:p>
            <a:pPr algn="just">
              <a:lnSpc>
                <a:spcPts val="800"/>
              </a:lnSpc>
            </a:pPr>
            <a:r>
              <a:rPr lang="ja-JP" altLang="en-US" sz="600" b="1" dirty="0"/>
              <a:t>     調査結果報告書（概要版）（令和元年　東京都）</a:t>
            </a:r>
            <a:r>
              <a:rPr lang="en-US" altLang="ja-JP" sz="600" b="1" dirty="0"/>
              <a:t>』</a:t>
            </a:r>
            <a:endParaRPr kumimoji="1" lang="ja-JP" altLang="en-US" sz="600" dirty="0"/>
          </a:p>
        </p:txBody>
      </p:sp>
      <p:sp>
        <p:nvSpPr>
          <p:cNvPr id="40" name="テキスト ボックス 39"/>
          <p:cNvSpPr txBox="1"/>
          <p:nvPr/>
        </p:nvSpPr>
        <p:spPr>
          <a:xfrm>
            <a:off x="3024014" y="5599361"/>
            <a:ext cx="1008112" cy="179536"/>
          </a:xfrm>
          <a:prstGeom prst="rect">
            <a:avLst/>
          </a:prstGeom>
          <a:noFill/>
        </p:spPr>
        <p:txBody>
          <a:bodyPr vert="horz" wrap="square" lIns="0" tIns="0" rIns="0" bIns="0" rtlCol="0">
            <a:spAutoFit/>
          </a:bodyPr>
          <a:lstStyle/>
          <a:p>
            <a:pPr>
              <a:lnSpc>
                <a:spcPts val="1400"/>
              </a:lnSpc>
            </a:pPr>
            <a:r>
              <a:rPr lang="ja-JP" altLang="en-US" sz="900" b="1" spc="50" dirty="0"/>
              <a:t>大丈夫じゃない！</a:t>
            </a:r>
            <a:endParaRPr kumimoji="1" lang="ja-JP" altLang="en-US" sz="900" b="1" spc="50" dirty="0"/>
          </a:p>
        </p:txBody>
      </p:sp>
    </p:spTree>
    <p:extLst>
      <p:ext uri="{BB962C8B-B14F-4D97-AF65-F5344CB8AC3E}">
        <p14:creationId xmlns:p14="http://schemas.microsoft.com/office/powerpoint/2010/main" val="281873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3">
            <a:lum/>
          </a:blip>
          <a:srcRect/>
          <a:stretch>
            <a:fillRect l="1000" t="1000" r="1000" b="1000"/>
          </a:stretch>
        </a:blipFill>
        <a:effectLst/>
      </p:bgPr>
    </p:bg>
    <p:spTree>
      <p:nvGrpSpPr>
        <p:cNvPr id="1" name=""/>
        <p:cNvGrpSpPr/>
        <p:nvPr/>
      </p:nvGrpSpPr>
      <p:grpSpPr>
        <a:xfrm>
          <a:off x="0" y="0"/>
          <a:ext cx="0" cy="0"/>
          <a:chOff x="0" y="0"/>
          <a:chExt cx="0" cy="0"/>
        </a:xfrm>
      </p:grpSpPr>
      <p:sp>
        <p:nvSpPr>
          <p:cNvPr id="18" name="テキスト ボックス 17"/>
          <p:cNvSpPr txBox="1"/>
          <p:nvPr/>
        </p:nvSpPr>
        <p:spPr>
          <a:xfrm>
            <a:off x="7200478" y="8947249"/>
            <a:ext cx="5040560" cy="198388"/>
          </a:xfrm>
          <a:prstGeom prst="rect">
            <a:avLst/>
          </a:prstGeom>
          <a:noFill/>
        </p:spPr>
        <p:txBody>
          <a:bodyPr wrap="square" lIns="0" tIns="0" rIns="0" bIns="0" rtlCol="0">
            <a:spAutoFit/>
          </a:bodyPr>
          <a:lstStyle/>
          <a:p>
            <a:pPr algn="just">
              <a:lnSpc>
                <a:spcPts val="800"/>
              </a:lnSpc>
            </a:pPr>
            <a:r>
              <a:rPr lang="en-US" altLang="ja-JP" sz="600" b="1" dirty="0"/>
              <a:t>※</a:t>
            </a:r>
            <a:r>
              <a:rPr lang="ja-JP" altLang="en-US" sz="600" b="1" dirty="0"/>
              <a:t>エモい＝感情が揺さぶられ，気持ちをストレートに表現できないときや，哀愁を帯びた様，趣がある，グッとくる時などに用いられる造語だが，まだ使い方や意味が浸透しきっておらず，人によって様々な用途で使われている事が多い。</a:t>
            </a:r>
            <a:endParaRPr kumimoji="1" lang="ja-JP" altLang="en-US" sz="600" dirty="0"/>
          </a:p>
        </p:txBody>
      </p:sp>
      <p:sp>
        <p:nvSpPr>
          <p:cNvPr id="20" name="テキスト ボックス 19"/>
          <p:cNvSpPr txBox="1"/>
          <p:nvPr/>
        </p:nvSpPr>
        <p:spPr>
          <a:xfrm>
            <a:off x="8563824" y="1148923"/>
            <a:ext cx="718145" cy="1105598"/>
          </a:xfrm>
          <a:prstGeom prst="rect">
            <a:avLst/>
          </a:prstGeom>
          <a:noFill/>
        </p:spPr>
        <p:txBody>
          <a:bodyPr vert="eaVert" wrap="square" lIns="0" tIns="0" rIns="0" bIns="0" rtlCol="0">
            <a:spAutoFit/>
          </a:bodyPr>
          <a:lstStyle/>
          <a:p>
            <a:pPr>
              <a:lnSpc>
                <a:spcPts val="1400"/>
              </a:lnSpc>
            </a:pPr>
            <a:r>
              <a:rPr lang="ja-JP" altLang="en-US" sz="1100" spc="50" dirty="0"/>
              <a:t>ったく</a:t>
            </a:r>
            <a:r>
              <a:rPr lang="en-US" altLang="ja-JP" sz="1100" spc="50" dirty="0"/>
              <a:t>…</a:t>
            </a:r>
          </a:p>
          <a:p>
            <a:pPr>
              <a:lnSpc>
                <a:spcPts val="1400"/>
              </a:lnSpc>
            </a:pPr>
            <a:r>
              <a:rPr lang="ja-JP" altLang="en-US" sz="1100" spc="50" dirty="0"/>
              <a:t>こっちは</a:t>
            </a:r>
          </a:p>
          <a:p>
            <a:pPr>
              <a:lnSpc>
                <a:spcPts val="1400"/>
              </a:lnSpc>
            </a:pPr>
            <a:r>
              <a:rPr lang="ja-JP" altLang="en-US" sz="1100" spc="50" dirty="0"/>
              <a:t>気</a:t>
            </a:r>
            <a:r>
              <a:rPr lang="ja-JP" altLang="en-US" sz="1100" spc="50" dirty="0" err="1"/>
              <a:t>ィ</a:t>
            </a:r>
            <a:r>
              <a:rPr lang="ja-JP" altLang="en-US" sz="1100" spc="50" dirty="0"/>
              <a:t>遣って</a:t>
            </a:r>
          </a:p>
          <a:p>
            <a:pPr>
              <a:lnSpc>
                <a:spcPts val="1400"/>
              </a:lnSpc>
            </a:pPr>
            <a:r>
              <a:rPr lang="ja-JP" altLang="en-US" sz="1100" spc="50" dirty="0"/>
              <a:t>言ってんのに</a:t>
            </a:r>
            <a:endParaRPr kumimoji="1" lang="ja-JP" altLang="en-US" sz="1100" spc="50" dirty="0"/>
          </a:p>
        </p:txBody>
      </p:sp>
      <p:sp>
        <p:nvSpPr>
          <p:cNvPr id="22" name="テキスト ボックス 21"/>
          <p:cNvSpPr txBox="1"/>
          <p:nvPr/>
        </p:nvSpPr>
        <p:spPr>
          <a:xfrm>
            <a:off x="10136014" y="2246004"/>
            <a:ext cx="179536" cy="1200909"/>
          </a:xfrm>
          <a:prstGeom prst="rect">
            <a:avLst/>
          </a:prstGeom>
          <a:noFill/>
        </p:spPr>
        <p:txBody>
          <a:bodyPr vert="eaVert" wrap="square" lIns="0" tIns="0" rIns="0" bIns="0" rtlCol="0">
            <a:spAutoFit/>
          </a:bodyPr>
          <a:lstStyle/>
          <a:p>
            <a:pPr>
              <a:lnSpc>
                <a:spcPts val="1400"/>
              </a:lnSpc>
            </a:pPr>
            <a:r>
              <a:rPr lang="ja-JP" altLang="en-US" sz="1000" spc="50" dirty="0"/>
              <a:t>っと</a:t>
            </a:r>
            <a:r>
              <a:rPr lang="en-US" altLang="ja-JP" sz="1000" spc="50" dirty="0"/>
              <a:t>…</a:t>
            </a:r>
            <a:endParaRPr kumimoji="1" lang="ja-JP" altLang="en-US" sz="1000" spc="50" dirty="0"/>
          </a:p>
        </p:txBody>
      </p:sp>
      <p:sp>
        <p:nvSpPr>
          <p:cNvPr id="23" name="テキスト ボックス 22"/>
          <p:cNvSpPr txBox="1"/>
          <p:nvPr/>
        </p:nvSpPr>
        <p:spPr>
          <a:xfrm>
            <a:off x="11287084" y="5226045"/>
            <a:ext cx="1025922" cy="1147785"/>
          </a:xfrm>
          <a:prstGeom prst="rect">
            <a:avLst/>
          </a:prstGeom>
          <a:noFill/>
        </p:spPr>
        <p:txBody>
          <a:bodyPr vert="eaVert" wrap="square" lIns="0" tIns="0" rIns="0" bIns="0" rtlCol="0">
            <a:spAutoFit/>
          </a:bodyPr>
          <a:lstStyle/>
          <a:p>
            <a:pPr>
              <a:lnSpc>
                <a:spcPts val="2000"/>
              </a:lnSpc>
            </a:pPr>
            <a:r>
              <a:rPr lang="ja-JP" altLang="en-US" sz="1600" spc="50" dirty="0"/>
              <a:t>なんだー</a:t>
            </a:r>
          </a:p>
          <a:p>
            <a:pPr>
              <a:lnSpc>
                <a:spcPts val="2000"/>
              </a:lnSpc>
            </a:pPr>
            <a:r>
              <a:rPr lang="ja-JP" altLang="en-US" sz="1600" spc="50" dirty="0"/>
              <a:t>よかった</a:t>
            </a:r>
          </a:p>
          <a:p>
            <a:pPr>
              <a:lnSpc>
                <a:spcPts val="2000"/>
              </a:lnSpc>
            </a:pPr>
            <a:r>
              <a:rPr lang="ja-JP" altLang="en-US" sz="1600" spc="50" dirty="0"/>
              <a:t>怒ってない</a:t>
            </a:r>
          </a:p>
          <a:p>
            <a:pPr>
              <a:lnSpc>
                <a:spcPts val="2000"/>
              </a:lnSpc>
            </a:pPr>
            <a:r>
              <a:rPr lang="ja-JP" altLang="en-US" sz="1600" spc="50" dirty="0"/>
              <a:t>じゃーん！</a:t>
            </a:r>
            <a:endParaRPr kumimoji="1" lang="ja-JP" altLang="en-US" sz="1600" spc="50" dirty="0"/>
          </a:p>
        </p:txBody>
      </p:sp>
      <p:sp>
        <p:nvSpPr>
          <p:cNvPr id="26" name="テキスト ボックス 25"/>
          <p:cNvSpPr txBox="1"/>
          <p:nvPr/>
        </p:nvSpPr>
        <p:spPr>
          <a:xfrm>
            <a:off x="12023639" y="1148923"/>
            <a:ext cx="359073" cy="1299750"/>
          </a:xfrm>
          <a:prstGeom prst="rect">
            <a:avLst/>
          </a:prstGeom>
          <a:noFill/>
        </p:spPr>
        <p:txBody>
          <a:bodyPr vert="eaVert" wrap="square" lIns="0" tIns="0" rIns="0" bIns="0" rtlCol="0">
            <a:spAutoFit/>
          </a:bodyPr>
          <a:lstStyle/>
          <a:p>
            <a:pPr>
              <a:lnSpc>
                <a:spcPts val="1400"/>
              </a:lnSpc>
            </a:pPr>
            <a:r>
              <a:rPr lang="ja-JP" altLang="en-US" sz="1200" spc="50" dirty="0"/>
              <a:t>こりゃ</a:t>
            </a:r>
            <a:r>
              <a:rPr lang="ja-JP" altLang="en-US" sz="1100" spc="50" dirty="0"/>
              <a:t>謝っといた</a:t>
            </a:r>
          </a:p>
          <a:p>
            <a:pPr>
              <a:lnSpc>
                <a:spcPts val="1400"/>
              </a:lnSpc>
            </a:pPr>
            <a:r>
              <a:rPr lang="ja-JP" altLang="en-US" sz="1100" spc="50" dirty="0"/>
              <a:t>方がイイか</a:t>
            </a:r>
            <a:r>
              <a:rPr lang="en-US" altLang="ja-JP" sz="1100" spc="50" dirty="0"/>
              <a:t>…</a:t>
            </a:r>
            <a:endParaRPr kumimoji="1" lang="ja-JP" altLang="en-US" sz="1100" spc="50" dirty="0"/>
          </a:p>
        </p:txBody>
      </p:sp>
      <p:sp>
        <p:nvSpPr>
          <p:cNvPr id="27" name="テキスト ボックス 26"/>
          <p:cNvSpPr txBox="1"/>
          <p:nvPr/>
        </p:nvSpPr>
        <p:spPr>
          <a:xfrm>
            <a:off x="7880821" y="1219124"/>
            <a:ext cx="179536" cy="493288"/>
          </a:xfrm>
          <a:prstGeom prst="rect">
            <a:avLst/>
          </a:prstGeom>
          <a:noFill/>
        </p:spPr>
        <p:txBody>
          <a:bodyPr vert="eaVert" wrap="square" lIns="0" tIns="0" rIns="0" bIns="0" rtlCol="0">
            <a:spAutoFit/>
          </a:bodyPr>
          <a:lstStyle/>
          <a:p>
            <a:pPr>
              <a:lnSpc>
                <a:spcPts val="1400"/>
              </a:lnSpc>
            </a:pPr>
            <a:r>
              <a:rPr lang="ja-JP" altLang="en-US" sz="1600" spc="50" dirty="0"/>
              <a:t>ん？</a:t>
            </a:r>
            <a:endParaRPr kumimoji="1" lang="ja-JP" altLang="en-US" sz="1600" spc="50" dirty="0"/>
          </a:p>
        </p:txBody>
      </p:sp>
      <p:sp>
        <p:nvSpPr>
          <p:cNvPr id="31" name="テキスト ボックス 30"/>
          <p:cNvSpPr txBox="1"/>
          <p:nvPr/>
        </p:nvSpPr>
        <p:spPr>
          <a:xfrm>
            <a:off x="8127893" y="5195540"/>
            <a:ext cx="1436291" cy="1218309"/>
          </a:xfrm>
          <a:prstGeom prst="rect">
            <a:avLst/>
          </a:prstGeom>
          <a:noFill/>
        </p:spPr>
        <p:txBody>
          <a:bodyPr vert="eaVert" wrap="square" lIns="0" tIns="0" rIns="0" bIns="0" rtlCol="0">
            <a:spAutoFit/>
          </a:bodyPr>
          <a:lstStyle/>
          <a:p>
            <a:pPr>
              <a:lnSpc>
                <a:spcPts val="1400"/>
              </a:lnSpc>
            </a:pPr>
            <a:r>
              <a:rPr lang="ja-JP" altLang="en-US" sz="1000" spc="50" dirty="0"/>
              <a:t>あーそこの</a:t>
            </a:r>
          </a:p>
          <a:p>
            <a:pPr>
              <a:lnSpc>
                <a:spcPts val="1400"/>
              </a:lnSpc>
            </a:pPr>
            <a:r>
              <a:rPr lang="ja-JP" altLang="en-US" sz="1000" spc="50" dirty="0"/>
              <a:t>スゥイ</a:t>
            </a:r>
            <a:r>
              <a:rPr lang="en-US" altLang="ja-JP" sz="1000" spc="50" dirty="0"/>
              <a:t>―</a:t>
            </a:r>
            <a:r>
              <a:rPr lang="ja-JP" altLang="en-US" sz="1000" spc="50" dirty="0"/>
              <a:t>ッツ！</a:t>
            </a:r>
          </a:p>
          <a:p>
            <a:pPr>
              <a:lnSpc>
                <a:spcPts val="1400"/>
              </a:lnSpc>
            </a:pPr>
            <a:r>
              <a:rPr lang="ja-JP" altLang="en-US" sz="1000" spc="50" dirty="0"/>
              <a:t>めっちゃ</a:t>
            </a:r>
          </a:p>
          <a:p>
            <a:pPr>
              <a:lnSpc>
                <a:spcPts val="1400"/>
              </a:lnSpc>
            </a:pPr>
            <a:r>
              <a:rPr lang="ja-JP" altLang="en-US" sz="1000" spc="50" dirty="0"/>
              <a:t>可愛いん</a:t>
            </a:r>
            <a:r>
              <a:rPr lang="ja-JP" altLang="en-US" sz="1000" spc="50" dirty="0" err="1"/>
              <a:t>だよん</a:t>
            </a:r>
            <a:r>
              <a:rPr lang="ja-JP" altLang="en-US" sz="1000" spc="50" dirty="0"/>
              <a:t>♥</a:t>
            </a:r>
          </a:p>
          <a:p>
            <a:pPr>
              <a:lnSpc>
                <a:spcPts val="1400"/>
              </a:lnSpc>
            </a:pPr>
            <a:endParaRPr lang="ja-JP" altLang="en-US" sz="1000" spc="50" dirty="0"/>
          </a:p>
          <a:p>
            <a:pPr>
              <a:lnSpc>
                <a:spcPts val="1400"/>
              </a:lnSpc>
            </a:pPr>
            <a:r>
              <a:rPr lang="ja-JP" altLang="en-US" sz="1000" spc="50" dirty="0"/>
              <a:t>ミユまだ</a:t>
            </a:r>
          </a:p>
          <a:p>
            <a:pPr>
              <a:lnSpc>
                <a:spcPts val="1400"/>
              </a:lnSpc>
            </a:pPr>
            <a:r>
              <a:rPr lang="ja-JP" altLang="en-US" sz="1000" spc="50" dirty="0"/>
              <a:t>行った事</a:t>
            </a:r>
          </a:p>
          <a:p>
            <a:pPr>
              <a:lnSpc>
                <a:spcPts val="1400"/>
              </a:lnSpc>
            </a:pPr>
            <a:r>
              <a:rPr lang="ja-JP" altLang="en-US" sz="1000" spc="50" dirty="0"/>
              <a:t>なかったはず</a:t>
            </a:r>
            <a:r>
              <a:rPr lang="en-US" altLang="ja-JP" sz="1000" spc="50" dirty="0"/>
              <a:t>…</a:t>
            </a:r>
            <a:endParaRPr kumimoji="1" lang="ja-JP" altLang="en-US" sz="1000" spc="50" dirty="0"/>
          </a:p>
        </p:txBody>
      </p:sp>
      <p:sp>
        <p:nvSpPr>
          <p:cNvPr id="33" name="テキスト ボックス 32"/>
          <p:cNvSpPr txBox="1"/>
          <p:nvPr/>
        </p:nvSpPr>
        <p:spPr>
          <a:xfrm>
            <a:off x="7606960" y="7231994"/>
            <a:ext cx="1705595" cy="1105598"/>
          </a:xfrm>
          <a:prstGeom prst="rect">
            <a:avLst/>
          </a:prstGeom>
          <a:noFill/>
        </p:spPr>
        <p:txBody>
          <a:bodyPr vert="eaVert" wrap="square" lIns="0" tIns="0" rIns="0" bIns="0" rtlCol="0">
            <a:spAutoFit/>
          </a:bodyPr>
          <a:lstStyle/>
          <a:p>
            <a:pPr>
              <a:lnSpc>
                <a:spcPts val="1900"/>
              </a:lnSpc>
            </a:pPr>
            <a:r>
              <a:rPr lang="ja-JP" altLang="en-US" sz="800" spc="50" dirty="0"/>
              <a:t>えッ</a:t>
            </a:r>
          </a:p>
          <a:p>
            <a:pPr>
              <a:lnSpc>
                <a:spcPts val="1900"/>
              </a:lnSpc>
            </a:pPr>
            <a:r>
              <a:rPr lang="ja-JP" altLang="en-US" sz="800" spc="50" dirty="0"/>
              <a:t>エモ</a:t>
            </a:r>
            <a:r>
              <a:rPr lang="ja-JP" altLang="en-US" sz="800" spc="50" dirty="0" err="1"/>
              <a:t>い</a:t>
            </a:r>
            <a:r>
              <a:rPr lang="en-US" altLang="ja-JP" sz="400" spc="50" dirty="0"/>
              <a:t>※</a:t>
            </a:r>
            <a:r>
              <a:rPr lang="ja-JP" altLang="en-US" sz="800" spc="50" dirty="0"/>
              <a:t>の</a:t>
            </a:r>
            <a:endParaRPr lang="en-US" altLang="ja-JP" sz="800" spc="50" dirty="0"/>
          </a:p>
          <a:p>
            <a:pPr>
              <a:lnSpc>
                <a:spcPts val="1900"/>
              </a:lnSpc>
            </a:pPr>
            <a:r>
              <a:rPr lang="ja-JP" altLang="en-US" sz="800" spc="50" dirty="0"/>
              <a:t>なんだぁ</a:t>
            </a:r>
          </a:p>
          <a:p>
            <a:pPr>
              <a:lnSpc>
                <a:spcPts val="1900"/>
              </a:lnSpc>
            </a:pPr>
            <a:r>
              <a:rPr lang="ja-JP" altLang="en-US" sz="800" spc="50" dirty="0"/>
              <a:t>不味いんかー</a:t>
            </a:r>
            <a:r>
              <a:rPr lang="ja-JP" altLang="en-US" sz="800" spc="50" dirty="0" err="1"/>
              <a:t>い</a:t>
            </a:r>
            <a:endParaRPr lang="ja-JP" altLang="en-US" sz="800" spc="50" dirty="0"/>
          </a:p>
          <a:p>
            <a:pPr>
              <a:lnSpc>
                <a:spcPts val="1900"/>
              </a:lnSpc>
            </a:pPr>
            <a:r>
              <a:rPr lang="ja-JP" altLang="en-US" sz="800" spc="50" dirty="0"/>
              <a:t>カエデ味音痴</a:t>
            </a:r>
          </a:p>
          <a:p>
            <a:pPr>
              <a:lnSpc>
                <a:spcPts val="1900"/>
              </a:lnSpc>
            </a:pPr>
            <a:r>
              <a:rPr lang="ja-JP" altLang="en-US" sz="800" spc="50" dirty="0"/>
              <a:t>だからなぁ</a:t>
            </a:r>
          </a:p>
          <a:p>
            <a:pPr>
              <a:lnSpc>
                <a:spcPts val="1900"/>
              </a:lnSpc>
            </a:pPr>
            <a:r>
              <a:rPr lang="ja-JP" altLang="en-US" sz="800" spc="50" dirty="0"/>
              <a:t>知らんけど</a:t>
            </a:r>
            <a:endParaRPr kumimoji="1" lang="ja-JP" altLang="en-US" sz="800" spc="50" dirty="0"/>
          </a:p>
        </p:txBody>
      </p:sp>
      <p:sp>
        <p:nvSpPr>
          <p:cNvPr id="53" name="テキスト ボックス 52"/>
          <p:cNvSpPr txBox="1"/>
          <p:nvPr/>
        </p:nvSpPr>
        <p:spPr>
          <a:xfrm>
            <a:off x="5692605" y="1890111"/>
            <a:ext cx="718145" cy="1197566"/>
          </a:xfrm>
          <a:prstGeom prst="rect">
            <a:avLst/>
          </a:prstGeom>
          <a:noFill/>
        </p:spPr>
        <p:txBody>
          <a:bodyPr vert="eaVert" wrap="square" lIns="0" tIns="0" rIns="0" bIns="0" rtlCol="0">
            <a:spAutoFit/>
          </a:bodyPr>
          <a:lstStyle/>
          <a:p>
            <a:pPr>
              <a:lnSpc>
                <a:spcPts val="1400"/>
              </a:lnSpc>
            </a:pPr>
            <a:r>
              <a:rPr lang="ja-JP" altLang="en-US" sz="1400" spc="50" dirty="0"/>
              <a:t>ミユちゃんだ</a:t>
            </a:r>
            <a:r>
              <a:rPr lang="en-US" altLang="ja-JP" sz="1400" spc="50" dirty="0"/>
              <a:t>…</a:t>
            </a:r>
          </a:p>
          <a:p>
            <a:pPr>
              <a:lnSpc>
                <a:spcPts val="1400"/>
              </a:lnSpc>
            </a:pPr>
            <a:endParaRPr lang="en-US" altLang="ja-JP" sz="1400" spc="50" dirty="0"/>
          </a:p>
          <a:p>
            <a:pPr>
              <a:lnSpc>
                <a:spcPts val="1400"/>
              </a:lnSpc>
            </a:pPr>
            <a:r>
              <a:rPr lang="ja-JP" altLang="en-US" sz="1400" spc="50" dirty="0"/>
              <a:t>ん？</a:t>
            </a:r>
          </a:p>
          <a:p>
            <a:pPr>
              <a:lnSpc>
                <a:spcPts val="1400"/>
              </a:lnSpc>
            </a:pPr>
            <a:r>
              <a:rPr lang="ja-JP" altLang="en-US" sz="1400" spc="50" dirty="0"/>
              <a:t>何コレ</a:t>
            </a:r>
            <a:r>
              <a:rPr lang="en-US" altLang="ja-JP" sz="1400" spc="50" dirty="0"/>
              <a:t>…</a:t>
            </a:r>
            <a:endParaRPr kumimoji="1" lang="ja-JP" altLang="en-US" sz="1400" spc="50" dirty="0"/>
          </a:p>
        </p:txBody>
      </p:sp>
      <p:sp>
        <p:nvSpPr>
          <p:cNvPr id="55" name="テキスト ボックス 54"/>
          <p:cNvSpPr txBox="1"/>
          <p:nvPr/>
        </p:nvSpPr>
        <p:spPr>
          <a:xfrm>
            <a:off x="5621566" y="5404166"/>
            <a:ext cx="718145" cy="1607441"/>
          </a:xfrm>
          <a:prstGeom prst="rect">
            <a:avLst/>
          </a:prstGeom>
          <a:noFill/>
        </p:spPr>
        <p:txBody>
          <a:bodyPr vert="eaVert" wrap="square" lIns="0" tIns="0" rIns="0" bIns="0" rtlCol="0">
            <a:spAutoFit/>
          </a:bodyPr>
          <a:lstStyle/>
          <a:p>
            <a:pPr>
              <a:lnSpc>
                <a:spcPts val="1400"/>
              </a:lnSpc>
            </a:pPr>
            <a:r>
              <a:rPr lang="ja-JP" altLang="en-US" sz="1050" spc="50" dirty="0"/>
              <a:t>ええ？</a:t>
            </a:r>
          </a:p>
          <a:p>
            <a:pPr>
              <a:lnSpc>
                <a:spcPts val="1400"/>
              </a:lnSpc>
            </a:pPr>
            <a:r>
              <a:rPr lang="ja-JP" altLang="en-US" sz="1050" spc="50" dirty="0"/>
              <a:t>あそこのお店</a:t>
            </a:r>
          </a:p>
          <a:p>
            <a:pPr>
              <a:lnSpc>
                <a:spcPts val="1400"/>
              </a:lnSpc>
            </a:pPr>
            <a:r>
              <a:rPr lang="ja-JP" altLang="en-US" sz="1050" spc="50" dirty="0"/>
              <a:t>おススメしてくれたの</a:t>
            </a:r>
          </a:p>
          <a:p>
            <a:pPr>
              <a:lnSpc>
                <a:spcPts val="1400"/>
              </a:lnSpc>
            </a:pPr>
            <a:r>
              <a:rPr lang="ja-JP" altLang="en-US" sz="1050" spc="50" dirty="0"/>
              <a:t>ヒナなのに</a:t>
            </a:r>
          </a:p>
        </p:txBody>
      </p:sp>
      <p:sp>
        <p:nvSpPr>
          <p:cNvPr id="61" name="テキスト ボックス 60"/>
          <p:cNvSpPr txBox="1"/>
          <p:nvPr/>
        </p:nvSpPr>
        <p:spPr>
          <a:xfrm>
            <a:off x="3095063" y="1148923"/>
            <a:ext cx="360355" cy="1938754"/>
          </a:xfrm>
          <a:prstGeom prst="rect">
            <a:avLst/>
          </a:prstGeom>
          <a:noFill/>
        </p:spPr>
        <p:txBody>
          <a:bodyPr vert="eaVert" wrap="square" lIns="0" tIns="0" rIns="0" bIns="0" rtlCol="0">
            <a:spAutoFit/>
          </a:bodyPr>
          <a:lstStyle/>
          <a:p>
            <a:pPr>
              <a:lnSpc>
                <a:spcPts val="1400"/>
              </a:lnSpc>
            </a:pPr>
            <a:r>
              <a:rPr lang="ja-JP" altLang="en-US" sz="1200" spc="50" dirty="0"/>
              <a:t>カエデちゃん</a:t>
            </a:r>
          </a:p>
          <a:p>
            <a:pPr>
              <a:lnSpc>
                <a:spcPts val="1400"/>
              </a:lnSpc>
            </a:pPr>
            <a:r>
              <a:rPr lang="ja-JP" altLang="en-US" sz="1200" spc="50" dirty="0" err="1"/>
              <a:t>おっはよ</a:t>
            </a:r>
            <a:r>
              <a:rPr lang="ja-JP" altLang="en-US" sz="1200" spc="50" dirty="0"/>
              <a:t>ー！</a:t>
            </a:r>
            <a:endParaRPr kumimoji="1" lang="ja-JP" altLang="en-US" sz="1200" spc="50" dirty="0"/>
          </a:p>
        </p:txBody>
      </p:sp>
      <p:sp>
        <p:nvSpPr>
          <p:cNvPr id="34" name="テキスト ボックス 33"/>
          <p:cNvSpPr txBox="1"/>
          <p:nvPr/>
        </p:nvSpPr>
        <p:spPr>
          <a:xfrm>
            <a:off x="4598549" y="4367593"/>
            <a:ext cx="2046034" cy="359073"/>
          </a:xfrm>
          <a:prstGeom prst="rect">
            <a:avLst/>
          </a:prstGeom>
          <a:noFill/>
        </p:spPr>
        <p:txBody>
          <a:bodyPr vert="horz" wrap="square" lIns="0" tIns="0" rIns="0" bIns="0" rtlCol="0">
            <a:spAutoFit/>
          </a:bodyPr>
          <a:lstStyle/>
          <a:p>
            <a:pPr>
              <a:lnSpc>
                <a:spcPts val="1400"/>
              </a:lnSpc>
            </a:pPr>
            <a:r>
              <a:rPr lang="ja-JP" altLang="en-US" sz="1050" b="1" spc="50" dirty="0"/>
              <a:t>ヒナ</a:t>
            </a:r>
            <a:r>
              <a:rPr lang="ja-JP" altLang="en-US" sz="1050" b="1" spc="50" dirty="0" err="1"/>
              <a:t>っち</a:t>
            </a:r>
            <a:r>
              <a:rPr lang="ja-JP" altLang="en-US" sz="1050" b="1" spc="50" dirty="0"/>
              <a:t>駅前スィーツ</a:t>
            </a:r>
          </a:p>
          <a:p>
            <a:pPr>
              <a:lnSpc>
                <a:spcPts val="1400"/>
              </a:lnSpc>
            </a:pPr>
            <a:r>
              <a:rPr lang="ja-JP" altLang="en-US" sz="1050" b="1" spc="50" dirty="0"/>
              <a:t>ゲロマズって言ってるけど</a:t>
            </a:r>
            <a:endParaRPr kumimoji="1" lang="ja-JP" altLang="en-US" sz="1050" b="1" spc="50" dirty="0"/>
          </a:p>
        </p:txBody>
      </p:sp>
      <p:sp>
        <p:nvSpPr>
          <p:cNvPr id="35" name="テキスト ボックス 34"/>
          <p:cNvSpPr txBox="1"/>
          <p:nvPr/>
        </p:nvSpPr>
        <p:spPr>
          <a:xfrm>
            <a:off x="4608190" y="3539466"/>
            <a:ext cx="1008112" cy="167546"/>
          </a:xfrm>
          <a:prstGeom prst="rect">
            <a:avLst/>
          </a:prstGeom>
          <a:noFill/>
        </p:spPr>
        <p:txBody>
          <a:bodyPr vert="horz" wrap="square" lIns="0" tIns="0" rIns="0" bIns="0" rtlCol="0">
            <a:spAutoFit/>
          </a:bodyPr>
          <a:lstStyle/>
          <a:p>
            <a:pPr>
              <a:lnSpc>
                <a:spcPts val="1400"/>
              </a:lnSpc>
            </a:pPr>
            <a:r>
              <a:rPr lang="ja-JP" altLang="en-US" sz="1050" b="1" spc="50" dirty="0"/>
              <a:t>なんで？</a:t>
            </a:r>
            <a:endParaRPr kumimoji="1" lang="ja-JP" altLang="en-US" sz="1050" b="1" spc="50" dirty="0"/>
          </a:p>
        </p:txBody>
      </p:sp>
      <p:sp>
        <p:nvSpPr>
          <p:cNvPr id="36" name="テキスト ボックス 35"/>
          <p:cNvSpPr txBox="1"/>
          <p:nvPr/>
        </p:nvSpPr>
        <p:spPr>
          <a:xfrm>
            <a:off x="4963325" y="7508006"/>
            <a:ext cx="1510400" cy="1256754"/>
          </a:xfrm>
          <a:prstGeom prst="rect">
            <a:avLst/>
          </a:prstGeom>
          <a:noFill/>
        </p:spPr>
        <p:txBody>
          <a:bodyPr vert="horz" wrap="square" lIns="0" tIns="0" rIns="0" bIns="0" rtlCol="0">
            <a:spAutoFit/>
          </a:bodyPr>
          <a:lstStyle/>
          <a:p>
            <a:pPr>
              <a:lnSpc>
                <a:spcPts val="1400"/>
              </a:lnSpc>
            </a:pPr>
            <a:r>
              <a:rPr lang="ja-JP" altLang="en-US" sz="1050" b="1" spc="50" dirty="0"/>
              <a:t>ヒナ</a:t>
            </a:r>
            <a:r>
              <a:rPr lang="ja-JP" altLang="en-US" sz="1050" b="1" spc="50" dirty="0" err="1"/>
              <a:t>っち</a:t>
            </a:r>
            <a:r>
              <a:rPr lang="ja-JP" altLang="en-US" sz="1050" b="1" spc="50" dirty="0"/>
              <a:t>カエデの事も</a:t>
            </a:r>
          </a:p>
          <a:p>
            <a:pPr>
              <a:lnSpc>
                <a:spcPts val="1400"/>
              </a:lnSpc>
            </a:pPr>
            <a:r>
              <a:rPr lang="ja-JP" altLang="en-US" sz="1050" b="1" spc="50" dirty="0" err="1"/>
              <a:t>すごい怒ってるとか</a:t>
            </a:r>
            <a:endParaRPr lang="ja-JP" altLang="en-US" sz="1050" b="1" spc="50" dirty="0"/>
          </a:p>
          <a:p>
            <a:pPr>
              <a:lnSpc>
                <a:spcPts val="1400"/>
              </a:lnSpc>
            </a:pPr>
            <a:r>
              <a:rPr lang="ja-JP" altLang="en-US" sz="1050" b="1" spc="50" dirty="0"/>
              <a:t>言ってきてるし</a:t>
            </a:r>
          </a:p>
          <a:p>
            <a:pPr>
              <a:lnSpc>
                <a:spcPts val="1400"/>
              </a:lnSpc>
            </a:pPr>
            <a:r>
              <a:rPr lang="ja-JP" altLang="en-US" sz="1050" b="1" spc="50" dirty="0"/>
              <a:t>これってアオリ？</a:t>
            </a:r>
          </a:p>
          <a:p>
            <a:pPr>
              <a:lnSpc>
                <a:spcPts val="1400"/>
              </a:lnSpc>
            </a:pPr>
            <a:endParaRPr lang="ja-JP" altLang="en-US" sz="1050" b="1" spc="50" dirty="0"/>
          </a:p>
          <a:p>
            <a:pPr>
              <a:lnSpc>
                <a:spcPts val="1400"/>
              </a:lnSpc>
            </a:pPr>
            <a:r>
              <a:rPr lang="ja-JP" altLang="en-US" sz="1050" b="1" spc="50" dirty="0"/>
              <a:t>それともアタシらの</a:t>
            </a:r>
          </a:p>
          <a:p>
            <a:pPr>
              <a:lnSpc>
                <a:spcPts val="1400"/>
              </a:lnSpc>
            </a:pPr>
            <a:r>
              <a:rPr lang="ja-JP" altLang="en-US" sz="1050" b="1" spc="50" dirty="0"/>
              <a:t>仲割こうとしてる？</a:t>
            </a:r>
            <a:endParaRPr kumimoji="1" lang="ja-JP" altLang="en-US" sz="1050" b="1" spc="50" dirty="0"/>
          </a:p>
        </p:txBody>
      </p:sp>
      <p:sp>
        <p:nvSpPr>
          <p:cNvPr id="37" name="テキスト ボックス 36"/>
          <p:cNvSpPr txBox="1"/>
          <p:nvPr/>
        </p:nvSpPr>
        <p:spPr>
          <a:xfrm>
            <a:off x="7717671" y="6621455"/>
            <a:ext cx="1594884" cy="179536"/>
          </a:xfrm>
          <a:prstGeom prst="rect">
            <a:avLst/>
          </a:prstGeom>
          <a:noFill/>
        </p:spPr>
        <p:txBody>
          <a:bodyPr vert="horz" wrap="square" lIns="0" tIns="0" rIns="0" bIns="0" rtlCol="0">
            <a:spAutoFit/>
          </a:bodyPr>
          <a:lstStyle/>
          <a:p>
            <a:pPr>
              <a:lnSpc>
                <a:spcPts val="1400"/>
              </a:lnSpc>
            </a:pPr>
            <a:r>
              <a:rPr lang="ja-JP" altLang="en-US" sz="1100" b="1" spc="50" dirty="0"/>
              <a:t>駅前スィーツテラエモ</a:t>
            </a:r>
            <a:r>
              <a:rPr lang="ja-JP" altLang="en-US" sz="1100" b="1" spc="50" dirty="0" err="1"/>
              <a:t>い</a:t>
            </a:r>
            <a:endParaRPr kumimoji="1" lang="ja-JP" altLang="en-US" sz="1100" b="1" spc="50" dirty="0"/>
          </a:p>
        </p:txBody>
      </p:sp>
      <p:sp>
        <p:nvSpPr>
          <p:cNvPr id="38" name="テキスト ボックス 37"/>
          <p:cNvSpPr txBox="1"/>
          <p:nvPr/>
        </p:nvSpPr>
        <p:spPr>
          <a:xfrm>
            <a:off x="11385253" y="7418238"/>
            <a:ext cx="1008112" cy="1436291"/>
          </a:xfrm>
          <a:prstGeom prst="rect">
            <a:avLst/>
          </a:prstGeom>
          <a:noFill/>
        </p:spPr>
        <p:txBody>
          <a:bodyPr vert="horz" wrap="square" lIns="0" tIns="0" rIns="0" bIns="0" rtlCol="0">
            <a:spAutoFit/>
          </a:bodyPr>
          <a:lstStyle/>
          <a:p>
            <a:pPr>
              <a:lnSpc>
                <a:spcPts val="1400"/>
              </a:lnSpc>
            </a:pPr>
            <a:r>
              <a:rPr lang="ja-JP" altLang="en-US" sz="900" b="1" spc="50" dirty="0"/>
              <a:t>カエデ怒って</a:t>
            </a:r>
          </a:p>
          <a:p>
            <a:pPr>
              <a:lnSpc>
                <a:spcPts val="1400"/>
              </a:lnSpc>
            </a:pPr>
            <a:r>
              <a:rPr lang="ja-JP" altLang="en-US" sz="900" b="1" spc="50" dirty="0"/>
              <a:t>なかったよ！</a:t>
            </a:r>
          </a:p>
          <a:p>
            <a:pPr>
              <a:lnSpc>
                <a:spcPts val="1400"/>
              </a:lnSpc>
            </a:pPr>
            <a:r>
              <a:rPr lang="ja-JP" altLang="en-US" sz="900" b="1" spc="50" dirty="0"/>
              <a:t>ヒナ</a:t>
            </a:r>
            <a:r>
              <a:rPr lang="ja-JP" altLang="en-US" sz="900" b="1" spc="50" dirty="0" err="1"/>
              <a:t>っち</a:t>
            </a:r>
            <a:r>
              <a:rPr lang="ja-JP" altLang="en-US" sz="900" b="1" spc="50" dirty="0"/>
              <a:t>大げさ！</a:t>
            </a:r>
            <a:endParaRPr lang="en-US" altLang="ja-JP" sz="900" b="1" spc="50" dirty="0"/>
          </a:p>
          <a:p>
            <a:pPr>
              <a:lnSpc>
                <a:spcPts val="1400"/>
              </a:lnSpc>
            </a:pPr>
            <a:endParaRPr lang="en-US" altLang="ja-JP" sz="900" b="1" spc="50" dirty="0"/>
          </a:p>
          <a:p>
            <a:pPr>
              <a:lnSpc>
                <a:spcPts val="1400"/>
              </a:lnSpc>
            </a:pPr>
            <a:r>
              <a:rPr lang="ja-JP" altLang="en-US" sz="900" b="1" spc="50" dirty="0" err="1"/>
              <a:t>てか</a:t>
            </a:r>
            <a:r>
              <a:rPr lang="ja-JP" altLang="en-US" sz="900" b="1" spc="50" dirty="0"/>
              <a:t>心配性？</a:t>
            </a:r>
          </a:p>
          <a:p>
            <a:pPr>
              <a:lnSpc>
                <a:spcPts val="1400"/>
              </a:lnSpc>
            </a:pPr>
            <a:r>
              <a:rPr lang="ja-JP" altLang="en-US" sz="900" b="1" spc="50" dirty="0"/>
              <a:t>苦労するよ</a:t>
            </a:r>
          </a:p>
          <a:p>
            <a:pPr>
              <a:lnSpc>
                <a:spcPts val="1400"/>
              </a:lnSpc>
            </a:pPr>
            <a:r>
              <a:rPr lang="ja-JP" altLang="en-US" sz="900" b="1" spc="50" dirty="0"/>
              <a:t>この先ｗ</a:t>
            </a:r>
          </a:p>
          <a:p>
            <a:pPr>
              <a:lnSpc>
                <a:spcPts val="1400"/>
              </a:lnSpc>
            </a:pPr>
            <a:endParaRPr lang="ja-JP" altLang="en-US" sz="900" b="1" spc="50" dirty="0"/>
          </a:p>
        </p:txBody>
      </p:sp>
      <p:sp>
        <p:nvSpPr>
          <p:cNvPr id="39" name="テキスト ボックス 38"/>
          <p:cNvSpPr txBox="1"/>
          <p:nvPr/>
        </p:nvSpPr>
        <p:spPr>
          <a:xfrm>
            <a:off x="10689677" y="3298749"/>
            <a:ext cx="1693035" cy="538609"/>
          </a:xfrm>
          <a:prstGeom prst="rect">
            <a:avLst/>
          </a:prstGeom>
          <a:noFill/>
        </p:spPr>
        <p:txBody>
          <a:bodyPr vert="horz" wrap="square" lIns="0" tIns="0" rIns="0" bIns="0" rtlCol="0">
            <a:spAutoFit/>
          </a:bodyPr>
          <a:lstStyle/>
          <a:p>
            <a:pPr>
              <a:lnSpc>
                <a:spcPts val="1400"/>
              </a:lnSpc>
            </a:pPr>
            <a:r>
              <a:rPr lang="ja-JP" altLang="en-US" sz="900" b="1" spc="50" dirty="0"/>
              <a:t>なんのこと？</a:t>
            </a:r>
          </a:p>
          <a:p>
            <a:pPr>
              <a:lnSpc>
                <a:spcPts val="1400"/>
              </a:lnSpc>
            </a:pPr>
            <a:r>
              <a:rPr lang="ja-JP" altLang="en-US" sz="900" b="1" spc="50" dirty="0"/>
              <a:t>それよか明日帰りに駅前の</a:t>
            </a:r>
          </a:p>
          <a:p>
            <a:pPr>
              <a:lnSpc>
                <a:spcPts val="1400"/>
              </a:lnSpc>
            </a:pPr>
            <a:r>
              <a:rPr lang="ja-JP" altLang="en-US" sz="900" b="1" spc="50" dirty="0"/>
              <a:t>新しいお店</a:t>
            </a:r>
            <a:r>
              <a:rPr lang="ja-JP" altLang="en-US" sz="900" b="1" spc="50" dirty="0" err="1"/>
              <a:t>いこ</a:t>
            </a:r>
            <a:r>
              <a:rPr lang="ja-JP" altLang="en-US" sz="900" b="1" spc="50" dirty="0"/>
              <a:t>！</a:t>
            </a:r>
            <a:endParaRPr kumimoji="1" lang="ja-JP" altLang="en-US" sz="900" b="1" spc="50" dirty="0"/>
          </a:p>
        </p:txBody>
      </p:sp>
      <p:sp>
        <p:nvSpPr>
          <p:cNvPr id="40" name="テキスト ボックス 39"/>
          <p:cNvSpPr txBox="1"/>
          <p:nvPr/>
        </p:nvSpPr>
        <p:spPr>
          <a:xfrm>
            <a:off x="10672396" y="1295552"/>
            <a:ext cx="1008112" cy="162865"/>
          </a:xfrm>
          <a:prstGeom prst="rect">
            <a:avLst/>
          </a:prstGeom>
          <a:noFill/>
        </p:spPr>
        <p:txBody>
          <a:bodyPr vert="horz" wrap="square" lIns="0" tIns="0" rIns="0" bIns="0" rtlCol="0">
            <a:spAutoFit/>
          </a:bodyPr>
          <a:lstStyle/>
          <a:p>
            <a:pPr>
              <a:lnSpc>
                <a:spcPts val="1400"/>
              </a:lnSpc>
            </a:pPr>
            <a:r>
              <a:rPr lang="ja-JP" altLang="en-US" sz="900" b="1" dirty="0"/>
              <a:t>今日はごめんね！</a:t>
            </a:r>
            <a:endParaRPr kumimoji="1" lang="ja-JP" altLang="en-US" sz="900" b="1" spc="50" dirty="0"/>
          </a:p>
        </p:txBody>
      </p:sp>
      <p:sp>
        <p:nvSpPr>
          <p:cNvPr id="41" name="テキスト ボックス 40"/>
          <p:cNvSpPr txBox="1"/>
          <p:nvPr/>
        </p:nvSpPr>
        <p:spPr>
          <a:xfrm>
            <a:off x="10325990" y="792129"/>
            <a:ext cx="1771032" cy="179536"/>
          </a:xfrm>
          <a:prstGeom prst="rect">
            <a:avLst/>
          </a:prstGeom>
          <a:noFill/>
        </p:spPr>
        <p:txBody>
          <a:bodyPr vert="horz" wrap="square" lIns="0" tIns="0" rIns="0" bIns="0" rtlCol="0">
            <a:spAutoFit/>
          </a:bodyPr>
          <a:lstStyle/>
          <a:p>
            <a:pPr>
              <a:lnSpc>
                <a:spcPts val="1400"/>
              </a:lnSpc>
            </a:pPr>
            <a:r>
              <a:rPr lang="ja-JP" altLang="en-US" sz="1400" b="1" spc="50" dirty="0"/>
              <a:t>勘違いの世界その２</a:t>
            </a:r>
            <a:endParaRPr kumimoji="1" lang="ja-JP" altLang="en-US" sz="1400" b="1" spc="50" dirty="0"/>
          </a:p>
        </p:txBody>
      </p:sp>
      <p:sp>
        <p:nvSpPr>
          <p:cNvPr id="42" name="テキスト ボックス 41"/>
          <p:cNvSpPr txBox="1"/>
          <p:nvPr/>
        </p:nvSpPr>
        <p:spPr>
          <a:xfrm>
            <a:off x="7799674" y="3316326"/>
            <a:ext cx="1420887" cy="359073"/>
          </a:xfrm>
          <a:prstGeom prst="rect">
            <a:avLst/>
          </a:prstGeom>
          <a:noFill/>
        </p:spPr>
        <p:txBody>
          <a:bodyPr vert="horz" wrap="square" lIns="0" tIns="0" rIns="0" bIns="0" rtlCol="0">
            <a:spAutoFit/>
          </a:bodyPr>
          <a:lstStyle/>
          <a:p>
            <a:pPr>
              <a:lnSpc>
                <a:spcPts val="1400"/>
              </a:lnSpc>
            </a:pPr>
            <a:r>
              <a:rPr lang="ja-JP" altLang="en-US" sz="1050" b="1" spc="50" dirty="0"/>
              <a:t>カエデが駅前スィーツ</a:t>
            </a:r>
          </a:p>
          <a:p>
            <a:pPr>
              <a:lnSpc>
                <a:spcPts val="1400"/>
              </a:lnSpc>
            </a:pPr>
            <a:r>
              <a:rPr lang="ja-JP" altLang="en-US" sz="1050" b="1" spc="50" dirty="0"/>
              <a:t>行こうって！</a:t>
            </a:r>
            <a:endParaRPr kumimoji="1" lang="ja-JP" altLang="en-US" sz="1050" b="1" spc="50" dirty="0"/>
          </a:p>
        </p:txBody>
      </p:sp>
      <p:sp>
        <p:nvSpPr>
          <p:cNvPr id="43" name="テキスト ボックス 42"/>
          <p:cNvSpPr txBox="1"/>
          <p:nvPr/>
        </p:nvSpPr>
        <p:spPr>
          <a:xfrm>
            <a:off x="7472100" y="792129"/>
            <a:ext cx="1888618" cy="179536"/>
          </a:xfrm>
          <a:prstGeom prst="rect">
            <a:avLst/>
          </a:prstGeom>
          <a:noFill/>
        </p:spPr>
        <p:txBody>
          <a:bodyPr vert="horz" wrap="square" lIns="0" tIns="0" rIns="0" bIns="0" rtlCol="0">
            <a:spAutoFit/>
          </a:bodyPr>
          <a:lstStyle/>
          <a:p>
            <a:pPr>
              <a:lnSpc>
                <a:spcPts val="1400"/>
              </a:lnSpc>
            </a:pPr>
            <a:r>
              <a:rPr lang="ja-JP" altLang="en-US" sz="1400" b="1" spc="50" dirty="0"/>
              <a:t>勘違いの世界その３</a:t>
            </a:r>
            <a:endParaRPr kumimoji="1" lang="ja-JP" altLang="en-US" sz="1400" b="1" spc="50" dirty="0"/>
          </a:p>
        </p:txBody>
      </p:sp>
      <p:sp>
        <p:nvSpPr>
          <p:cNvPr id="44" name="テキスト ボックス 43"/>
          <p:cNvSpPr txBox="1"/>
          <p:nvPr/>
        </p:nvSpPr>
        <p:spPr>
          <a:xfrm>
            <a:off x="9090027" y="7396343"/>
            <a:ext cx="170317" cy="179536"/>
          </a:xfrm>
          <a:prstGeom prst="rect">
            <a:avLst/>
          </a:prstGeom>
          <a:noFill/>
        </p:spPr>
        <p:txBody>
          <a:bodyPr vert="horz" wrap="square" lIns="0" tIns="0" rIns="0" bIns="0" rtlCol="0">
            <a:spAutoFit/>
          </a:bodyPr>
          <a:lstStyle/>
          <a:p>
            <a:pPr>
              <a:lnSpc>
                <a:spcPts val="1400"/>
              </a:lnSpc>
            </a:pPr>
            <a:r>
              <a:rPr lang="en-US" altLang="ja-JP" sz="1000" spc="50" dirty="0"/>
              <a:t>!?</a:t>
            </a:r>
            <a:endParaRPr kumimoji="1" lang="ja-JP" altLang="en-US" sz="1000" spc="50" dirty="0"/>
          </a:p>
        </p:txBody>
      </p:sp>
      <p:sp>
        <p:nvSpPr>
          <p:cNvPr id="45" name="テキスト ボックス 44"/>
          <p:cNvSpPr txBox="1"/>
          <p:nvPr/>
        </p:nvSpPr>
        <p:spPr>
          <a:xfrm>
            <a:off x="8837737" y="7641323"/>
            <a:ext cx="170317" cy="179536"/>
          </a:xfrm>
          <a:prstGeom prst="rect">
            <a:avLst/>
          </a:prstGeom>
          <a:noFill/>
        </p:spPr>
        <p:txBody>
          <a:bodyPr vert="horz" wrap="square" lIns="0" tIns="0" rIns="0" bIns="0" rtlCol="0">
            <a:spAutoFit/>
          </a:bodyPr>
          <a:lstStyle/>
          <a:p>
            <a:pPr>
              <a:lnSpc>
                <a:spcPts val="1400"/>
              </a:lnSpc>
            </a:pPr>
            <a:r>
              <a:rPr lang="en-US" altLang="ja-JP" sz="1000" spc="50" dirty="0"/>
              <a:t>!?</a:t>
            </a:r>
            <a:endParaRPr kumimoji="1" lang="ja-JP" altLang="en-US" sz="1000" spc="50" dirty="0"/>
          </a:p>
        </p:txBody>
      </p:sp>
      <p:sp>
        <p:nvSpPr>
          <p:cNvPr id="46" name="テキスト ボックス 45"/>
          <p:cNvSpPr txBox="1"/>
          <p:nvPr/>
        </p:nvSpPr>
        <p:spPr>
          <a:xfrm>
            <a:off x="4308238" y="796193"/>
            <a:ext cx="2100152" cy="179536"/>
          </a:xfrm>
          <a:prstGeom prst="rect">
            <a:avLst/>
          </a:prstGeom>
          <a:noFill/>
        </p:spPr>
        <p:txBody>
          <a:bodyPr vert="horz" wrap="square" lIns="0" tIns="0" rIns="0" bIns="0" rtlCol="0">
            <a:spAutoFit/>
          </a:bodyPr>
          <a:lstStyle/>
          <a:p>
            <a:pPr>
              <a:lnSpc>
                <a:spcPts val="1400"/>
              </a:lnSpc>
            </a:pPr>
            <a:r>
              <a:rPr lang="ja-JP" altLang="en-US" sz="1400" b="1" spc="50" dirty="0"/>
              <a:t>勘違いの世界その４</a:t>
            </a:r>
            <a:endParaRPr kumimoji="1" lang="ja-JP" altLang="en-US" sz="1400" b="1" spc="50" dirty="0"/>
          </a:p>
        </p:txBody>
      </p:sp>
      <p:sp>
        <p:nvSpPr>
          <p:cNvPr id="47" name="テキスト ボックス 46"/>
          <p:cNvSpPr txBox="1"/>
          <p:nvPr/>
        </p:nvSpPr>
        <p:spPr>
          <a:xfrm>
            <a:off x="4742968" y="1276539"/>
            <a:ext cx="1757196" cy="359073"/>
          </a:xfrm>
          <a:prstGeom prst="rect">
            <a:avLst/>
          </a:prstGeom>
          <a:noFill/>
        </p:spPr>
        <p:txBody>
          <a:bodyPr vert="horz" wrap="square" lIns="0" tIns="0" rIns="0" bIns="0" rtlCol="0">
            <a:spAutoFit/>
          </a:bodyPr>
          <a:lstStyle/>
          <a:p>
            <a:pPr>
              <a:lnSpc>
                <a:spcPts val="1400"/>
              </a:lnSpc>
            </a:pPr>
            <a:r>
              <a:rPr lang="ja-JP" altLang="en-US" sz="900" b="1" spc="50" dirty="0"/>
              <a:t>もしかしてヒナ</a:t>
            </a:r>
            <a:r>
              <a:rPr lang="ja-JP" altLang="en-US" sz="900" b="1" spc="50" dirty="0" err="1"/>
              <a:t>っ</a:t>
            </a:r>
            <a:r>
              <a:rPr lang="ja-JP" altLang="en-US" sz="900" b="1" spc="50" dirty="0"/>
              <a:t>ちと</a:t>
            </a:r>
          </a:p>
          <a:p>
            <a:pPr>
              <a:lnSpc>
                <a:spcPts val="1400"/>
              </a:lnSpc>
            </a:pPr>
            <a:r>
              <a:rPr lang="ja-JP" altLang="en-US" sz="900" b="1" spc="50" dirty="0"/>
              <a:t>カエデ喧嘩してる？</a:t>
            </a:r>
            <a:endParaRPr kumimoji="1" lang="ja-JP" altLang="en-US" sz="900" b="1" spc="50" dirty="0"/>
          </a:p>
        </p:txBody>
      </p:sp>
      <p:sp>
        <p:nvSpPr>
          <p:cNvPr id="63" name="テキスト ボックス 62"/>
          <p:cNvSpPr txBox="1"/>
          <p:nvPr/>
        </p:nvSpPr>
        <p:spPr>
          <a:xfrm>
            <a:off x="1060767" y="3186609"/>
            <a:ext cx="1078500" cy="1938754"/>
          </a:xfrm>
          <a:prstGeom prst="rect">
            <a:avLst/>
          </a:prstGeom>
          <a:noFill/>
        </p:spPr>
        <p:txBody>
          <a:bodyPr vert="eaVert" wrap="square" lIns="0" tIns="0" rIns="0" bIns="0" rtlCol="0">
            <a:spAutoFit/>
          </a:bodyPr>
          <a:lstStyle/>
          <a:p>
            <a:pPr>
              <a:lnSpc>
                <a:spcPts val="1400"/>
              </a:lnSpc>
            </a:pPr>
            <a:r>
              <a:rPr lang="ja-JP" altLang="en-US" sz="1200" spc="50" dirty="0"/>
              <a:t>・・・</a:t>
            </a:r>
          </a:p>
          <a:p>
            <a:pPr>
              <a:lnSpc>
                <a:spcPts val="1400"/>
              </a:lnSpc>
            </a:pPr>
            <a:r>
              <a:rPr lang="ja-JP" altLang="en-US" sz="1200" spc="50" dirty="0"/>
              <a:t>アタシなんてね</a:t>
            </a:r>
          </a:p>
          <a:p>
            <a:pPr>
              <a:lnSpc>
                <a:spcPts val="1400"/>
              </a:lnSpc>
            </a:pPr>
            <a:r>
              <a:rPr lang="ja-JP" altLang="en-US" sz="1200" spc="50" dirty="0"/>
              <a:t>どーせね</a:t>
            </a:r>
          </a:p>
          <a:p>
            <a:pPr>
              <a:lnSpc>
                <a:spcPts val="1400"/>
              </a:lnSpc>
            </a:pPr>
            <a:r>
              <a:rPr lang="ja-JP" altLang="en-US" sz="1200" spc="50" dirty="0"/>
              <a:t>味オンチの</a:t>
            </a:r>
          </a:p>
          <a:p>
            <a:pPr>
              <a:lnSpc>
                <a:spcPts val="1400"/>
              </a:lnSpc>
            </a:pPr>
            <a:r>
              <a:rPr lang="ja-JP" altLang="en-US" sz="1200" spc="50" dirty="0"/>
              <a:t>世間知らず</a:t>
            </a:r>
          </a:p>
          <a:p>
            <a:pPr>
              <a:lnSpc>
                <a:spcPts val="1400"/>
              </a:lnSpc>
            </a:pPr>
            <a:r>
              <a:rPr lang="ja-JP" altLang="en-US" sz="1200" spc="50" dirty="0"/>
              <a:t>ですよ・・・</a:t>
            </a:r>
            <a:endParaRPr kumimoji="1" lang="ja-JP" altLang="en-US" sz="1200" spc="50" dirty="0"/>
          </a:p>
        </p:txBody>
      </p:sp>
      <p:sp>
        <p:nvSpPr>
          <p:cNvPr id="64" name="テキスト ボックス 63"/>
          <p:cNvSpPr txBox="1"/>
          <p:nvPr/>
        </p:nvSpPr>
        <p:spPr>
          <a:xfrm>
            <a:off x="3185472" y="5226045"/>
            <a:ext cx="179536" cy="944678"/>
          </a:xfrm>
          <a:prstGeom prst="rect">
            <a:avLst/>
          </a:prstGeom>
          <a:noFill/>
        </p:spPr>
        <p:txBody>
          <a:bodyPr vert="eaVert" wrap="square" lIns="0" tIns="0" rIns="0" bIns="0" rtlCol="0">
            <a:spAutoFit/>
          </a:bodyPr>
          <a:lstStyle/>
          <a:p>
            <a:pPr>
              <a:lnSpc>
                <a:spcPts val="1400"/>
              </a:lnSpc>
            </a:pPr>
            <a:r>
              <a:rPr lang="ja-JP" altLang="en-US" sz="2800" spc="50" dirty="0"/>
              <a:t>？</a:t>
            </a:r>
            <a:endParaRPr kumimoji="1" lang="ja-JP" altLang="en-US" sz="2800" spc="50" dirty="0"/>
          </a:p>
        </p:txBody>
      </p:sp>
      <p:sp>
        <p:nvSpPr>
          <p:cNvPr id="65" name="テキスト ボックス 64"/>
          <p:cNvSpPr txBox="1"/>
          <p:nvPr/>
        </p:nvSpPr>
        <p:spPr>
          <a:xfrm>
            <a:off x="2955596" y="7232608"/>
            <a:ext cx="538609" cy="1201831"/>
          </a:xfrm>
          <a:prstGeom prst="rect">
            <a:avLst/>
          </a:prstGeom>
          <a:noFill/>
        </p:spPr>
        <p:txBody>
          <a:bodyPr vert="eaVert" wrap="square" lIns="0" tIns="0" rIns="0" bIns="0" rtlCol="0">
            <a:spAutoFit/>
          </a:bodyPr>
          <a:lstStyle/>
          <a:p>
            <a:pPr>
              <a:lnSpc>
                <a:spcPts val="1400"/>
              </a:lnSpc>
            </a:pPr>
            <a:r>
              <a:rPr lang="ja-JP" altLang="en-US" sz="1100" spc="50" dirty="0"/>
              <a:t>あれ？なんか</a:t>
            </a:r>
            <a:r>
              <a:rPr lang="en-US" altLang="ja-JP" sz="1100" spc="50" dirty="0"/>
              <a:t>…</a:t>
            </a:r>
          </a:p>
          <a:p>
            <a:pPr>
              <a:lnSpc>
                <a:spcPts val="1400"/>
              </a:lnSpc>
            </a:pPr>
            <a:r>
              <a:rPr lang="ja-JP" altLang="en-US" sz="1100" spc="50" dirty="0"/>
              <a:t>カエデちゃん</a:t>
            </a:r>
          </a:p>
          <a:p>
            <a:pPr>
              <a:lnSpc>
                <a:spcPts val="1400"/>
              </a:lnSpc>
            </a:pPr>
            <a:r>
              <a:rPr lang="ja-JP" altLang="en-US" sz="1100" spc="50" dirty="0"/>
              <a:t>怒ってる？</a:t>
            </a:r>
          </a:p>
        </p:txBody>
      </p:sp>
      <p:sp>
        <p:nvSpPr>
          <p:cNvPr id="66" name="テキスト ボックス 65"/>
          <p:cNvSpPr txBox="1"/>
          <p:nvPr/>
        </p:nvSpPr>
        <p:spPr>
          <a:xfrm>
            <a:off x="1754786" y="7231994"/>
            <a:ext cx="180819" cy="1938754"/>
          </a:xfrm>
          <a:prstGeom prst="rect">
            <a:avLst/>
          </a:prstGeom>
          <a:noFill/>
        </p:spPr>
        <p:txBody>
          <a:bodyPr vert="eaVert" wrap="square" lIns="0" tIns="0" rIns="0" bIns="0" rtlCol="0">
            <a:spAutoFit/>
          </a:bodyPr>
          <a:lstStyle/>
          <a:p>
            <a:pPr>
              <a:lnSpc>
                <a:spcPts val="1400"/>
              </a:lnSpc>
            </a:pPr>
            <a:r>
              <a:rPr lang="ja-JP" altLang="en-US" sz="1200" spc="50" dirty="0"/>
              <a:t>ヨッ！</a:t>
            </a:r>
            <a:endParaRPr kumimoji="1" lang="ja-JP" altLang="en-US" sz="1200" spc="50" dirty="0"/>
          </a:p>
        </p:txBody>
      </p:sp>
      <p:sp>
        <p:nvSpPr>
          <p:cNvPr id="67" name="テキスト ボックス 66"/>
          <p:cNvSpPr txBox="1"/>
          <p:nvPr/>
        </p:nvSpPr>
        <p:spPr>
          <a:xfrm>
            <a:off x="1018216" y="7206883"/>
            <a:ext cx="705321" cy="1938754"/>
          </a:xfrm>
          <a:prstGeom prst="rect">
            <a:avLst/>
          </a:prstGeom>
          <a:noFill/>
        </p:spPr>
        <p:txBody>
          <a:bodyPr vert="eaVert" wrap="square" lIns="0" tIns="0" rIns="0" bIns="0" rtlCol="0">
            <a:spAutoFit/>
          </a:bodyPr>
          <a:lstStyle/>
          <a:p>
            <a:pPr>
              <a:lnSpc>
                <a:spcPts val="1100"/>
              </a:lnSpc>
            </a:pPr>
            <a:endParaRPr lang="ja-JP" altLang="en-US" sz="900" spc="50" dirty="0"/>
          </a:p>
          <a:p>
            <a:pPr>
              <a:lnSpc>
                <a:spcPts val="1100"/>
              </a:lnSpc>
            </a:pPr>
            <a:r>
              <a:rPr lang="ja-JP" altLang="en-US" sz="900" spc="50" dirty="0"/>
              <a:t>そらぁ</a:t>
            </a:r>
          </a:p>
          <a:p>
            <a:pPr>
              <a:lnSpc>
                <a:spcPts val="1100"/>
              </a:lnSpc>
            </a:pPr>
            <a:r>
              <a:rPr lang="ja-JP" altLang="en-US" sz="900" spc="50" dirty="0"/>
              <a:t>怒ってるよぅ</a:t>
            </a:r>
          </a:p>
          <a:p>
            <a:pPr>
              <a:lnSpc>
                <a:spcPts val="1100"/>
              </a:lnSpc>
            </a:pPr>
            <a:r>
              <a:rPr lang="ja-JP" altLang="en-US" sz="900" spc="50" dirty="0"/>
              <a:t>ヒナっち</a:t>
            </a:r>
          </a:p>
          <a:p>
            <a:pPr>
              <a:lnSpc>
                <a:spcPts val="1100"/>
              </a:lnSpc>
            </a:pPr>
            <a:r>
              <a:rPr lang="ja-JP" altLang="en-US" sz="900" spc="50" dirty="0"/>
              <a:t>ヒドイよーもー</a:t>
            </a:r>
            <a:endParaRPr kumimoji="1" lang="ja-JP" altLang="en-US" sz="900" spc="50" dirty="0"/>
          </a:p>
        </p:txBody>
      </p:sp>
      <p:sp>
        <p:nvSpPr>
          <p:cNvPr id="68" name="テキスト ボックス 67"/>
          <p:cNvSpPr txBox="1"/>
          <p:nvPr/>
        </p:nvSpPr>
        <p:spPr>
          <a:xfrm>
            <a:off x="1394053" y="796193"/>
            <a:ext cx="2100152" cy="179536"/>
          </a:xfrm>
          <a:prstGeom prst="rect">
            <a:avLst/>
          </a:prstGeom>
          <a:noFill/>
        </p:spPr>
        <p:txBody>
          <a:bodyPr vert="horz" wrap="square" lIns="0" tIns="0" rIns="0" bIns="0" rtlCol="0">
            <a:spAutoFit/>
          </a:bodyPr>
          <a:lstStyle/>
          <a:p>
            <a:pPr>
              <a:lnSpc>
                <a:spcPts val="1400"/>
              </a:lnSpc>
            </a:pPr>
            <a:r>
              <a:rPr lang="ja-JP" altLang="en-US" sz="1400" b="1" spc="50" dirty="0"/>
              <a:t>勘違いの世界その</a:t>
            </a:r>
            <a:r>
              <a:rPr lang="en-US" altLang="ja-JP" sz="1400" b="1" spc="50" dirty="0"/>
              <a:t>5</a:t>
            </a:r>
          </a:p>
        </p:txBody>
      </p:sp>
      <p:sp>
        <p:nvSpPr>
          <p:cNvPr id="69" name="テキスト ボックス 68"/>
          <p:cNvSpPr txBox="1"/>
          <p:nvPr/>
        </p:nvSpPr>
        <p:spPr>
          <a:xfrm rot="20792621">
            <a:off x="1948326" y="4352145"/>
            <a:ext cx="595110" cy="179536"/>
          </a:xfrm>
          <a:prstGeom prst="rect">
            <a:avLst/>
          </a:prstGeom>
          <a:noFill/>
        </p:spPr>
        <p:txBody>
          <a:bodyPr vert="horz" wrap="square" lIns="0" tIns="0" rIns="0" bIns="0" rtlCol="0">
            <a:spAutoFit/>
          </a:bodyPr>
          <a:lstStyle/>
          <a:p>
            <a:pPr>
              <a:lnSpc>
                <a:spcPts val="1400"/>
              </a:lnSpc>
            </a:pPr>
            <a:r>
              <a:rPr lang="ja-JP" altLang="en-US" sz="1200" b="1" spc="50" dirty="0"/>
              <a:t>ケッ！</a:t>
            </a:r>
            <a:endParaRPr kumimoji="1" lang="ja-JP" altLang="en-US" sz="1200" b="1" spc="50" dirty="0"/>
          </a:p>
        </p:txBody>
      </p:sp>
    </p:spTree>
    <p:extLst>
      <p:ext uri="{BB962C8B-B14F-4D97-AF65-F5344CB8AC3E}">
        <p14:creationId xmlns:p14="http://schemas.microsoft.com/office/powerpoint/2010/main" val="22055219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1027&quot;&gt;&lt;object type=&quot;3&quot; unique_id=&quot;11028&quot;&gt;&lt;property id=&quot;20148&quot; value=&quot;5&quot;/&gt;&lt;property id=&quot;20300&quot; value=&quot;スライド 1&quot;/&gt;&lt;property id=&quot;20307&quot; value=&quot;256&quot;/&gt;&lt;/object&gt;&lt;object type=&quot;3&quot; unique_id=&quot;11029&quot;&gt;&lt;property id=&quot;20148&quot; value=&quot;5&quot;/&gt;&lt;property id=&quot;20300&quot; value=&quot;スライド 2&quot;/&gt;&lt;property id=&quot;20307&quot; value=&quot;257&quot;/&gt;&lt;/object&gt;&lt;/object&gt;&lt;object type=&quot;8&quot; unique_id=&quot;11033&quot;&gt;&lt;/object&gt;&lt;/object&gt;&lt;/database&gt;"/>
  <p:tag name="SECTOMILLISECCONVERTED" val="1"/>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wrap="none" lIns="91440" tIns="45720" rIns="91440" bIns="45720">
        <a:spAutoFit/>
      </a:bodyPr>
      <a:lstStyle>
        <a:defPPr algn="ctr">
          <a:defRPr sz="5400" b="1" cap="none" spc="0" dirty="0">
            <a:ln w="254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pDef>
    <a:txDef>
      <a:spPr>
        <a:noFill/>
      </a:spPr>
      <a:bodyPr vert="eaVert" wrap="square" lIns="0" tIns="0" rIns="0" bIns="0" rtlCol="0">
        <a:spAutoFit/>
      </a:bodyPr>
      <a:lstStyle>
        <a:defPPr>
          <a:lnSpc>
            <a:spcPts val="2000"/>
          </a:lnSpc>
          <a:defRPr kumimoji="1" sz="3200" kern="1600" dirty="0" smtClean="0"/>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732</TotalTime>
  <Words>847</Words>
  <Application>Microsoft Macintosh PowerPoint</Application>
  <PresentationFormat>ユーザー設定</PresentationFormat>
  <Paragraphs>125</Paragraphs>
  <Slides>2</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crestec</dc:creator>
  <cp:lastModifiedBy>crestec tokyo</cp:lastModifiedBy>
  <cp:revision>103</cp:revision>
  <cp:lastPrinted>2018-11-28T07:37:27Z</cp:lastPrinted>
  <dcterms:created xsi:type="dcterms:W3CDTF">2018-07-12T05:37:15Z</dcterms:created>
  <dcterms:modified xsi:type="dcterms:W3CDTF">2021-02-17T05:57:30Z</dcterms:modified>
</cp:coreProperties>
</file>