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13104813" cy="9253538"/>
  <p:notesSz cx="9926638" cy="14355763"/>
  <p:custDataLst>
    <p:tags r:id="rId4"/>
  </p:custDataLst>
  <p:defaultText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303" autoAdjust="0"/>
  </p:normalViewPr>
  <p:slideViewPr>
    <p:cSldViewPr>
      <p:cViewPr>
        <p:scale>
          <a:sx n="148" d="100"/>
          <a:sy n="148" d="100"/>
        </p:scale>
        <p:origin x="1386" y="1668"/>
      </p:cViewPr>
      <p:guideLst>
        <p:guide orient="horz" pos="2915"/>
        <p:guide pos="4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82862" y="2874596"/>
            <a:ext cx="11139092" cy="1983514"/>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965724" y="5243672"/>
            <a:ext cx="9173369" cy="2364793"/>
          </a:xfrm>
        </p:spPr>
        <p:txBody>
          <a:bodyPr/>
          <a:lstStyle>
            <a:lvl1pPr marL="0" indent="0" algn="ctr">
              <a:buNone/>
              <a:defRPr>
                <a:solidFill>
                  <a:schemeClr val="tx1">
                    <a:tint val="75000"/>
                  </a:schemeClr>
                </a:solidFill>
              </a:defRPr>
            </a:lvl1pPr>
            <a:lvl2pPr marL="640063" indent="0" algn="ctr">
              <a:buNone/>
              <a:defRPr>
                <a:solidFill>
                  <a:schemeClr val="tx1">
                    <a:tint val="75000"/>
                  </a:schemeClr>
                </a:solidFill>
              </a:defRPr>
            </a:lvl2pPr>
            <a:lvl3pPr marL="1280125" indent="0" algn="ctr">
              <a:buNone/>
              <a:defRPr>
                <a:solidFill>
                  <a:schemeClr val="tx1">
                    <a:tint val="75000"/>
                  </a:schemeClr>
                </a:solidFill>
              </a:defRPr>
            </a:lvl3pPr>
            <a:lvl4pPr marL="1920187" indent="0" algn="ctr">
              <a:buNone/>
              <a:defRPr>
                <a:solidFill>
                  <a:schemeClr val="tx1">
                    <a:tint val="75000"/>
                  </a:schemeClr>
                </a:solidFill>
              </a:defRPr>
            </a:lvl4pPr>
            <a:lvl5pPr marL="2560250" indent="0" algn="ctr">
              <a:buNone/>
              <a:defRPr>
                <a:solidFill>
                  <a:schemeClr val="tx1">
                    <a:tint val="75000"/>
                  </a:schemeClr>
                </a:solidFill>
              </a:defRPr>
            </a:lvl5pPr>
            <a:lvl6pPr marL="3200312" indent="0" algn="ctr">
              <a:buNone/>
              <a:defRPr>
                <a:solidFill>
                  <a:schemeClr val="tx1">
                    <a:tint val="75000"/>
                  </a:schemeClr>
                </a:solidFill>
              </a:defRPr>
            </a:lvl6pPr>
            <a:lvl7pPr marL="3840375" indent="0" algn="ctr">
              <a:buNone/>
              <a:defRPr>
                <a:solidFill>
                  <a:schemeClr val="tx1">
                    <a:tint val="75000"/>
                  </a:schemeClr>
                </a:solidFill>
              </a:defRPr>
            </a:lvl7pPr>
            <a:lvl8pPr marL="4480438" indent="0" algn="ctr">
              <a:buNone/>
              <a:defRPr>
                <a:solidFill>
                  <a:schemeClr val="tx1">
                    <a:tint val="75000"/>
                  </a:schemeClr>
                </a:solidFill>
              </a:defRPr>
            </a:lvl8pPr>
            <a:lvl9pPr marL="5120499"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562755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78497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1250576" y="439116"/>
            <a:ext cx="3490067" cy="9347787"/>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775824" y="439116"/>
            <a:ext cx="10256336" cy="9347787"/>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322043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05343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35189" y="5946258"/>
            <a:ext cx="11139092" cy="1837855"/>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035189" y="3922046"/>
            <a:ext cx="11139092" cy="2024211"/>
          </a:xfrm>
        </p:spPr>
        <p:txBody>
          <a:bodyPr anchor="b"/>
          <a:lstStyle>
            <a:lvl1pPr marL="0" indent="0">
              <a:buNone/>
              <a:defRPr sz="2800">
                <a:solidFill>
                  <a:schemeClr val="tx1">
                    <a:tint val="75000"/>
                  </a:schemeClr>
                </a:solidFill>
              </a:defRPr>
            </a:lvl1pPr>
            <a:lvl2pPr marL="640063" indent="0">
              <a:buNone/>
              <a:defRPr sz="2500">
                <a:solidFill>
                  <a:schemeClr val="tx1">
                    <a:tint val="75000"/>
                  </a:schemeClr>
                </a:solidFill>
              </a:defRPr>
            </a:lvl2pPr>
            <a:lvl3pPr marL="1280125" indent="0">
              <a:buNone/>
              <a:defRPr sz="2200">
                <a:solidFill>
                  <a:schemeClr val="tx1">
                    <a:tint val="75000"/>
                  </a:schemeClr>
                </a:solidFill>
              </a:defRPr>
            </a:lvl3pPr>
            <a:lvl4pPr marL="1920187" indent="0">
              <a:buNone/>
              <a:defRPr sz="2000">
                <a:solidFill>
                  <a:schemeClr val="tx1">
                    <a:tint val="75000"/>
                  </a:schemeClr>
                </a:solidFill>
              </a:defRPr>
            </a:lvl4pPr>
            <a:lvl5pPr marL="2560250" indent="0">
              <a:buNone/>
              <a:defRPr sz="2000">
                <a:solidFill>
                  <a:schemeClr val="tx1">
                    <a:tint val="75000"/>
                  </a:schemeClr>
                </a:solidFill>
              </a:defRPr>
            </a:lvl5pPr>
            <a:lvl6pPr marL="3200312" indent="0">
              <a:buNone/>
              <a:defRPr sz="2000">
                <a:solidFill>
                  <a:schemeClr val="tx1">
                    <a:tint val="75000"/>
                  </a:schemeClr>
                </a:solidFill>
              </a:defRPr>
            </a:lvl6pPr>
            <a:lvl7pPr marL="3840375" indent="0">
              <a:buNone/>
              <a:defRPr sz="2000">
                <a:solidFill>
                  <a:schemeClr val="tx1">
                    <a:tint val="75000"/>
                  </a:schemeClr>
                </a:solidFill>
              </a:defRPr>
            </a:lvl7pPr>
            <a:lvl8pPr marL="4480438" indent="0">
              <a:buNone/>
              <a:defRPr sz="2000">
                <a:solidFill>
                  <a:schemeClr val="tx1">
                    <a:tint val="75000"/>
                  </a:schemeClr>
                </a:solidFill>
              </a:defRPr>
            </a:lvl8pPr>
            <a:lvl9pPr marL="5120499"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452242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775825" y="2557577"/>
            <a:ext cx="6873201"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7867439" y="2557577"/>
            <a:ext cx="6873202"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4099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70570"/>
            <a:ext cx="11794332" cy="1542257"/>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55241" y="2071338"/>
            <a:ext cx="5790235"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55241" y="2934573"/>
            <a:ext cx="5790235"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657066" y="2071338"/>
            <a:ext cx="5792509"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657066" y="2934573"/>
            <a:ext cx="5792509"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34320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263388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9073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68428"/>
            <a:ext cx="4311393" cy="1567962"/>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23619" y="368429"/>
            <a:ext cx="7325954" cy="7897638"/>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55242" y="1936390"/>
            <a:ext cx="4311393" cy="6329678"/>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11492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568635" y="6477476"/>
            <a:ext cx="7862888" cy="764704"/>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568635" y="826822"/>
            <a:ext cx="7862888" cy="5552123"/>
          </a:xfrm>
        </p:spPr>
        <p:txBody>
          <a:bodyPr/>
          <a:lstStyle>
            <a:lvl1pPr marL="0" indent="0">
              <a:buNone/>
              <a:defRPr sz="4500"/>
            </a:lvl1pPr>
            <a:lvl2pPr marL="640063" indent="0">
              <a:buNone/>
              <a:defRPr sz="3900"/>
            </a:lvl2pPr>
            <a:lvl3pPr marL="1280125" indent="0">
              <a:buNone/>
              <a:defRPr sz="3300"/>
            </a:lvl3pPr>
            <a:lvl4pPr marL="1920187" indent="0">
              <a:buNone/>
              <a:defRPr sz="2800"/>
            </a:lvl4pPr>
            <a:lvl5pPr marL="2560250" indent="0">
              <a:buNone/>
              <a:defRPr sz="2800"/>
            </a:lvl5pPr>
            <a:lvl6pPr marL="3200312" indent="0">
              <a:buNone/>
              <a:defRPr sz="2800"/>
            </a:lvl6pPr>
            <a:lvl7pPr marL="3840375" indent="0">
              <a:buNone/>
              <a:defRPr sz="2800"/>
            </a:lvl7pPr>
            <a:lvl8pPr marL="4480438" indent="0">
              <a:buNone/>
              <a:defRPr sz="2800"/>
            </a:lvl8pPr>
            <a:lvl9pPr marL="5120499" indent="0">
              <a:buNone/>
              <a:defRPr sz="2800"/>
            </a:lvl9pPr>
          </a:lstStyle>
          <a:p>
            <a:endParaRPr kumimoji="1" lang="ja-JP" altLang="en-US"/>
          </a:p>
        </p:txBody>
      </p:sp>
      <p:sp>
        <p:nvSpPr>
          <p:cNvPr id="4" name="テキスト プレースホルダー 3"/>
          <p:cNvSpPr>
            <a:spLocks noGrp="1"/>
          </p:cNvSpPr>
          <p:nvPr>
            <p:ph type="body" sz="half" idx="2"/>
          </p:nvPr>
        </p:nvSpPr>
        <p:spPr>
          <a:xfrm>
            <a:off x="2568635" y="7242181"/>
            <a:ext cx="7862888" cy="1086005"/>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588935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55242" y="370570"/>
            <a:ext cx="11794332" cy="1542257"/>
          </a:xfrm>
          <a:prstGeom prst="rect">
            <a:avLst/>
          </a:prstGeom>
        </p:spPr>
        <p:txBody>
          <a:bodyPr vert="horz" lIns="128013" tIns="64006" rIns="128013" bIns="64006"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55242" y="2159161"/>
            <a:ext cx="11794332" cy="6106907"/>
          </a:xfrm>
          <a:prstGeom prst="rect">
            <a:avLst/>
          </a:prstGeom>
        </p:spPr>
        <p:txBody>
          <a:bodyPr vert="horz" lIns="128013" tIns="64006" rIns="128013" bIns="64006"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55240" y="8576661"/>
            <a:ext cx="3057790" cy="492665"/>
          </a:xfrm>
          <a:prstGeom prst="rect">
            <a:avLst/>
          </a:prstGeom>
        </p:spPr>
        <p:txBody>
          <a:bodyPr vert="horz" lIns="128013" tIns="64006" rIns="128013" bIns="64006" rtlCol="0" anchor="ctr"/>
          <a:lstStyle>
            <a:lvl1pPr algn="l">
              <a:defRPr sz="1700">
                <a:solidFill>
                  <a:schemeClr val="tx1">
                    <a:tint val="75000"/>
                  </a:schemeClr>
                </a:solidFill>
              </a:defRPr>
            </a:lvl1p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3"/>
          </p:nvPr>
        </p:nvSpPr>
        <p:spPr>
          <a:xfrm>
            <a:off x="4477480" y="8576661"/>
            <a:ext cx="4149857" cy="492665"/>
          </a:xfrm>
          <a:prstGeom prst="rect">
            <a:avLst/>
          </a:prstGeom>
        </p:spPr>
        <p:txBody>
          <a:bodyPr vert="horz" lIns="128013" tIns="64006" rIns="128013" bIns="64006"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391783" y="8576661"/>
            <a:ext cx="3057790" cy="492665"/>
          </a:xfrm>
          <a:prstGeom prst="rect">
            <a:avLst/>
          </a:prstGeom>
        </p:spPr>
        <p:txBody>
          <a:bodyPr vert="horz" lIns="128013" tIns="64006" rIns="128013" bIns="64006" rtlCol="0" anchor="ctr"/>
          <a:lstStyle>
            <a:lvl1pPr algn="r">
              <a:defRPr sz="1700">
                <a:solidFill>
                  <a:schemeClr val="tx1">
                    <a:tint val="75000"/>
                  </a:schemeClr>
                </a:solidFill>
              </a:defRPr>
            </a:lvl1p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403671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25" rtl="0" eaLnBrk="1" latinLnBrk="0" hangingPunct="1">
        <a:spcBef>
          <a:spcPct val="0"/>
        </a:spcBef>
        <a:buNone/>
        <a:defRPr kumimoji="1" sz="6100" b="0" i="0" u="none" kern="1200">
          <a:solidFill>
            <a:schemeClr val="tx1"/>
          </a:solidFill>
          <a:latin typeface="+mj-lt"/>
          <a:ea typeface="+mj-ea"/>
          <a:cs typeface="+mj-cs"/>
        </a:defRPr>
      </a:lvl1pPr>
    </p:titleStyle>
    <p:bodyStyle>
      <a:lvl1pPr marL="480047" indent="-480047" algn="l" defTabSz="1280125" rtl="0" eaLnBrk="1" latinLnBrk="0" hangingPunct="1">
        <a:spcBef>
          <a:spcPct val="20000"/>
        </a:spcBef>
        <a:buFont typeface="Arial" pitchFamily="34" charset="0"/>
        <a:buChar char="•"/>
        <a:defRPr kumimoji="1" sz="4500" kern="1200">
          <a:solidFill>
            <a:schemeClr val="tx1"/>
          </a:solidFill>
          <a:latin typeface="+mn-lt"/>
          <a:ea typeface="+mn-ea"/>
          <a:cs typeface="+mn-cs"/>
        </a:defRPr>
      </a:lvl1pPr>
      <a:lvl2pPr marL="1040102" indent="-400039" algn="l" defTabSz="1280125" rtl="0" eaLnBrk="1" latinLnBrk="0" hangingPunct="1">
        <a:spcBef>
          <a:spcPct val="20000"/>
        </a:spcBef>
        <a:buFont typeface="Arial" pitchFamily="34" charset="0"/>
        <a:buChar char="–"/>
        <a:defRPr kumimoji="1" sz="3900" b="0" i="0" u="none" kern="1200">
          <a:solidFill>
            <a:schemeClr val="tx1"/>
          </a:solidFill>
          <a:latin typeface="+mn-lt"/>
          <a:ea typeface="+mn-ea"/>
          <a:cs typeface="+mn-cs"/>
        </a:defRPr>
      </a:lvl2pPr>
      <a:lvl3pPr marL="1600156" indent="-320031" algn="l" defTabSz="1280125" rtl="0" eaLnBrk="1" latinLnBrk="0" hangingPunct="1">
        <a:spcBef>
          <a:spcPct val="20000"/>
        </a:spcBef>
        <a:buFont typeface="Arial" pitchFamily="34" charset="0"/>
        <a:buChar char="•"/>
        <a:defRPr kumimoji="1" sz="3300" kern="1200">
          <a:solidFill>
            <a:schemeClr val="tx1"/>
          </a:solidFill>
          <a:latin typeface="+mn-lt"/>
          <a:ea typeface="+mn-ea"/>
          <a:cs typeface="+mn-cs"/>
        </a:defRPr>
      </a:lvl3pPr>
      <a:lvl4pPr marL="2240219"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4pPr>
      <a:lvl5pPr marL="288028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5pPr>
      <a:lvl6pPr marL="3520343"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6pPr>
      <a:lvl7pPr marL="4160406"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7pPr>
      <a:lvl8pPr marL="4800468"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8pPr>
      <a:lvl9pPr marL="544053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9pPr>
    </p:bodyStyle>
    <p:other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6707258" y="306289"/>
            <a:ext cx="5616624" cy="630942"/>
          </a:xfrm>
          <a:prstGeom prst="rect">
            <a:avLst/>
          </a:prstGeom>
          <a:noFill/>
        </p:spPr>
        <p:txBody>
          <a:bodyPr wrap="square" rtlCol="0">
            <a:spAutoFit/>
          </a:bodyPr>
          <a:lstStyle/>
          <a:p>
            <a:pPr>
              <a:lnSpc>
                <a:spcPts val="1400"/>
              </a:lnSpc>
            </a:pPr>
            <a:r>
              <a:rPr lang="ja-JP" altLang="en-US" sz="1100" b="1" dirty="0">
                <a:latin typeface="+mj-ea"/>
                <a:ea typeface="+mj-ea"/>
              </a:rPr>
              <a:t>大手ネット通販サイトなどで</a:t>
            </a:r>
            <a:r>
              <a:rPr lang="ja-JP" altLang="en-US" sz="1100" b="1" dirty="0" smtClean="0">
                <a:latin typeface="+mj-ea"/>
                <a:ea typeface="+mj-ea"/>
              </a:rPr>
              <a:t>は</a:t>
            </a:r>
            <a:r>
              <a:rPr lang="en-US" altLang="ja-JP" sz="1100" b="1" dirty="0" smtClean="0">
                <a:latin typeface="+mj-ea"/>
                <a:ea typeface="+mj-ea"/>
              </a:rPr>
              <a:t>, </a:t>
            </a:r>
            <a:r>
              <a:rPr lang="ja-JP" altLang="en-US" sz="1100" b="1" dirty="0" smtClean="0">
                <a:latin typeface="+mj-ea"/>
                <a:ea typeface="+mj-ea"/>
              </a:rPr>
              <a:t>一度</a:t>
            </a:r>
            <a:r>
              <a:rPr lang="ja-JP" altLang="en-US" sz="1100" b="1" dirty="0">
                <a:latin typeface="+mj-ea"/>
                <a:ea typeface="+mj-ea"/>
              </a:rPr>
              <a:t>購入すると次からは住所などを入力しなくても</a:t>
            </a:r>
          </a:p>
          <a:p>
            <a:pPr>
              <a:lnSpc>
                <a:spcPts val="1400"/>
              </a:lnSpc>
            </a:pPr>
            <a:r>
              <a:rPr lang="ja-JP" altLang="en-US" sz="1100" b="1" dirty="0">
                <a:latin typeface="+mj-ea"/>
                <a:ea typeface="+mj-ea"/>
              </a:rPr>
              <a:t>買えるようになる簡易決済方式のショッピングが人気です。</a:t>
            </a:r>
          </a:p>
          <a:p>
            <a:pPr>
              <a:lnSpc>
                <a:spcPts val="1400"/>
              </a:lnSpc>
            </a:pPr>
            <a:r>
              <a:rPr lang="ja-JP" altLang="en-US" sz="1100" b="1" dirty="0" smtClean="0">
                <a:latin typeface="+mj-ea"/>
                <a:ea typeface="+mj-ea"/>
              </a:rPr>
              <a:t>しかし</a:t>
            </a:r>
            <a:r>
              <a:rPr lang="en-US" altLang="ja-JP" sz="1100" b="1" dirty="0" smtClean="0">
                <a:latin typeface="+mj-ea"/>
                <a:ea typeface="+mj-ea"/>
              </a:rPr>
              <a:t>, </a:t>
            </a:r>
            <a:r>
              <a:rPr lang="ja-JP" altLang="en-US" sz="1100" b="1" dirty="0" smtClean="0">
                <a:latin typeface="+mj-ea"/>
                <a:ea typeface="+mj-ea"/>
              </a:rPr>
              <a:t>そこ</a:t>
            </a:r>
            <a:r>
              <a:rPr lang="ja-JP" altLang="en-US" sz="1100" b="1" dirty="0">
                <a:latin typeface="+mj-ea"/>
                <a:ea typeface="+mj-ea"/>
              </a:rPr>
              <a:t>には思わぬ落とし穴があるかもしれないのです。</a:t>
            </a:r>
            <a:endParaRPr kumimoji="1" lang="ja-JP" altLang="en-US" sz="1100" b="1" dirty="0">
              <a:latin typeface="+mj-ea"/>
              <a:ea typeface="+mj-ea"/>
            </a:endParaRPr>
          </a:p>
        </p:txBody>
      </p:sp>
      <p:sp>
        <p:nvSpPr>
          <p:cNvPr id="5" name="テキスト ボックス 4"/>
          <p:cNvSpPr txBox="1"/>
          <p:nvPr/>
        </p:nvSpPr>
        <p:spPr>
          <a:xfrm>
            <a:off x="10226415" y="2178497"/>
            <a:ext cx="987450" cy="1728192"/>
          </a:xfrm>
          <a:prstGeom prst="rect">
            <a:avLst/>
          </a:prstGeom>
          <a:noFill/>
        </p:spPr>
        <p:txBody>
          <a:bodyPr vert="eaVert" wrap="square" lIns="0" tIns="0" rIns="0" bIns="0" rtlCol="0">
            <a:spAutoFit/>
          </a:bodyPr>
          <a:lstStyle/>
          <a:p>
            <a:pPr algn="just">
              <a:lnSpc>
                <a:spcPts val="1100"/>
              </a:lnSpc>
            </a:pPr>
            <a:r>
              <a:rPr lang="ja-JP" altLang="en-US" sz="800" b="1" dirty="0"/>
              <a:t>Ｑ「</a:t>
            </a:r>
            <a:r>
              <a:rPr lang="ja-JP" altLang="en-US" sz="800" b="1" dirty="0" smtClean="0"/>
              <a:t>先日、購入</a:t>
            </a:r>
            <a:r>
              <a:rPr lang="ja-JP" altLang="en-US" sz="800" b="1" dirty="0"/>
              <a:t>した覚えがない商品が</a:t>
            </a:r>
            <a:r>
              <a:rPr lang="ja-JP" altLang="en-US" sz="800" b="1" dirty="0" smtClean="0"/>
              <a:t>届きました</a:t>
            </a:r>
            <a:r>
              <a:rPr lang="ja-JP" altLang="en-US" sz="800" b="1" dirty="0"/>
              <a:t>。調べてみる</a:t>
            </a:r>
            <a:r>
              <a:rPr lang="ja-JP" altLang="en-US" sz="800" b="1" dirty="0" smtClean="0"/>
              <a:t>と、私</a:t>
            </a:r>
            <a:r>
              <a:rPr lang="ja-JP" altLang="en-US" sz="800" b="1" dirty="0"/>
              <a:t>のスマホ</a:t>
            </a:r>
            <a:r>
              <a:rPr lang="ja-JP" altLang="en-US" sz="800" b="1" dirty="0" smtClean="0"/>
              <a:t>を子ども</a:t>
            </a:r>
            <a:r>
              <a:rPr lang="ja-JP" altLang="en-US" sz="800" b="1" dirty="0"/>
              <a:t>が触ったときに勝手に注文</a:t>
            </a:r>
            <a:r>
              <a:rPr lang="ja-JP" altLang="en-US" sz="800" b="1" dirty="0" smtClean="0"/>
              <a:t>ボタンを</a:t>
            </a:r>
            <a:r>
              <a:rPr lang="ja-JP" altLang="en-US" sz="800" b="1" dirty="0"/>
              <a:t>押してしまったようです。このよう</a:t>
            </a:r>
            <a:r>
              <a:rPr lang="ja-JP" altLang="en-US" sz="800" b="1" dirty="0" smtClean="0"/>
              <a:t>な購入</a:t>
            </a:r>
            <a:r>
              <a:rPr lang="ja-JP" altLang="en-US" sz="800" b="1" dirty="0"/>
              <a:t>のトラブルを防ぐ手段はないの</a:t>
            </a:r>
            <a:r>
              <a:rPr lang="ja-JP" altLang="en-US" sz="800" b="1" dirty="0" smtClean="0"/>
              <a:t>でしょう</a:t>
            </a:r>
            <a:r>
              <a:rPr lang="ja-JP" altLang="en-US" sz="800" b="1" dirty="0"/>
              <a:t>か？」（ネットショッピング大好きパパ）</a:t>
            </a:r>
            <a:endParaRPr lang="ja-JP" altLang="en-US" sz="800" b="1" dirty="0" smtClean="0"/>
          </a:p>
        </p:txBody>
      </p:sp>
      <p:sp>
        <p:nvSpPr>
          <p:cNvPr id="7" name="テキスト ボックス 6"/>
          <p:cNvSpPr txBox="1"/>
          <p:nvPr/>
        </p:nvSpPr>
        <p:spPr>
          <a:xfrm>
            <a:off x="9693834" y="2178497"/>
            <a:ext cx="423193" cy="1764196"/>
          </a:xfrm>
          <a:prstGeom prst="rect">
            <a:avLst/>
          </a:prstGeom>
          <a:noFill/>
        </p:spPr>
        <p:txBody>
          <a:bodyPr vert="eaVert" wrap="square" lIns="0" tIns="0" rIns="0" bIns="0" rtlCol="0">
            <a:spAutoFit/>
          </a:bodyPr>
          <a:lstStyle/>
          <a:p>
            <a:pPr algn="just">
              <a:lnSpc>
                <a:spcPts val="1100"/>
              </a:lnSpc>
            </a:pPr>
            <a:r>
              <a:rPr lang="ja-JP" altLang="en-US" sz="800" b="1" dirty="0" smtClean="0"/>
              <a:t>モラコ先生　</a:t>
            </a:r>
            <a:r>
              <a:rPr lang="ja-JP" altLang="en-US" sz="800" dirty="0"/>
              <a:t>子どもが勝手にネットショッピングをしないための一番の</a:t>
            </a:r>
            <a:r>
              <a:rPr lang="ja-JP" altLang="en-US" sz="800" dirty="0" smtClean="0"/>
              <a:t>方法は、安易</a:t>
            </a:r>
            <a:r>
              <a:rPr lang="ja-JP" altLang="en-US" sz="800" dirty="0"/>
              <a:t>に子どもにスマホなどを</a:t>
            </a:r>
            <a:r>
              <a:rPr lang="ja-JP" altLang="en-US" sz="800" dirty="0" smtClean="0"/>
              <a:t>貸したり与え</a:t>
            </a:r>
          </a:p>
        </p:txBody>
      </p:sp>
      <p:sp>
        <p:nvSpPr>
          <p:cNvPr id="10" name="テキスト ボックス 9"/>
          <p:cNvSpPr txBox="1"/>
          <p:nvPr/>
        </p:nvSpPr>
        <p:spPr>
          <a:xfrm>
            <a:off x="7651258" y="4194721"/>
            <a:ext cx="4962897" cy="1728192"/>
          </a:xfrm>
          <a:prstGeom prst="rect">
            <a:avLst/>
          </a:prstGeom>
          <a:noFill/>
        </p:spPr>
        <p:txBody>
          <a:bodyPr vert="eaVert" wrap="square" lIns="0" tIns="0" rIns="0" bIns="0" rtlCol="0">
            <a:spAutoFit/>
          </a:bodyPr>
          <a:lstStyle/>
          <a:p>
            <a:pPr algn="just">
              <a:lnSpc>
                <a:spcPts val="1200"/>
              </a:lnSpc>
              <a:tabLst>
                <a:tab pos="36000" algn="l"/>
              </a:tabLst>
            </a:pPr>
            <a:r>
              <a:rPr lang="ja-JP" altLang="en-US" sz="800" dirty="0" smtClean="0"/>
              <a:t>　また、ネット</a:t>
            </a:r>
            <a:r>
              <a:rPr lang="ja-JP" altLang="en-US" sz="800" dirty="0"/>
              <a:t>通販サイトの会員に登録</a:t>
            </a:r>
            <a:r>
              <a:rPr lang="ja-JP" altLang="en-US" sz="800" dirty="0" smtClean="0"/>
              <a:t>すれば、個人</a:t>
            </a:r>
            <a:r>
              <a:rPr lang="ja-JP" altLang="en-US" sz="800" dirty="0"/>
              <a:t>情報を入力することなく物品を購入することができます。</a:t>
            </a:r>
          </a:p>
          <a:p>
            <a:pPr algn="just">
              <a:lnSpc>
                <a:spcPts val="1200"/>
              </a:lnSpc>
              <a:tabLst>
                <a:tab pos="36000" algn="l"/>
              </a:tabLst>
            </a:pPr>
            <a:r>
              <a:rPr lang="ja-JP" altLang="en-US" sz="800" dirty="0" smtClean="0"/>
              <a:t>　手間が少なく、簡単に購入できる反面、スマホを子どもが勝手に操作し、ショッピングの</a:t>
            </a:r>
            <a:r>
              <a:rPr lang="ja-JP" altLang="en-US" sz="800" dirty="0"/>
              <a:t>ページにアクセス</a:t>
            </a:r>
            <a:r>
              <a:rPr lang="ja-JP" altLang="en-US" sz="800" dirty="0" smtClean="0"/>
              <a:t>して、知らずにこのような購入ボタンを押してしまい、買った覚えのない商品が届く、といったトラブルが後を絶ちません。</a:t>
            </a:r>
          </a:p>
          <a:p>
            <a:pPr algn="just">
              <a:lnSpc>
                <a:spcPts val="1200"/>
              </a:lnSpc>
              <a:tabLst>
                <a:tab pos="36000" algn="l"/>
              </a:tabLst>
            </a:pPr>
            <a:r>
              <a:rPr lang="ja-JP" altLang="en-US" sz="800" dirty="0"/>
              <a:t>　この様なトラブルを防ぐためには、原則的にクレジットカード情報を登録しない、定期的にクレジットカードの利用記録を確認するなど、自己管理を徹底することが重要です</a:t>
            </a:r>
            <a:r>
              <a:rPr lang="ja-JP" altLang="en-US" sz="800" dirty="0" smtClean="0"/>
              <a:t>。</a:t>
            </a:r>
            <a:endParaRPr lang="en-US" altLang="ja-JP" sz="800" dirty="0" smtClean="0"/>
          </a:p>
          <a:p>
            <a:pPr algn="just">
              <a:lnSpc>
                <a:spcPts val="1200"/>
              </a:lnSpc>
              <a:tabLst>
                <a:tab pos="36000" algn="l"/>
              </a:tabLst>
            </a:pPr>
            <a:endParaRPr lang="ja-JP" altLang="en-US" sz="800" dirty="0"/>
          </a:p>
          <a:p>
            <a:pPr marL="108000" indent="-108000" algn="just">
              <a:lnSpc>
                <a:spcPts val="1200"/>
              </a:lnSpc>
              <a:spcAft>
                <a:spcPts val="300"/>
              </a:spcAft>
              <a:buFont typeface="+mj-ea"/>
              <a:buAutoNum type="circleNumDbPlain" startAt="2"/>
              <a:tabLst>
                <a:tab pos="36000" algn="l"/>
              </a:tabLst>
            </a:pPr>
            <a:r>
              <a:rPr lang="ja-JP" altLang="en-US" sz="800" b="1" dirty="0" smtClean="0"/>
              <a:t>ワンクリック</a:t>
            </a:r>
            <a:r>
              <a:rPr lang="ja-JP" altLang="en-US" sz="800" b="1" dirty="0"/>
              <a:t>購入設定を外す</a:t>
            </a:r>
          </a:p>
          <a:p>
            <a:pPr algn="just">
              <a:lnSpc>
                <a:spcPts val="1200"/>
              </a:lnSpc>
              <a:tabLst>
                <a:tab pos="36000" algn="l"/>
              </a:tabLst>
            </a:pPr>
            <a:r>
              <a:rPr lang="ja-JP" altLang="en-US" sz="800" dirty="0" smtClean="0"/>
              <a:t>　①</a:t>
            </a:r>
            <a:r>
              <a:rPr lang="ja-JP" altLang="en-US" sz="800" dirty="0"/>
              <a:t>のやり方</a:t>
            </a:r>
            <a:r>
              <a:rPr lang="ja-JP" altLang="en-US" sz="800" dirty="0" smtClean="0"/>
              <a:t>でも</a:t>
            </a:r>
            <a:r>
              <a:rPr lang="ja-JP" altLang="en-US" sz="800" dirty="0" smtClean="0"/>
              <a:t>、絞り込んだネット</a:t>
            </a:r>
            <a:r>
              <a:rPr lang="ja-JP" altLang="en-US" sz="800" dirty="0" smtClean="0"/>
              <a:t>通販</a:t>
            </a:r>
            <a:r>
              <a:rPr lang="ja-JP" altLang="en-US" sz="800" dirty="0"/>
              <a:t>サイトでは簡単に購入できてしまう</a:t>
            </a:r>
            <a:r>
              <a:rPr lang="ja-JP" altLang="en-US" sz="800" dirty="0" smtClean="0"/>
              <a:t>ので、これ</a:t>
            </a:r>
            <a:r>
              <a:rPr lang="ja-JP" altLang="en-US" sz="800" dirty="0"/>
              <a:t>を</a:t>
            </a:r>
            <a:r>
              <a:rPr lang="ja-JP" altLang="en-US" sz="800" dirty="0" smtClean="0"/>
              <a:t>防ぐために、ワンクリック</a:t>
            </a:r>
            <a:r>
              <a:rPr lang="ja-JP" altLang="en-US" sz="800" dirty="0"/>
              <a:t>で</a:t>
            </a:r>
            <a:r>
              <a:rPr lang="ja-JP" altLang="en-US" sz="800" dirty="0" smtClean="0"/>
              <a:t>購入</a:t>
            </a:r>
            <a:r>
              <a:rPr lang="ja-JP" altLang="en-US" sz="800" dirty="0"/>
              <a:t>できる設定を外すことをお勧めします。</a:t>
            </a:r>
          </a:p>
          <a:p>
            <a:pPr algn="just">
              <a:lnSpc>
                <a:spcPts val="1200"/>
              </a:lnSpc>
              <a:tabLst>
                <a:tab pos="36000" algn="l"/>
              </a:tabLst>
            </a:pPr>
            <a:r>
              <a:rPr lang="ja-JP" altLang="en-US" sz="800" dirty="0" smtClean="0"/>
              <a:t>　子ども</a:t>
            </a:r>
            <a:r>
              <a:rPr lang="ja-JP" altLang="en-US" sz="800" dirty="0"/>
              <a:t>だけでなく大人も誤って</a:t>
            </a:r>
            <a:r>
              <a:rPr lang="ja-JP" altLang="en-US" sz="800" dirty="0" smtClean="0"/>
              <a:t>クリックして</a:t>
            </a:r>
            <a:r>
              <a:rPr lang="ja-JP" altLang="en-US" sz="800" dirty="0"/>
              <a:t>しまうケースは多いものです。</a:t>
            </a:r>
            <a:r>
              <a:rPr lang="ja-JP" altLang="en-US" sz="800" dirty="0" smtClean="0"/>
              <a:t>それら</a:t>
            </a:r>
            <a:r>
              <a:rPr lang="ja-JP" altLang="en-US" sz="800" dirty="0"/>
              <a:t>のトラブルを未然に防ぐために</a:t>
            </a:r>
            <a:r>
              <a:rPr lang="ja-JP" altLang="en-US" sz="800" dirty="0" smtClean="0"/>
              <a:t>も、手間</a:t>
            </a:r>
            <a:r>
              <a:rPr lang="ja-JP" altLang="en-US" sz="800" dirty="0"/>
              <a:t>は少しかかります</a:t>
            </a:r>
            <a:r>
              <a:rPr lang="ja-JP" altLang="en-US" sz="800" dirty="0" smtClean="0"/>
              <a:t>が、ワンクリック購入</a:t>
            </a:r>
            <a:r>
              <a:rPr lang="ja-JP" altLang="en-US" sz="800" dirty="0"/>
              <a:t>設定を外してみてはいかがでしょうか</a:t>
            </a:r>
            <a:r>
              <a:rPr lang="ja-JP" altLang="en-US" sz="800" dirty="0" smtClean="0"/>
              <a:t>。</a:t>
            </a:r>
            <a:endParaRPr lang="en-US" altLang="ja-JP" sz="800" dirty="0" smtClean="0"/>
          </a:p>
          <a:p>
            <a:pPr algn="just">
              <a:lnSpc>
                <a:spcPts val="1200"/>
              </a:lnSpc>
              <a:tabLst>
                <a:tab pos="36000" algn="l"/>
              </a:tabLst>
            </a:pPr>
            <a:endParaRPr lang="ja-JP" altLang="en-US" sz="800" dirty="0"/>
          </a:p>
          <a:p>
            <a:pPr algn="just">
              <a:lnSpc>
                <a:spcPts val="1200"/>
              </a:lnSpc>
              <a:tabLst>
                <a:tab pos="36000" algn="l"/>
              </a:tabLst>
            </a:pPr>
            <a:r>
              <a:rPr lang="ja-JP" altLang="en-US" sz="800" dirty="0" smtClean="0"/>
              <a:t>　どの</a:t>
            </a:r>
            <a:r>
              <a:rPr lang="ja-JP" altLang="en-US" sz="800" dirty="0"/>
              <a:t>ようなシステム</a:t>
            </a:r>
            <a:r>
              <a:rPr lang="ja-JP" altLang="en-US" sz="800" dirty="0" smtClean="0"/>
              <a:t>でも、メリット</a:t>
            </a:r>
            <a:r>
              <a:rPr lang="ja-JP" altLang="en-US" sz="800" dirty="0"/>
              <a:t>と</a:t>
            </a:r>
            <a:r>
              <a:rPr lang="ja-JP" altLang="en-US" sz="800" dirty="0" smtClean="0"/>
              <a:t>デメリット</a:t>
            </a:r>
            <a:r>
              <a:rPr lang="ja-JP" altLang="en-US" sz="800" dirty="0"/>
              <a:t>は必ず存在します。使い勝手</a:t>
            </a:r>
            <a:r>
              <a:rPr lang="ja-JP" altLang="en-US" sz="800" dirty="0" smtClean="0"/>
              <a:t>とリスク</a:t>
            </a:r>
            <a:r>
              <a:rPr lang="ja-JP" altLang="en-US" sz="800" dirty="0"/>
              <a:t>をきちんと</a:t>
            </a:r>
            <a:r>
              <a:rPr lang="ja-JP" altLang="en-US" sz="800" dirty="0" smtClean="0"/>
              <a:t>考えて、ネットショッピング</a:t>
            </a:r>
            <a:r>
              <a:rPr lang="ja-JP" altLang="en-US" sz="800" dirty="0"/>
              <a:t>を楽しんでください</a:t>
            </a:r>
            <a:r>
              <a:rPr lang="ja-JP" altLang="en-US" sz="800" dirty="0" smtClean="0"/>
              <a:t>。</a:t>
            </a:r>
          </a:p>
        </p:txBody>
      </p:sp>
      <p:sp>
        <p:nvSpPr>
          <p:cNvPr id="9" name="テキスト ボックス 8"/>
          <p:cNvSpPr txBox="1"/>
          <p:nvPr/>
        </p:nvSpPr>
        <p:spPr>
          <a:xfrm>
            <a:off x="6912446" y="6564888"/>
            <a:ext cx="5616624" cy="1615827"/>
          </a:xfrm>
          <a:prstGeom prst="rect">
            <a:avLst/>
          </a:prstGeom>
          <a:noFill/>
        </p:spPr>
        <p:txBody>
          <a:bodyPr wrap="square" lIns="0" tIns="0" rIns="0" bIns="0" numCol="2" spcCol="252000" rtlCol="0">
            <a:spAutoFit/>
          </a:bodyPr>
          <a:lstStyle/>
          <a:p>
            <a:pPr algn="just">
              <a:lnSpc>
                <a:spcPts val="1400"/>
              </a:lnSpc>
            </a:pPr>
            <a:r>
              <a:rPr lang="ja-JP" altLang="en-US" sz="900" dirty="0" smtClean="0"/>
              <a:t>　</a:t>
            </a:r>
            <a:r>
              <a:rPr lang="ja-JP" altLang="en-US" sz="900" dirty="0"/>
              <a:t>身に覚えのない商品が</a:t>
            </a:r>
            <a:r>
              <a:rPr lang="ja-JP" altLang="en-US" sz="900" dirty="0" smtClean="0"/>
              <a:t>届けられ</a:t>
            </a:r>
            <a:r>
              <a:rPr lang="en-US" altLang="ja-JP" sz="900" dirty="0" smtClean="0"/>
              <a:t>, </a:t>
            </a:r>
            <a:r>
              <a:rPr lang="ja-JP" altLang="en-US" sz="900" dirty="0" smtClean="0"/>
              <a:t>驚いて</a:t>
            </a:r>
            <a:r>
              <a:rPr lang="ja-JP" altLang="en-US" sz="900" dirty="0"/>
              <a:t>調べてみる</a:t>
            </a:r>
            <a:r>
              <a:rPr lang="ja-JP" altLang="en-US" sz="900" dirty="0" smtClean="0"/>
              <a:t>と</a:t>
            </a:r>
            <a:r>
              <a:rPr lang="en-US" altLang="ja-JP" sz="900" dirty="0" smtClean="0"/>
              <a:t>, </a:t>
            </a:r>
            <a:endParaRPr lang="ja-JP" altLang="en-US" sz="900" dirty="0"/>
          </a:p>
          <a:p>
            <a:pPr algn="just">
              <a:lnSpc>
                <a:spcPts val="1400"/>
              </a:lnSpc>
            </a:pPr>
            <a:r>
              <a:rPr lang="ja-JP" altLang="en-US" sz="900" dirty="0"/>
              <a:t>子どもが保護者のスマートフォンを勝手に操作して</a:t>
            </a:r>
            <a:r>
              <a:rPr lang="ja-JP" altLang="en-US" sz="900" dirty="0" smtClean="0"/>
              <a:t>注文</a:t>
            </a:r>
            <a:r>
              <a:rPr lang="ja-JP" altLang="en-US" sz="900" dirty="0"/>
              <a:t>して</a:t>
            </a:r>
            <a:r>
              <a:rPr lang="ja-JP" altLang="en-US" sz="900" dirty="0" smtClean="0"/>
              <a:t>いた</a:t>
            </a:r>
            <a:r>
              <a:rPr lang="en-US" altLang="ja-JP" sz="900" dirty="0" smtClean="0"/>
              <a:t>, </a:t>
            </a:r>
            <a:r>
              <a:rPr lang="ja-JP" altLang="en-US" sz="900" dirty="0" smtClean="0"/>
              <a:t>と</a:t>
            </a:r>
            <a:r>
              <a:rPr lang="ja-JP" altLang="en-US" sz="900" dirty="0"/>
              <a:t>いうことが実際に起きています。</a:t>
            </a:r>
          </a:p>
          <a:p>
            <a:pPr algn="just">
              <a:lnSpc>
                <a:spcPts val="1400"/>
              </a:lnSpc>
            </a:pPr>
            <a:r>
              <a:rPr lang="ja-JP" altLang="en-US" sz="900" dirty="0" smtClean="0"/>
              <a:t>　また</a:t>
            </a:r>
            <a:r>
              <a:rPr lang="en-US" altLang="ja-JP" sz="900" dirty="0" smtClean="0"/>
              <a:t>, </a:t>
            </a:r>
            <a:r>
              <a:rPr lang="ja-JP" altLang="en-US" sz="900" dirty="0" smtClean="0"/>
              <a:t>保護者</a:t>
            </a:r>
            <a:r>
              <a:rPr lang="ja-JP" altLang="en-US" sz="900" dirty="0"/>
              <a:t>の</a:t>
            </a:r>
            <a:r>
              <a:rPr lang="ja-JP" altLang="en-US" sz="900" dirty="0" smtClean="0"/>
              <a:t>クレジットカード番号</a:t>
            </a:r>
            <a:r>
              <a:rPr lang="ja-JP" altLang="en-US" sz="900" dirty="0"/>
              <a:t>や</a:t>
            </a:r>
            <a:r>
              <a:rPr lang="ja-JP" altLang="en-US" sz="900" dirty="0" smtClean="0"/>
              <a:t>パスワードを</a:t>
            </a:r>
            <a:r>
              <a:rPr lang="ja-JP" altLang="en-US" sz="900" dirty="0"/>
              <a:t>子どもが覚えて</a:t>
            </a:r>
            <a:r>
              <a:rPr lang="ja-JP" altLang="en-US" sz="900" dirty="0" smtClean="0"/>
              <a:t>いて</a:t>
            </a:r>
            <a:r>
              <a:rPr lang="en-US" altLang="ja-JP" sz="900" dirty="0" smtClean="0"/>
              <a:t>, </a:t>
            </a:r>
            <a:r>
              <a:rPr lang="ja-JP" altLang="en-US" sz="900" dirty="0" smtClean="0"/>
              <a:t>自分</a:t>
            </a:r>
            <a:r>
              <a:rPr lang="ja-JP" altLang="en-US" sz="900" dirty="0"/>
              <a:t>のスマートフォンなど</a:t>
            </a:r>
            <a:r>
              <a:rPr lang="ja-JP" altLang="en-US" sz="900" dirty="0" smtClean="0"/>
              <a:t>を使って</a:t>
            </a:r>
            <a:r>
              <a:rPr lang="ja-JP" altLang="en-US" sz="900" dirty="0"/>
              <a:t>注文してしまうケースもあります。</a:t>
            </a:r>
          </a:p>
          <a:p>
            <a:pPr algn="just">
              <a:lnSpc>
                <a:spcPts val="1400"/>
              </a:lnSpc>
            </a:pPr>
            <a:r>
              <a:rPr lang="ja-JP" altLang="en-US" sz="900" dirty="0" smtClean="0"/>
              <a:t>　いずれ</a:t>
            </a:r>
            <a:r>
              <a:rPr lang="ja-JP" altLang="en-US" sz="900" dirty="0"/>
              <a:t>に</a:t>
            </a:r>
            <a:r>
              <a:rPr lang="ja-JP" altLang="en-US" sz="900" dirty="0" smtClean="0"/>
              <a:t>せよ</a:t>
            </a:r>
            <a:r>
              <a:rPr lang="en-US" altLang="ja-JP" sz="900" dirty="0" smtClean="0"/>
              <a:t>, </a:t>
            </a:r>
            <a:r>
              <a:rPr lang="ja-JP" altLang="en-US" sz="900" dirty="0" smtClean="0"/>
              <a:t>安易</a:t>
            </a:r>
            <a:r>
              <a:rPr lang="ja-JP" altLang="en-US" sz="900" dirty="0"/>
              <a:t>に子どもにスマートフォンなど</a:t>
            </a:r>
            <a:r>
              <a:rPr lang="ja-JP" altLang="en-US" sz="900" dirty="0" smtClean="0"/>
              <a:t>を貸し与える</a:t>
            </a:r>
            <a:r>
              <a:rPr lang="ja-JP" altLang="en-US" sz="900" dirty="0"/>
              <a:t>ことはトラブルのもとです。子どもに</a:t>
            </a:r>
            <a:r>
              <a:rPr lang="ja-JP" altLang="en-US" sz="900" dirty="0" smtClean="0"/>
              <a:t>スマートフォン</a:t>
            </a:r>
            <a:r>
              <a:rPr lang="ja-JP" altLang="en-US" sz="900" dirty="0"/>
              <a:t>などを貸す場合</a:t>
            </a:r>
            <a:r>
              <a:rPr lang="ja-JP" altLang="en-US" sz="900" dirty="0" smtClean="0"/>
              <a:t>は</a:t>
            </a:r>
            <a:r>
              <a:rPr lang="en-US" altLang="ja-JP" sz="900" dirty="0" smtClean="0"/>
              <a:t>, </a:t>
            </a:r>
            <a:r>
              <a:rPr lang="ja-JP" altLang="en-US" sz="900" dirty="0" smtClean="0"/>
              <a:t>しっかり</a:t>
            </a:r>
            <a:r>
              <a:rPr lang="ja-JP" altLang="en-US" sz="900" dirty="0"/>
              <a:t>とルールを決めてからにしましょう。</a:t>
            </a:r>
          </a:p>
          <a:p>
            <a:pPr algn="just">
              <a:lnSpc>
                <a:spcPts val="1400"/>
              </a:lnSpc>
            </a:pPr>
            <a:r>
              <a:rPr lang="ja-JP" altLang="en-US" sz="900" dirty="0" smtClean="0"/>
              <a:t>　間違って購入して</a:t>
            </a:r>
            <a:r>
              <a:rPr lang="ja-JP" altLang="en-US" sz="900" dirty="0" err="1" smtClean="0"/>
              <a:t>しまっ</a:t>
            </a:r>
            <a:endParaRPr lang="ja-JP" altLang="en-US" sz="900" dirty="0" smtClean="0"/>
          </a:p>
          <a:p>
            <a:pPr algn="just">
              <a:lnSpc>
                <a:spcPts val="1400"/>
              </a:lnSpc>
              <a:tabLst>
                <a:tab pos="1343025" algn="r"/>
              </a:tabLst>
            </a:pPr>
            <a:r>
              <a:rPr lang="ja-JP" altLang="en-US" sz="900" dirty="0" smtClean="0"/>
              <a:t>た商品については</a:t>
            </a:r>
            <a:r>
              <a:rPr lang="en-US" altLang="ja-JP" sz="900" dirty="0" smtClean="0"/>
              <a:t>, </a:t>
            </a:r>
            <a:r>
              <a:rPr lang="ja-JP" altLang="en-US" sz="900" dirty="0" smtClean="0"/>
              <a:t>返品</a:t>
            </a:r>
          </a:p>
          <a:p>
            <a:pPr algn="just">
              <a:lnSpc>
                <a:spcPts val="1400"/>
              </a:lnSpc>
              <a:tabLst>
                <a:tab pos="1343025" algn="r"/>
              </a:tabLst>
            </a:pPr>
            <a:r>
              <a:rPr lang="ja-JP" altLang="en-US" sz="900" dirty="0" smtClean="0"/>
              <a:t>が認められないケースが</a:t>
            </a:r>
          </a:p>
          <a:p>
            <a:pPr algn="just">
              <a:lnSpc>
                <a:spcPts val="1400"/>
              </a:lnSpc>
              <a:tabLst>
                <a:tab pos="1343025" algn="r"/>
              </a:tabLst>
            </a:pPr>
            <a:r>
              <a:rPr lang="ja-JP" altLang="en-US" sz="900" dirty="0" smtClean="0"/>
              <a:t>多くあります。しかし場合</a:t>
            </a:r>
            <a:endParaRPr lang="en-US" altLang="ja-JP" sz="900" dirty="0" smtClean="0"/>
          </a:p>
          <a:p>
            <a:pPr algn="just">
              <a:lnSpc>
                <a:spcPts val="1400"/>
              </a:lnSpc>
              <a:tabLst>
                <a:tab pos="1343025" algn="r"/>
              </a:tabLst>
            </a:pPr>
            <a:r>
              <a:rPr lang="ja-JP" altLang="en-US" sz="900" dirty="0" smtClean="0"/>
              <a:t>によっては</a:t>
            </a:r>
            <a:r>
              <a:rPr lang="en-US" altLang="ja-JP" sz="900" dirty="0" smtClean="0"/>
              <a:t>, </a:t>
            </a:r>
            <a:r>
              <a:rPr lang="ja-JP" altLang="en-US" sz="900" dirty="0" smtClean="0"/>
              <a:t>手数料は</a:t>
            </a:r>
            <a:r>
              <a:rPr lang="ja-JP" altLang="en-US" sz="900" dirty="0" err="1" smtClean="0"/>
              <a:t>か</a:t>
            </a:r>
            <a:endParaRPr lang="ja-JP" altLang="en-US" sz="900" dirty="0" smtClean="0"/>
          </a:p>
          <a:p>
            <a:pPr algn="just">
              <a:lnSpc>
                <a:spcPts val="1400"/>
              </a:lnSpc>
              <a:tabLst>
                <a:tab pos="1343025" algn="r"/>
              </a:tabLst>
            </a:pPr>
            <a:r>
              <a:rPr lang="ja-JP" altLang="en-US" sz="900" dirty="0" smtClean="0"/>
              <a:t>かっても返品を認めている</a:t>
            </a:r>
            <a:endParaRPr lang="en-US" altLang="ja-JP" sz="900" dirty="0" smtClean="0"/>
          </a:p>
          <a:p>
            <a:pPr algn="just">
              <a:lnSpc>
                <a:spcPts val="1400"/>
              </a:lnSpc>
            </a:pPr>
            <a:r>
              <a:rPr lang="ja-JP" altLang="en-US" sz="900" dirty="0" smtClean="0"/>
              <a:t>ケース</a:t>
            </a:r>
            <a:r>
              <a:rPr lang="ja-JP" altLang="en-US" sz="900" dirty="0"/>
              <a:t>もある</a:t>
            </a:r>
            <a:r>
              <a:rPr lang="ja-JP" altLang="en-US" sz="900" dirty="0" smtClean="0"/>
              <a:t>ため</a:t>
            </a:r>
            <a:r>
              <a:rPr lang="en-US" altLang="ja-JP" sz="900" dirty="0" smtClean="0"/>
              <a:t>, </a:t>
            </a:r>
            <a:r>
              <a:rPr lang="ja-JP" altLang="en-US" sz="900" dirty="0" smtClean="0"/>
              <a:t>ネットショップ</a:t>
            </a:r>
            <a:r>
              <a:rPr lang="ja-JP" altLang="en-US" sz="900" dirty="0"/>
              <a:t>のサイトで説明をよく</a:t>
            </a:r>
            <a:r>
              <a:rPr lang="ja-JP" altLang="en-US" sz="900" dirty="0" smtClean="0"/>
              <a:t>読み</a:t>
            </a:r>
            <a:r>
              <a:rPr lang="en-US" altLang="ja-JP" sz="900" dirty="0" smtClean="0"/>
              <a:t>, </a:t>
            </a:r>
            <a:r>
              <a:rPr lang="ja-JP" altLang="en-US" sz="900" dirty="0" smtClean="0"/>
              <a:t>相談してみる</a:t>
            </a:r>
            <a:r>
              <a:rPr lang="ja-JP" altLang="en-US" sz="900" dirty="0"/>
              <a:t>とよいでしょう。</a:t>
            </a:r>
            <a:endParaRPr kumimoji="1" lang="ja-JP" altLang="en-US" sz="900" dirty="0"/>
          </a:p>
        </p:txBody>
      </p:sp>
      <p:sp>
        <p:nvSpPr>
          <p:cNvPr id="11" name="テキスト ボックス 10"/>
          <p:cNvSpPr txBox="1"/>
          <p:nvPr/>
        </p:nvSpPr>
        <p:spPr>
          <a:xfrm>
            <a:off x="503734" y="378297"/>
            <a:ext cx="2736304" cy="276999"/>
          </a:xfrm>
          <a:prstGeom prst="rect">
            <a:avLst/>
          </a:prstGeom>
          <a:noFill/>
        </p:spPr>
        <p:txBody>
          <a:bodyPr wrap="square" lIns="0" tIns="0" rIns="0" bIns="0" rtlCol="0">
            <a:spAutoFit/>
          </a:bodyPr>
          <a:lstStyle/>
          <a:p>
            <a:r>
              <a:rPr kumimoji="1" lang="ja-JP" altLang="en-US" sz="1800" dirty="0" smtClean="0"/>
              <a:t>○年○組　２０</a:t>
            </a:r>
            <a:r>
              <a:rPr kumimoji="1" lang="en-US" altLang="ja-JP" sz="1800" dirty="0" smtClean="0"/>
              <a:t>XX</a:t>
            </a:r>
            <a:r>
              <a:rPr kumimoji="1" lang="ja-JP" altLang="en-US" sz="1800" dirty="0" smtClean="0"/>
              <a:t>年○月号</a:t>
            </a:r>
            <a:endParaRPr kumimoji="1" lang="ja-JP" altLang="en-US" sz="1800" dirty="0"/>
          </a:p>
        </p:txBody>
      </p:sp>
      <p:sp>
        <p:nvSpPr>
          <p:cNvPr id="12" name="テキスト ボックス 11"/>
          <p:cNvSpPr txBox="1"/>
          <p:nvPr/>
        </p:nvSpPr>
        <p:spPr>
          <a:xfrm>
            <a:off x="5330205" y="583289"/>
            <a:ext cx="718145" cy="1883240"/>
          </a:xfrm>
          <a:prstGeom prst="rect">
            <a:avLst/>
          </a:prstGeom>
          <a:noFill/>
        </p:spPr>
        <p:txBody>
          <a:bodyPr vert="eaVert" wrap="square" lIns="0" tIns="0" rIns="0" bIns="0" rtlCol="0">
            <a:spAutoFit/>
          </a:bodyPr>
          <a:lstStyle/>
          <a:p>
            <a:pPr>
              <a:lnSpc>
                <a:spcPts val="2800"/>
              </a:lnSpc>
            </a:pPr>
            <a:r>
              <a:rPr lang="ja-JP" altLang="en-US" sz="2000" kern="1600" spc="160" dirty="0"/>
              <a:t>パパー！</a:t>
            </a:r>
          </a:p>
          <a:p>
            <a:pPr>
              <a:lnSpc>
                <a:spcPts val="2800"/>
              </a:lnSpc>
            </a:pPr>
            <a:r>
              <a:rPr lang="ja-JP" altLang="en-US" sz="2000" kern="1600" spc="160" dirty="0"/>
              <a:t>スマホ貸して！</a:t>
            </a:r>
            <a:endParaRPr kumimoji="1" lang="ja-JP" altLang="en-US" sz="2000" kern="1600" spc="160" dirty="0"/>
          </a:p>
        </p:txBody>
      </p:sp>
      <p:sp>
        <p:nvSpPr>
          <p:cNvPr id="17" name="テキスト ボックス 16"/>
          <p:cNvSpPr txBox="1"/>
          <p:nvPr/>
        </p:nvSpPr>
        <p:spPr>
          <a:xfrm>
            <a:off x="725007" y="3186609"/>
            <a:ext cx="692497" cy="1800200"/>
          </a:xfrm>
          <a:prstGeom prst="rect">
            <a:avLst/>
          </a:prstGeom>
          <a:noFill/>
        </p:spPr>
        <p:txBody>
          <a:bodyPr vert="eaVert" wrap="square" lIns="0" tIns="0" rIns="0" bIns="0" rtlCol="0">
            <a:spAutoFit/>
          </a:bodyPr>
          <a:lstStyle/>
          <a:p>
            <a:pPr>
              <a:lnSpc>
                <a:spcPts val="1800"/>
              </a:lnSpc>
            </a:pPr>
            <a:r>
              <a:rPr lang="ja-JP" altLang="en-US" sz="1400" spc="50" dirty="0"/>
              <a:t>週末の二時間だけ</a:t>
            </a:r>
          </a:p>
          <a:p>
            <a:pPr>
              <a:lnSpc>
                <a:spcPts val="1800"/>
              </a:lnSpc>
            </a:pPr>
            <a:r>
              <a:rPr lang="ja-JP" altLang="en-US" sz="1400" spc="50" dirty="0"/>
              <a:t>ゲームやネットを</a:t>
            </a:r>
          </a:p>
          <a:p>
            <a:pPr>
              <a:lnSpc>
                <a:spcPts val="1800"/>
              </a:lnSpc>
            </a:pPr>
            <a:r>
              <a:rPr lang="ja-JP" altLang="en-US" sz="1400" spc="50" dirty="0"/>
              <a:t>させる約束をしている</a:t>
            </a:r>
            <a:endParaRPr kumimoji="1" lang="ja-JP" altLang="en-US" sz="1400" spc="50" dirty="0"/>
          </a:p>
        </p:txBody>
      </p:sp>
      <p:sp>
        <p:nvSpPr>
          <p:cNvPr id="2" name="正方形/長方形 1"/>
          <p:cNvSpPr/>
          <p:nvPr/>
        </p:nvSpPr>
        <p:spPr>
          <a:xfrm>
            <a:off x="6790431" y="6210945"/>
            <a:ext cx="3424335" cy="353943"/>
          </a:xfrm>
          <a:prstGeom prst="rect">
            <a:avLst/>
          </a:prstGeom>
          <a:noFill/>
        </p:spPr>
        <p:txBody>
          <a:bodyPr wrap="none" lIns="91440" tIns="45720" rIns="91440" bIns="45720">
            <a:spAutoFit/>
          </a:bodyPr>
          <a:lstStyle/>
          <a:p>
            <a:pPr algn="ctr"/>
            <a:r>
              <a:rPr lang="ja-JP" altLang="en-US" sz="1700" b="1" dirty="0" smtClean="0">
                <a:ln w="9525">
                  <a:solidFill>
                    <a:schemeClr val="tx1"/>
                  </a:solidFill>
                  <a:prstDash val="solid"/>
                </a:ln>
                <a:solidFill>
                  <a:schemeClr val="bg1"/>
                </a:solidFill>
                <a:effectLst>
                  <a:outerShdw blurRad="38100" dist="38100" dir="2700000" algn="tl">
                    <a:srgbClr val="000000">
                      <a:alpha val="43137"/>
                    </a:srgbClr>
                  </a:outerShdw>
                </a:effectLst>
                <a:latin typeface="+mj-ea"/>
                <a:ea typeface="+mj-ea"/>
              </a:rPr>
              <a:t>ネット社会の歩き方制作委員会より</a:t>
            </a:r>
            <a:endParaRPr lang="ja-JP" altLang="en-US" sz="1700" b="1" cap="none" spc="0" dirty="0">
              <a:ln w="9525">
                <a:solidFill>
                  <a:schemeClr val="tx1"/>
                </a:solidFill>
                <a:prstDash val="solid"/>
              </a:ln>
              <a:solidFill>
                <a:schemeClr val="bg1"/>
              </a:solidFill>
              <a:effectLst>
                <a:outerShdw blurRad="38100" dist="38100" dir="2700000" algn="tl">
                  <a:srgbClr val="000000">
                    <a:alpha val="43137"/>
                  </a:srgbClr>
                </a:outerShdw>
              </a:effectLst>
              <a:latin typeface="+mj-ea"/>
              <a:ea typeface="+mj-ea"/>
            </a:endParaRPr>
          </a:p>
        </p:txBody>
      </p:sp>
      <p:sp>
        <p:nvSpPr>
          <p:cNvPr id="20" name="テキスト ボックス 19"/>
          <p:cNvSpPr txBox="1"/>
          <p:nvPr/>
        </p:nvSpPr>
        <p:spPr>
          <a:xfrm>
            <a:off x="6973698" y="3006589"/>
            <a:ext cx="2718693" cy="936104"/>
          </a:xfrm>
          <a:prstGeom prst="rect">
            <a:avLst/>
          </a:prstGeom>
          <a:noFill/>
        </p:spPr>
        <p:txBody>
          <a:bodyPr vert="eaVert" wrap="square" lIns="0" tIns="0" rIns="0" bIns="0" rtlCol="0">
            <a:spAutoFit/>
          </a:bodyPr>
          <a:lstStyle/>
          <a:p>
            <a:pPr algn="just">
              <a:lnSpc>
                <a:spcPts val="1100"/>
              </a:lnSpc>
            </a:pPr>
            <a:r>
              <a:rPr lang="ja-JP" altLang="en-US" sz="800" dirty="0" smtClean="0"/>
              <a:t>たり</a:t>
            </a:r>
            <a:r>
              <a:rPr lang="ja-JP" altLang="en-US" sz="800" dirty="0"/>
              <a:t>しないことです</a:t>
            </a:r>
            <a:r>
              <a:rPr lang="ja-JP" altLang="en-US" sz="800" dirty="0" smtClean="0"/>
              <a:t>。</a:t>
            </a:r>
            <a:r>
              <a:rPr lang="ja-JP" altLang="en-US" sz="800" dirty="0"/>
              <a:t>　</a:t>
            </a:r>
            <a:r>
              <a:rPr lang="ja-JP" altLang="en-US" sz="800" dirty="0" smtClean="0"/>
              <a:t>保護者は、スマホの中にさまざまな個人情報が入っていることを認識し、扱いに注意することが必要です。</a:t>
            </a:r>
          </a:p>
          <a:p>
            <a:pPr algn="just">
              <a:lnSpc>
                <a:spcPts val="1100"/>
              </a:lnSpc>
            </a:pPr>
            <a:r>
              <a:rPr lang="ja-JP" altLang="en-US" sz="800" dirty="0" smtClean="0"/>
              <a:t>　今回はそのほかの手段として、次の２つをご提案します。</a:t>
            </a:r>
            <a:endParaRPr lang="en-US" altLang="ja-JP" sz="800" dirty="0" smtClean="0"/>
          </a:p>
          <a:p>
            <a:pPr algn="just">
              <a:lnSpc>
                <a:spcPts val="1100"/>
              </a:lnSpc>
            </a:pPr>
            <a:endParaRPr lang="en-US" altLang="ja-JP" sz="800" dirty="0" smtClean="0"/>
          </a:p>
          <a:p>
            <a:pPr algn="just">
              <a:lnSpc>
                <a:spcPts val="1100"/>
              </a:lnSpc>
              <a:spcAft>
                <a:spcPts val="300"/>
              </a:spcAft>
              <a:buFont typeface="+mj-ea"/>
              <a:buAutoNum type="circleNumDbPlain"/>
              <a:tabLst>
                <a:tab pos="36000" algn="l"/>
              </a:tabLst>
            </a:pPr>
            <a:r>
              <a:rPr lang="ja-JP" altLang="en-US" sz="800" b="1" dirty="0" smtClean="0"/>
              <a:t>個人情報を登録するネット通販サイトを絞る</a:t>
            </a:r>
            <a:endParaRPr lang="en-US" altLang="ja-JP" sz="800" b="1" dirty="0" smtClean="0"/>
          </a:p>
          <a:p>
            <a:pPr algn="just">
              <a:lnSpc>
                <a:spcPts val="1100"/>
              </a:lnSpc>
              <a:tabLst>
                <a:tab pos="36000" algn="l"/>
              </a:tabLst>
            </a:pPr>
            <a:r>
              <a:rPr lang="ja-JP" altLang="en-US" sz="800" dirty="0" smtClean="0"/>
              <a:t>　大手ネット通販サイトなどには、ワンクリックで購入できるボタンや、再購入が</a:t>
            </a:r>
            <a:r>
              <a:rPr lang="ja-JP" altLang="en-US" sz="800" dirty="0" err="1" smtClean="0"/>
              <a:t>で</a:t>
            </a:r>
            <a:r>
              <a:rPr lang="ja-JP" altLang="en-US" sz="800" dirty="0"/>
              <a:t>できたりする便利なボタンがあります。</a:t>
            </a:r>
          </a:p>
        </p:txBody>
      </p:sp>
      <p:sp>
        <p:nvSpPr>
          <p:cNvPr id="18" name="テキスト ボックス 17"/>
          <p:cNvSpPr txBox="1"/>
          <p:nvPr/>
        </p:nvSpPr>
        <p:spPr>
          <a:xfrm>
            <a:off x="2952006" y="3619045"/>
            <a:ext cx="359073" cy="647296"/>
          </a:xfrm>
          <a:prstGeom prst="rect">
            <a:avLst/>
          </a:prstGeom>
          <a:noFill/>
        </p:spPr>
        <p:txBody>
          <a:bodyPr vert="eaVert" wrap="square" lIns="0" tIns="0" rIns="0" bIns="0" rtlCol="0">
            <a:spAutoFit/>
          </a:bodyPr>
          <a:lstStyle/>
          <a:p>
            <a:pPr>
              <a:lnSpc>
                <a:spcPts val="2800"/>
              </a:lnSpc>
            </a:pPr>
            <a:r>
              <a:rPr lang="ja-JP" altLang="en-US" sz="2000" kern="1600" spc="160" dirty="0"/>
              <a:t>おー</a:t>
            </a:r>
            <a:endParaRPr kumimoji="1" lang="ja-JP" altLang="en-US" sz="2000" kern="1600" spc="160" dirty="0"/>
          </a:p>
        </p:txBody>
      </p:sp>
      <p:sp>
        <p:nvSpPr>
          <p:cNvPr id="22" name="テキスト ボックス 21"/>
          <p:cNvSpPr txBox="1"/>
          <p:nvPr/>
        </p:nvSpPr>
        <p:spPr>
          <a:xfrm>
            <a:off x="5099372" y="5484995"/>
            <a:ext cx="923330" cy="1590046"/>
          </a:xfrm>
          <a:prstGeom prst="rect">
            <a:avLst/>
          </a:prstGeom>
          <a:noFill/>
        </p:spPr>
        <p:txBody>
          <a:bodyPr vert="eaVert" wrap="square" lIns="0" tIns="0" rIns="0" bIns="0" rtlCol="0">
            <a:spAutoFit/>
          </a:bodyPr>
          <a:lstStyle/>
          <a:p>
            <a:pPr>
              <a:lnSpc>
                <a:spcPts val="1800"/>
              </a:lnSpc>
            </a:pPr>
            <a:r>
              <a:rPr lang="ja-JP" altLang="en-US" sz="1200" spc="50" dirty="0"/>
              <a:t>忙しい僕のたまの</a:t>
            </a:r>
          </a:p>
          <a:p>
            <a:pPr>
              <a:lnSpc>
                <a:spcPts val="1800"/>
              </a:lnSpc>
            </a:pPr>
            <a:r>
              <a:rPr lang="ja-JP" altLang="en-US" sz="1200" spc="50" dirty="0"/>
              <a:t>息子</a:t>
            </a:r>
            <a:r>
              <a:rPr lang="ja-JP" altLang="en-US" sz="1200" spc="50" dirty="0" smtClean="0"/>
              <a:t>孝行、と</a:t>
            </a:r>
            <a:r>
              <a:rPr lang="ja-JP" altLang="en-US" sz="1200" spc="50" dirty="0"/>
              <a:t>いうか</a:t>
            </a:r>
          </a:p>
          <a:p>
            <a:pPr>
              <a:lnSpc>
                <a:spcPts val="1800"/>
              </a:lnSpc>
            </a:pPr>
            <a:r>
              <a:rPr lang="ja-JP" altLang="en-US" sz="1200" spc="50" dirty="0"/>
              <a:t>唯一の息子との時間に</a:t>
            </a:r>
          </a:p>
          <a:p>
            <a:pPr>
              <a:lnSpc>
                <a:spcPts val="1800"/>
              </a:lnSpc>
            </a:pPr>
            <a:r>
              <a:rPr lang="ja-JP" altLang="en-US" sz="1200" spc="50" dirty="0"/>
              <a:t>なりつつある</a:t>
            </a:r>
            <a:endParaRPr kumimoji="1" lang="ja-JP" altLang="en-US" sz="1200" spc="50" dirty="0"/>
          </a:p>
        </p:txBody>
      </p:sp>
      <p:sp>
        <p:nvSpPr>
          <p:cNvPr id="23" name="テキスト ボックス 22"/>
          <p:cNvSpPr txBox="1"/>
          <p:nvPr/>
        </p:nvSpPr>
        <p:spPr>
          <a:xfrm>
            <a:off x="5671287" y="8011145"/>
            <a:ext cx="234680" cy="336813"/>
          </a:xfrm>
          <a:prstGeom prst="rect">
            <a:avLst/>
          </a:prstGeom>
          <a:noFill/>
        </p:spPr>
        <p:txBody>
          <a:bodyPr vert="eaVert" wrap="square" lIns="0" tIns="0" rIns="0" bIns="0" rtlCol="0">
            <a:spAutoFit/>
          </a:bodyPr>
          <a:lstStyle/>
          <a:p>
            <a:pPr>
              <a:lnSpc>
                <a:spcPts val="1800"/>
              </a:lnSpc>
            </a:pPr>
            <a:r>
              <a:rPr kumimoji="1" lang="ja-JP" altLang="en-US" sz="1600" spc="50" dirty="0" smtClean="0"/>
              <a:t>・・・</a:t>
            </a:r>
            <a:endParaRPr kumimoji="1" lang="ja-JP" altLang="en-US" sz="1600" spc="50" dirty="0"/>
          </a:p>
        </p:txBody>
      </p:sp>
      <p:sp>
        <p:nvSpPr>
          <p:cNvPr id="24" name="テキスト ボックス 23"/>
          <p:cNvSpPr txBox="1"/>
          <p:nvPr/>
        </p:nvSpPr>
        <p:spPr>
          <a:xfrm>
            <a:off x="3426586" y="7950446"/>
            <a:ext cx="230832" cy="795023"/>
          </a:xfrm>
          <a:prstGeom prst="rect">
            <a:avLst/>
          </a:prstGeom>
          <a:noFill/>
        </p:spPr>
        <p:txBody>
          <a:bodyPr vert="eaVert" wrap="square" lIns="0" tIns="0" rIns="0" bIns="0" rtlCol="0">
            <a:spAutoFit/>
          </a:bodyPr>
          <a:lstStyle/>
          <a:p>
            <a:pPr>
              <a:lnSpc>
                <a:spcPts val="1800"/>
              </a:lnSpc>
            </a:pPr>
            <a:r>
              <a:rPr lang="ja-JP" altLang="en-US" sz="1200" dirty="0"/>
              <a:t>母さんは？</a:t>
            </a:r>
            <a:endParaRPr kumimoji="1" lang="ja-JP" altLang="en-US" sz="1200" spc="50" dirty="0"/>
          </a:p>
        </p:txBody>
      </p:sp>
      <p:sp>
        <p:nvSpPr>
          <p:cNvPr id="25" name="テキスト ボックス 24"/>
          <p:cNvSpPr txBox="1"/>
          <p:nvPr/>
        </p:nvSpPr>
        <p:spPr>
          <a:xfrm>
            <a:off x="2621294" y="8338724"/>
            <a:ext cx="577081" cy="464509"/>
          </a:xfrm>
          <a:prstGeom prst="rect">
            <a:avLst/>
          </a:prstGeom>
          <a:noFill/>
        </p:spPr>
        <p:txBody>
          <a:bodyPr vert="eaVert" wrap="square" lIns="0" tIns="0" rIns="0" bIns="0" rtlCol="0">
            <a:spAutoFit/>
          </a:bodyPr>
          <a:lstStyle/>
          <a:p>
            <a:pPr>
              <a:lnSpc>
                <a:spcPts val="1500"/>
              </a:lnSpc>
            </a:pPr>
            <a:r>
              <a:rPr lang="ja-JP" altLang="en-US" sz="1100" dirty="0"/>
              <a:t>さっき</a:t>
            </a:r>
          </a:p>
          <a:p>
            <a:pPr>
              <a:lnSpc>
                <a:spcPts val="1500"/>
              </a:lnSpc>
            </a:pPr>
            <a:r>
              <a:rPr lang="ja-JP" altLang="en-US" sz="1100" dirty="0"/>
              <a:t>買い物</a:t>
            </a:r>
          </a:p>
          <a:p>
            <a:pPr>
              <a:lnSpc>
                <a:spcPts val="1500"/>
              </a:lnSpc>
            </a:pPr>
            <a:r>
              <a:rPr lang="ja-JP" altLang="en-US" sz="1100" dirty="0"/>
              <a:t>行った</a:t>
            </a:r>
            <a:endParaRPr kumimoji="1" lang="ja-JP" altLang="en-US" sz="1100" spc="50" dirty="0"/>
          </a:p>
        </p:txBody>
      </p:sp>
      <p:sp>
        <p:nvSpPr>
          <p:cNvPr id="26" name="テキスト ボックス 25"/>
          <p:cNvSpPr txBox="1"/>
          <p:nvPr/>
        </p:nvSpPr>
        <p:spPr>
          <a:xfrm>
            <a:off x="549392" y="7819947"/>
            <a:ext cx="242374" cy="898453"/>
          </a:xfrm>
          <a:prstGeom prst="rect">
            <a:avLst/>
          </a:prstGeom>
          <a:noFill/>
        </p:spPr>
        <p:txBody>
          <a:bodyPr vert="eaVert" wrap="square" lIns="0" tIns="0" rIns="0" bIns="0" rtlCol="0">
            <a:spAutoFit/>
          </a:bodyPr>
          <a:lstStyle/>
          <a:p>
            <a:pPr>
              <a:lnSpc>
                <a:spcPts val="1800"/>
              </a:lnSpc>
            </a:pPr>
            <a:r>
              <a:rPr lang="ja-JP" altLang="en-US" sz="1800" b="1" spc="50" dirty="0"/>
              <a:t>ハーイ！</a:t>
            </a:r>
            <a:endParaRPr kumimoji="1" lang="ja-JP" altLang="en-US" sz="1800" b="1" spc="50" dirty="0"/>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6315" y="1170385"/>
            <a:ext cx="2933279" cy="1741448"/>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6315" y="4194721"/>
            <a:ext cx="975667" cy="1711852"/>
          </a:xfrm>
          <a:prstGeom prst="rect">
            <a:avLst/>
          </a:prstGeom>
        </p:spPr>
      </p:pic>
      <p:pic>
        <p:nvPicPr>
          <p:cNvPr id="8" name="図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06235" y="6666056"/>
            <a:ext cx="1322835" cy="993650"/>
          </a:xfrm>
          <a:prstGeom prst="rect">
            <a:avLst/>
          </a:prstGeom>
        </p:spPr>
      </p:pic>
    </p:spTree>
    <p:extLst>
      <p:ext uri="{BB962C8B-B14F-4D97-AF65-F5344CB8AC3E}">
        <p14:creationId xmlns:p14="http://schemas.microsoft.com/office/powerpoint/2010/main" val="281873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17" name="テキスト ボックス 16"/>
          <p:cNvSpPr txBox="1"/>
          <p:nvPr/>
        </p:nvSpPr>
        <p:spPr>
          <a:xfrm>
            <a:off x="1295822" y="8689801"/>
            <a:ext cx="5040560" cy="102592"/>
          </a:xfrm>
          <a:prstGeom prst="rect">
            <a:avLst/>
          </a:prstGeom>
          <a:noFill/>
        </p:spPr>
        <p:txBody>
          <a:bodyPr wrap="square" lIns="0" tIns="0" rIns="0" bIns="0" rtlCol="0">
            <a:spAutoFit/>
          </a:bodyPr>
          <a:lstStyle/>
          <a:p>
            <a:pPr algn="just">
              <a:lnSpc>
                <a:spcPts val="800"/>
              </a:lnSpc>
            </a:pPr>
            <a:r>
              <a:rPr lang="ja-JP" altLang="en-US" sz="600" dirty="0"/>
              <a:t>ネットショッピングでトラブルにあったら消費者ホットラインまで　</a:t>
            </a:r>
            <a:r>
              <a:rPr lang="ja-JP" altLang="en-US" sz="800" b="1" dirty="0"/>
              <a:t>☎１８８（いやや！）</a:t>
            </a:r>
            <a:r>
              <a:rPr lang="ja-JP" altLang="en-US" sz="600" dirty="0"/>
              <a:t>身近な消費生活相談窓口をご案内</a:t>
            </a:r>
            <a:r>
              <a:rPr lang="ja-JP" altLang="en-US" sz="600" dirty="0" smtClean="0"/>
              <a:t>します。</a:t>
            </a:r>
            <a:endParaRPr lang="en-US" altLang="ja-JP" sz="600" b="1" dirty="0" smtClean="0"/>
          </a:p>
        </p:txBody>
      </p:sp>
      <p:sp>
        <p:nvSpPr>
          <p:cNvPr id="18" name="テキスト ボックス 17"/>
          <p:cNvSpPr txBox="1"/>
          <p:nvPr/>
        </p:nvSpPr>
        <p:spPr>
          <a:xfrm>
            <a:off x="7273278" y="8670057"/>
            <a:ext cx="5040560" cy="205184"/>
          </a:xfrm>
          <a:prstGeom prst="rect">
            <a:avLst/>
          </a:prstGeom>
          <a:noFill/>
        </p:spPr>
        <p:txBody>
          <a:bodyPr wrap="square" lIns="0" tIns="0" rIns="0" bIns="0" rtlCol="0">
            <a:spAutoFit/>
          </a:bodyPr>
          <a:lstStyle/>
          <a:p>
            <a:pPr algn="just">
              <a:lnSpc>
                <a:spcPts val="800"/>
              </a:lnSpc>
            </a:pPr>
            <a:r>
              <a:rPr lang="en-US" altLang="ja-JP" sz="600" b="1" dirty="0" smtClean="0"/>
              <a:t>※</a:t>
            </a:r>
            <a:r>
              <a:rPr lang="ja-JP" altLang="en-US" sz="600" b="1" dirty="0" smtClean="0"/>
              <a:t>　クーリングオフ　</a:t>
            </a:r>
            <a:r>
              <a:rPr lang="ja-JP" altLang="en-US" sz="600" dirty="0" smtClean="0"/>
              <a:t>▶</a:t>
            </a:r>
            <a:r>
              <a:rPr lang="ja-JP" altLang="en-US" sz="600" dirty="0"/>
              <a:t>▶▶消費者が訪問販売などで契約</a:t>
            </a:r>
            <a:r>
              <a:rPr lang="ja-JP" altLang="en-US" sz="600" dirty="0" smtClean="0"/>
              <a:t>したり</a:t>
            </a:r>
            <a:r>
              <a:rPr lang="en-US" altLang="ja-JP" sz="600" dirty="0" smtClean="0"/>
              <a:t>, </a:t>
            </a:r>
            <a:r>
              <a:rPr lang="ja-JP" altLang="en-US" sz="600" dirty="0" smtClean="0"/>
              <a:t>マルチ</a:t>
            </a:r>
            <a:r>
              <a:rPr lang="ja-JP" altLang="en-US" sz="600" dirty="0"/>
              <a:t>商法などの取引で契約したりした場合</a:t>
            </a:r>
            <a:r>
              <a:rPr lang="ja-JP" altLang="en-US" sz="600" dirty="0" smtClean="0"/>
              <a:t>に</a:t>
            </a:r>
            <a:r>
              <a:rPr lang="en-US" altLang="ja-JP" sz="600" dirty="0" smtClean="0"/>
              <a:t>, </a:t>
            </a:r>
            <a:r>
              <a:rPr lang="ja-JP" altLang="en-US" sz="600" dirty="0" smtClean="0"/>
              <a:t>一定</a:t>
            </a:r>
            <a:r>
              <a:rPr lang="ja-JP" altLang="en-US" sz="600" dirty="0"/>
              <a:t>期間で</a:t>
            </a:r>
            <a:r>
              <a:rPr lang="ja-JP" altLang="en-US" sz="600" dirty="0" smtClean="0"/>
              <a:t>あれば無条件で</a:t>
            </a:r>
            <a:r>
              <a:rPr lang="en-US" altLang="ja-JP" sz="600" dirty="0" smtClean="0"/>
              <a:t>, </a:t>
            </a:r>
          </a:p>
          <a:p>
            <a:pPr algn="just">
              <a:lnSpc>
                <a:spcPts val="800"/>
              </a:lnSpc>
            </a:pPr>
            <a:r>
              <a:rPr lang="ja-JP" altLang="en-US" sz="600" dirty="0"/>
              <a:t>　</a:t>
            </a:r>
            <a:r>
              <a:rPr lang="ja-JP" altLang="en-US" sz="600" dirty="0" smtClean="0"/>
              <a:t>　 一方的</a:t>
            </a:r>
            <a:r>
              <a:rPr lang="ja-JP" altLang="en-US" sz="600" dirty="0"/>
              <a:t>に契約を解除できる</a:t>
            </a:r>
            <a:r>
              <a:rPr lang="ja-JP" altLang="en-US" sz="600" dirty="0" smtClean="0"/>
              <a:t>制度。しかし</a:t>
            </a:r>
            <a:r>
              <a:rPr lang="en-US" altLang="ja-JP" sz="600" dirty="0" smtClean="0"/>
              <a:t>, </a:t>
            </a:r>
            <a:r>
              <a:rPr lang="ja-JP" altLang="en-US" sz="600" b="1" dirty="0" smtClean="0"/>
              <a:t>一般的に通信</a:t>
            </a:r>
            <a:r>
              <a:rPr lang="ja-JP" altLang="en-US" sz="600" b="1" dirty="0"/>
              <a:t>販売に</a:t>
            </a:r>
            <a:r>
              <a:rPr lang="ja-JP" altLang="en-US" sz="600" b="1" dirty="0" smtClean="0"/>
              <a:t>は</a:t>
            </a:r>
            <a:r>
              <a:rPr lang="en-US" altLang="ja-JP" sz="600" b="1" dirty="0" smtClean="0"/>
              <a:t>, </a:t>
            </a:r>
            <a:r>
              <a:rPr lang="ja-JP" altLang="en-US" sz="600" b="1" dirty="0" smtClean="0"/>
              <a:t>クーリング</a:t>
            </a:r>
            <a:r>
              <a:rPr lang="ja-JP" altLang="en-US" sz="600" b="1" dirty="0"/>
              <a:t>・オフ制度</a:t>
            </a:r>
            <a:r>
              <a:rPr lang="ja-JP" altLang="en-US" sz="600" b="1" dirty="0" smtClean="0"/>
              <a:t>はない</a:t>
            </a:r>
            <a:r>
              <a:rPr lang="ja-JP" altLang="en-US" sz="600" dirty="0" smtClean="0"/>
              <a:t>ので注意が必要。</a:t>
            </a:r>
            <a:endParaRPr kumimoji="1" lang="ja-JP" altLang="en-US" sz="600" dirty="0"/>
          </a:p>
        </p:txBody>
      </p:sp>
      <p:sp>
        <p:nvSpPr>
          <p:cNvPr id="3" name="テキスト ボックス 2"/>
          <p:cNvSpPr txBox="1"/>
          <p:nvPr/>
        </p:nvSpPr>
        <p:spPr>
          <a:xfrm rot="20682493">
            <a:off x="2805189" y="3809115"/>
            <a:ext cx="245643" cy="256480"/>
          </a:xfrm>
          <a:prstGeom prst="rect">
            <a:avLst/>
          </a:prstGeom>
          <a:noFill/>
        </p:spPr>
        <p:txBody>
          <a:bodyPr vert="horz" wrap="square" lIns="0" tIns="0" rIns="0" bIns="0" rtlCol="0">
            <a:spAutoFit/>
          </a:bodyPr>
          <a:lstStyle/>
          <a:p>
            <a:pPr>
              <a:lnSpc>
                <a:spcPts val="2000"/>
              </a:lnSpc>
            </a:pPr>
            <a:r>
              <a:rPr kumimoji="1" lang="en-US" altLang="ja-JP" sz="900" kern="1600" dirty="0" smtClean="0"/>
              <a:t>※3</a:t>
            </a:r>
            <a:endParaRPr kumimoji="1" lang="ja-JP" altLang="en-US" sz="900" kern="1600" dirty="0" smtClean="0"/>
          </a:p>
        </p:txBody>
      </p:sp>
      <p:sp>
        <p:nvSpPr>
          <p:cNvPr id="29" name="テキスト ボックス 28"/>
          <p:cNvSpPr txBox="1"/>
          <p:nvPr/>
        </p:nvSpPr>
        <p:spPr>
          <a:xfrm>
            <a:off x="11937264" y="2287190"/>
            <a:ext cx="307777" cy="696380"/>
          </a:xfrm>
          <a:prstGeom prst="rect">
            <a:avLst/>
          </a:prstGeom>
          <a:noFill/>
        </p:spPr>
        <p:txBody>
          <a:bodyPr vert="eaVert" wrap="square" lIns="0" tIns="0" rIns="0" bIns="0" rtlCol="0">
            <a:spAutoFit/>
          </a:bodyPr>
          <a:lstStyle/>
          <a:p>
            <a:pPr>
              <a:lnSpc>
                <a:spcPts val="2400"/>
              </a:lnSpc>
            </a:pPr>
            <a:r>
              <a:rPr lang="ja-JP" altLang="en-US" sz="1800" kern="1600" dirty="0"/>
              <a:t>翌日</a:t>
            </a:r>
            <a:r>
              <a:rPr lang="en-US" altLang="ja-JP" sz="1800" kern="1600" dirty="0"/>
              <a:t>―</a:t>
            </a:r>
            <a:endParaRPr kumimoji="1" lang="ja-JP" altLang="en-US" sz="1800" kern="1600" dirty="0"/>
          </a:p>
        </p:txBody>
      </p:sp>
      <p:sp>
        <p:nvSpPr>
          <p:cNvPr id="34" name="テキスト ボックス 33"/>
          <p:cNvSpPr txBox="1"/>
          <p:nvPr/>
        </p:nvSpPr>
        <p:spPr>
          <a:xfrm>
            <a:off x="9402533" y="2287190"/>
            <a:ext cx="630647" cy="923999"/>
          </a:xfrm>
          <a:prstGeom prst="rect">
            <a:avLst/>
          </a:prstGeom>
          <a:noFill/>
        </p:spPr>
        <p:txBody>
          <a:bodyPr vert="eaVert" wrap="square" lIns="0" tIns="0" rIns="0" bIns="0" rtlCol="0">
            <a:spAutoFit/>
          </a:bodyPr>
          <a:lstStyle/>
          <a:p>
            <a:pPr>
              <a:lnSpc>
                <a:spcPts val="2400"/>
              </a:lnSpc>
            </a:pPr>
            <a:r>
              <a:rPr lang="ja-JP" altLang="en-US" sz="1800" kern="1600" dirty="0" smtClean="0"/>
              <a:t>これ・・・</a:t>
            </a:r>
            <a:endParaRPr lang="en-US" altLang="ja-JP" sz="1800" kern="1600" dirty="0"/>
          </a:p>
          <a:p>
            <a:pPr>
              <a:lnSpc>
                <a:spcPts val="2400"/>
              </a:lnSpc>
            </a:pPr>
            <a:r>
              <a:rPr lang="ja-JP" altLang="en-US" sz="1800" kern="1600" dirty="0"/>
              <a:t>なあに？</a:t>
            </a:r>
            <a:endParaRPr kumimoji="1" lang="ja-JP" altLang="en-US" sz="1800" kern="1600" dirty="0"/>
          </a:p>
        </p:txBody>
      </p:sp>
      <p:sp>
        <p:nvSpPr>
          <p:cNvPr id="35" name="テキスト ボックス 34"/>
          <p:cNvSpPr txBox="1"/>
          <p:nvPr/>
        </p:nvSpPr>
        <p:spPr>
          <a:xfrm>
            <a:off x="11857273" y="4482753"/>
            <a:ext cx="410369" cy="576064"/>
          </a:xfrm>
          <a:prstGeom prst="rect">
            <a:avLst/>
          </a:prstGeom>
          <a:noFill/>
        </p:spPr>
        <p:txBody>
          <a:bodyPr vert="eaVert" wrap="square" lIns="0" tIns="0" rIns="0" bIns="0" rtlCol="0">
            <a:spAutoFit/>
          </a:bodyPr>
          <a:lstStyle/>
          <a:p>
            <a:pPr>
              <a:lnSpc>
                <a:spcPts val="1600"/>
              </a:lnSpc>
            </a:pPr>
            <a:r>
              <a:rPr lang="ja-JP" altLang="en-US" sz="1000" kern="1600" dirty="0" smtClean="0"/>
              <a:t>・・・なに</a:t>
            </a:r>
            <a:r>
              <a:rPr lang="ja-JP" altLang="en-US" sz="1000" kern="1600" dirty="0"/>
              <a:t>？</a:t>
            </a:r>
          </a:p>
          <a:p>
            <a:pPr>
              <a:lnSpc>
                <a:spcPts val="1600"/>
              </a:lnSpc>
            </a:pPr>
            <a:r>
              <a:rPr lang="ja-JP" altLang="en-US" sz="1000" kern="1600" dirty="0" smtClean="0"/>
              <a:t>それ・・・</a:t>
            </a:r>
            <a:endParaRPr kumimoji="1" lang="ja-JP" altLang="en-US" sz="1000" kern="1600" dirty="0"/>
          </a:p>
        </p:txBody>
      </p:sp>
      <p:sp>
        <p:nvSpPr>
          <p:cNvPr id="36" name="テキスト ボックス 35"/>
          <p:cNvSpPr txBox="1"/>
          <p:nvPr/>
        </p:nvSpPr>
        <p:spPr>
          <a:xfrm>
            <a:off x="8933057" y="4496937"/>
            <a:ext cx="698268" cy="1758144"/>
          </a:xfrm>
          <a:prstGeom prst="rect">
            <a:avLst/>
          </a:prstGeom>
          <a:noFill/>
        </p:spPr>
        <p:txBody>
          <a:bodyPr vert="eaVert" wrap="square" lIns="0" tIns="0" rIns="0" bIns="0" rtlCol="0">
            <a:spAutoFit/>
          </a:bodyPr>
          <a:lstStyle/>
          <a:p>
            <a:pPr>
              <a:lnSpc>
                <a:spcPts val="2700"/>
              </a:lnSpc>
            </a:pPr>
            <a:r>
              <a:rPr lang="ja-JP" altLang="en-US" sz="2400" b="1" kern="1600" dirty="0"/>
              <a:t>こっちが</a:t>
            </a:r>
          </a:p>
          <a:p>
            <a:pPr>
              <a:lnSpc>
                <a:spcPts val="2700"/>
              </a:lnSpc>
            </a:pPr>
            <a:r>
              <a:rPr lang="ja-JP" altLang="en-US" sz="2400" b="1" kern="1600" dirty="0"/>
              <a:t>聞いてんの！</a:t>
            </a:r>
            <a:endParaRPr kumimoji="1" lang="ja-JP" altLang="en-US" sz="2400" b="1" kern="1600" dirty="0"/>
          </a:p>
        </p:txBody>
      </p:sp>
      <p:sp>
        <p:nvSpPr>
          <p:cNvPr id="37" name="テキスト ボックス 36"/>
          <p:cNvSpPr txBox="1"/>
          <p:nvPr/>
        </p:nvSpPr>
        <p:spPr>
          <a:xfrm>
            <a:off x="8385360" y="4514652"/>
            <a:ext cx="346249" cy="1758144"/>
          </a:xfrm>
          <a:prstGeom prst="rect">
            <a:avLst/>
          </a:prstGeom>
          <a:noFill/>
        </p:spPr>
        <p:txBody>
          <a:bodyPr vert="eaVert" wrap="square" lIns="0" tIns="0" rIns="0" bIns="0" rtlCol="0">
            <a:spAutoFit/>
          </a:bodyPr>
          <a:lstStyle/>
          <a:p>
            <a:pPr>
              <a:lnSpc>
                <a:spcPts val="2700"/>
              </a:lnSpc>
            </a:pPr>
            <a:r>
              <a:rPr lang="ja-JP" altLang="en-US" sz="1800" b="1" kern="1600" dirty="0"/>
              <a:t>知らないよ！そん</a:t>
            </a:r>
            <a:endParaRPr kumimoji="1" lang="ja-JP" altLang="en-US" sz="1800" b="1" kern="1600" dirty="0"/>
          </a:p>
        </p:txBody>
      </p:sp>
      <p:sp>
        <p:nvSpPr>
          <p:cNvPr id="38" name="テキスト ボックス 37"/>
          <p:cNvSpPr txBox="1"/>
          <p:nvPr/>
        </p:nvSpPr>
        <p:spPr>
          <a:xfrm>
            <a:off x="6840438" y="4554761"/>
            <a:ext cx="346249" cy="504056"/>
          </a:xfrm>
          <a:prstGeom prst="rect">
            <a:avLst/>
          </a:prstGeom>
          <a:noFill/>
        </p:spPr>
        <p:txBody>
          <a:bodyPr vert="eaVert" wrap="square" lIns="0" tIns="0" rIns="0" bIns="0" rtlCol="0">
            <a:spAutoFit/>
          </a:bodyPr>
          <a:lstStyle/>
          <a:p>
            <a:pPr>
              <a:lnSpc>
                <a:spcPts val="2700"/>
              </a:lnSpc>
            </a:pPr>
            <a:r>
              <a:rPr lang="ja-JP" altLang="en-US" sz="2000" kern="1600" dirty="0"/>
              <a:t>あっ</a:t>
            </a:r>
            <a:endParaRPr kumimoji="1" lang="ja-JP" altLang="en-US" sz="2000" kern="1600" dirty="0"/>
          </a:p>
        </p:txBody>
      </p:sp>
      <p:sp>
        <p:nvSpPr>
          <p:cNvPr id="39" name="テキスト ボックス 38"/>
          <p:cNvSpPr txBox="1"/>
          <p:nvPr/>
        </p:nvSpPr>
        <p:spPr>
          <a:xfrm>
            <a:off x="11679177" y="6715001"/>
            <a:ext cx="615553" cy="1440160"/>
          </a:xfrm>
          <a:prstGeom prst="rect">
            <a:avLst/>
          </a:prstGeom>
          <a:noFill/>
        </p:spPr>
        <p:txBody>
          <a:bodyPr vert="eaVert" wrap="square" lIns="0" tIns="0" rIns="0" bIns="0" rtlCol="0">
            <a:spAutoFit/>
          </a:bodyPr>
          <a:lstStyle/>
          <a:p>
            <a:pPr>
              <a:lnSpc>
                <a:spcPts val="2400"/>
              </a:lnSpc>
            </a:pPr>
            <a:r>
              <a:rPr lang="ja-JP" altLang="en-US" sz="2000" b="1" kern="1600" dirty="0"/>
              <a:t>ちょいと</a:t>
            </a:r>
          </a:p>
          <a:p>
            <a:pPr>
              <a:lnSpc>
                <a:spcPts val="2400"/>
              </a:lnSpc>
            </a:pPr>
            <a:r>
              <a:rPr lang="ja-JP" altLang="en-US" sz="2000" b="1" kern="1600" dirty="0"/>
              <a:t>まてよ</a:t>
            </a:r>
            <a:r>
              <a:rPr lang="en-US" altLang="ja-JP" sz="2000" b="1" kern="1600" dirty="0"/>
              <a:t>〜</a:t>
            </a:r>
            <a:r>
              <a:rPr lang="ja-JP" altLang="en-US" sz="2000" b="1" kern="1600" dirty="0"/>
              <a:t>ぉ</a:t>
            </a:r>
            <a:endParaRPr kumimoji="1" lang="ja-JP" altLang="en-US" sz="2000" b="1" kern="1600" dirty="0"/>
          </a:p>
        </p:txBody>
      </p:sp>
      <p:sp>
        <p:nvSpPr>
          <p:cNvPr id="40" name="テキスト ボックス 39"/>
          <p:cNvSpPr txBox="1"/>
          <p:nvPr/>
        </p:nvSpPr>
        <p:spPr>
          <a:xfrm>
            <a:off x="11088910" y="6715001"/>
            <a:ext cx="540533" cy="1512168"/>
          </a:xfrm>
          <a:prstGeom prst="rect">
            <a:avLst/>
          </a:prstGeom>
          <a:noFill/>
        </p:spPr>
        <p:txBody>
          <a:bodyPr vert="eaVert" wrap="square" lIns="0" tIns="0" rIns="0" bIns="0" rtlCol="0">
            <a:spAutoFit/>
          </a:bodyPr>
          <a:lstStyle/>
          <a:p>
            <a:pPr>
              <a:lnSpc>
                <a:spcPts val="2100"/>
              </a:lnSpc>
            </a:pPr>
            <a:r>
              <a:rPr lang="ja-JP" altLang="en-US" sz="1800" kern="1600" dirty="0"/>
              <a:t>あ</a:t>
            </a:r>
            <a:r>
              <a:rPr lang="en-US" altLang="ja-JP" sz="1800" kern="1600" dirty="0"/>
              <a:t>〜</a:t>
            </a:r>
            <a:r>
              <a:rPr lang="ja-JP" altLang="en-US" sz="1800" kern="1600" dirty="0"/>
              <a:t>れ？</a:t>
            </a:r>
          </a:p>
          <a:p>
            <a:pPr>
              <a:lnSpc>
                <a:spcPts val="2100"/>
              </a:lnSpc>
            </a:pPr>
            <a:r>
              <a:rPr lang="ja-JP" altLang="en-US" sz="1800" kern="1600" dirty="0"/>
              <a:t>かぁなぁ</a:t>
            </a:r>
            <a:r>
              <a:rPr lang="en-US" altLang="ja-JP" sz="1800" kern="1600" dirty="0"/>
              <a:t>〜</a:t>
            </a:r>
            <a:r>
              <a:rPr lang="ja-JP" altLang="en-US" sz="1800" kern="1600" dirty="0"/>
              <a:t>っ？</a:t>
            </a:r>
            <a:endParaRPr kumimoji="1" lang="ja-JP" altLang="en-US" sz="1800" kern="1600" dirty="0"/>
          </a:p>
        </p:txBody>
      </p:sp>
      <p:sp>
        <p:nvSpPr>
          <p:cNvPr id="41" name="テキスト ボックス 40"/>
          <p:cNvSpPr txBox="1"/>
          <p:nvPr/>
        </p:nvSpPr>
        <p:spPr>
          <a:xfrm>
            <a:off x="6920160" y="6704368"/>
            <a:ext cx="618118" cy="1008112"/>
          </a:xfrm>
          <a:prstGeom prst="rect">
            <a:avLst/>
          </a:prstGeom>
          <a:noFill/>
        </p:spPr>
        <p:txBody>
          <a:bodyPr vert="eaVert" wrap="square" lIns="0" tIns="0" rIns="0" bIns="0" rtlCol="0">
            <a:spAutoFit/>
          </a:bodyPr>
          <a:lstStyle/>
          <a:p>
            <a:pPr>
              <a:lnSpc>
                <a:spcPts val="1600"/>
              </a:lnSpc>
            </a:pPr>
            <a:r>
              <a:rPr lang="ja-JP" altLang="en-US" sz="1400" kern="1600" dirty="0"/>
              <a:t>ほーう</a:t>
            </a:r>
          </a:p>
          <a:p>
            <a:pPr>
              <a:lnSpc>
                <a:spcPts val="1600"/>
              </a:lnSpc>
            </a:pPr>
            <a:r>
              <a:rPr lang="ja-JP" altLang="en-US" sz="1400" kern="1600" dirty="0"/>
              <a:t>どれかな</a:t>
            </a:r>
          </a:p>
          <a:p>
            <a:pPr>
              <a:lnSpc>
                <a:spcPts val="1600"/>
              </a:lnSpc>
            </a:pPr>
            <a:r>
              <a:rPr lang="ja-JP" altLang="en-US" sz="1400" kern="1600" dirty="0"/>
              <a:t>言ってみな！</a:t>
            </a:r>
            <a:endParaRPr kumimoji="1" lang="ja-JP" altLang="en-US" sz="1400" kern="1600" dirty="0"/>
          </a:p>
        </p:txBody>
      </p:sp>
      <p:sp>
        <p:nvSpPr>
          <p:cNvPr id="42" name="テキスト ボックス 41"/>
          <p:cNvSpPr txBox="1"/>
          <p:nvPr/>
        </p:nvSpPr>
        <p:spPr>
          <a:xfrm>
            <a:off x="957121" y="803133"/>
            <a:ext cx="654025" cy="1591388"/>
          </a:xfrm>
          <a:prstGeom prst="rect">
            <a:avLst/>
          </a:prstGeom>
          <a:noFill/>
        </p:spPr>
        <p:txBody>
          <a:bodyPr vert="eaVert" wrap="square" lIns="0" tIns="0" rIns="0" bIns="0" rtlCol="0">
            <a:spAutoFit/>
          </a:bodyPr>
          <a:lstStyle/>
          <a:p>
            <a:pPr>
              <a:lnSpc>
                <a:spcPts val="1700"/>
              </a:lnSpc>
            </a:pPr>
            <a:r>
              <a:rPr lang="ja-JP" altLang="en-US" sz="1200" b="1" kern="1600" dirty="0"/>
              <a:t>確かにあの時</a:t>
            </a:r>
          </a:p>
          <a:p>
            <a:pPr>
              <a:lnSpc>
                <a:spcPts val="1700"/>
              </a:lnSpc>
            </a:pPr>
            <a:r>
              <a:rPr lang="ja-JP" altLang="en-US" sz="1200" b="1" kern="1600" dirty="0"/>
              <a:t>息子にスマホを渡す</a:t>
            </a:r>
          </a:p>
          <a:p>
            <a:pPr>
              <a:lnSpc>
                <a:spcPts val="1700"/>
              </a:lnSpc>
            </a:pPr>
            <a:r>
              <a:rPr lang="ja-JP" altLang="en-US" sz="1200" b="1" kern="1600" dirty="0"/>
              <a:t>直前まで見ていたんです</a:t>
            </a:r>
            <a:endParaRPr kumimoji="1" lang="ja-JP" altLang="en-US" sz="1200" b="1" kern="1600" dirty="0"/>
          </a:p>
        </p:txBody>
      </p:sp>
      <p:sp>
        <p:nvSpPr>
          <p:cNvPr id="43" name="テキスト ボックス 42"/>
          <p:cNvSpPr txBox="1"/>
          <p:nvPr/>
        </p:nvSpPr>
        <p:spPr>
          <a:xfrm>
            <a:off x="5256262" y="3141661"/>
            <a:ext cx="654025" cy="1591388"/>
          </a:xfrm>
          <a:prstGeom prst="rect">
            <a:avLst/>
          </a:prstGeom>
          <a:noFill/>
        </p:spPr>
        <p:txBody>
          <a:bodyPr vert="eaVert" wrap="square" lIns="0" tIns="0" rIns="0" bIns="0" rtlCol="0">
            <a:spAutoFit/>
          </a:bodyPr>
          <a:lstStyle/>
          <a:p>
            <a:pPr>
              <a:lnSpc>
                <a:spcPts val="1700"/>
              </a:lnSpc>
            </a:pPr>
            <a:r>
              <a:rPr lang="ja-JP" altLang="en-US" sz="1200" b="1" kern="1600" dirty="0"/>
              <a:t>そのゴルフバッグを！</a:t>
            </a:r>
          </a:p>
          <a:p>
            <a:pPr>
              <a:lnSpc>
                <a:spcPts val="1700"/>
              </a:lnSpc>
            </a:pPr>
            <a:r>
              <a:rPr lang="ja-JP" altLang="en-US" sz="1200" b="1" kern="1600" dirty="0"/>
              <a:t>ネットショップの</a:t>
            </a:r>
          </a:p>
          <a:p>
            <a:pPr>
              <a:lnSpc>
                <a:spcPts val="1700"/>
              </a:lnSpc>
            </a:pPr>
            <a:r>
              <a:rPr lang="ja-JP" altLang="en-US" sz="1200" b="1" kern="1600" dirty="0"/>
              <a:t>そのページを！</a:t>
            </a:r>
            <a:endParaRPr kumimoji="1" lang="ja-JP" altLang="en-US" sz="1200" b="1" kern="1600" dirty="0"/>
          </a:p>
        </p:txBody>
      </p:sp>
      <p:sp>
        <p:nvSpPr>
          <p:cNvPr id="44" name="テキスト ボックス 43"/>
          <p:cNvSpPr txBox="1"/>
          <p:nvPr/>
        </p:nvSpPr>
        <p:spPr>
          <a:xfrm>
            <a:off x="3094037" y="3179397"/>
            <a:ext cx="872034" cy="1015324"/>
          </a:xfrm>
          <a:prstGeom prst="rect">
            <a:avLst/>
          </a:prstGeom>
          <a:noFill/>
        </p:spPr>
        <p:txBody>
          <a:bodyPr vert="eaVert" wrap="square" lIns="0" tIns="0" rIns="0" bIns="0" rtlCol="0">
            <a:spAutoFit/>
          </a:bodyPr>
          <a:lstStyle/>
          <a:p>
            <a:pPr>
              <a:lnSpc>
                <a:spcPts val="1700"/>
              </a:lnSpc>
            </a:pPr>
            <a:r>
              <a:rPr lang="ja-JP" altLang="en-US" sz="1100" b="1" kern="1600" dirty="0"/>
              <a:t>そして！</a:t>
            </a:r>
          </a:p>
          <a:p>
            <a:pPr>
              <a:lnSpc>
                <a:spcPts val="1700"/>
              </a:lnSpc>
            </a:pPr>
            <a:r>
              <a:rPr lang="ja-JP" altLang="en-US" sz="1100" b="1" kern="1600" dirty="0"/>
              <a:t>そのページ</a:t>
            </a:r>
            <a:r>
              <a:rPr lang="ja-JP" altLang="en-US" sz="1100" b="1" kern="1600" dirty="0" smtClean="0"/>
              <a:t>を・・・</a:t>
            </a:r>
            <a:endParaRPr lang="en-US" altLang="ja-JP" sz="1100" b="1" kern="1600" dirty="0"/>
          </a:p>
          <a:p>
            <a:pPr>
              <a:lnSpc>
                <a:spcPts val="1700"/>
              </a:lnSpc>
            </a:pPr>
            <a:r>
              <a:rPr lang="ja-JP" altLang="en-US" sz="1100" b="1" kern="1600" dirty="0"/>
              <a:t>開いたまま渡す</a:t>
            </a:r>
          </a:p>
          <a:p>
            <a:pPr>
              <a:lnSpc>
                <a:spcPts val="1700"/>
              </a:lnSpc>
            </a:pPr>
            <a:r>
              <a:rPr lang="ja-JP" altLang="en-US" sz="1100" b="1" kern="1600" dirty="0"/>
              <a:t>オレ♡</a:t>
            </a:r>
            <a:endParaRPr kumimoji="1" lang="ja-JP" altLang="en-US" sz="1100" b="1" kern="1600" dirty="0"/>
          </a:p>
        </p:txBody>
      </p:sp>
      <p:sp>
        <p:nvSpPr>
          <p:cNvPr id="45" name="テキスト ボックス 44"/>
          <p:cNvSpPr txBox="1"/>
          <p:nvPr/>
        </p:nvSpPr>
        <p:spPr>
          <a:xfrm>
            <a:off x="1079798" y="3187824"/>
            <a:ext cx="872034" cy="1271564"/>
          </a:xfrm>
          <a:prstGeom prst="rect">
            <a:avLst/>
          </a:prstGeom>
          <a:noFill/>
        </p:spPr>
        <p:txBody>
          <a:bodyPr vert="eaVert" wrap="square" lIns="0" tIns="0" rIns="0" bIns="0" rtlCol="0">
            <a:spAutoFit/>
          </a:bodyPr>
          <a:lstStyle/>
          <a:p>
            <a:pPr>
              <a:lnSpc>
                <a:spcPts val="1700"/>
              </a:lnSpc>
            </a:pPr>
            <a:r>
              <a:rPr lang="ja-JP" altLang="en-US" sz="1100" b="1" kern="1600" dirty="0"/>
              <a:t>息子受け取りながら</a:t>
            </a:r>
          </a:p>
          <a:p>
            <a:pPr>
              <a:lnSpc>
                <a:spcPts val="1700"/>
              </a:lnSpc>
            </a:pPr>
            <a:r>
              <a:rPr lang="ja-JP" altLang="en-US" sz="1100" b="1" kern="1600" dirty="0"/>
              <a:t>ワンクリックボタン</a:t>
            </a:r>
          </a:p>
          <a:p>
            <a:pPr>
              <a:lnSpc>
                <a:spcPts val="1700"/>
              </a:lnSpc>
            </a:pPr>
            <a:r>
              <a:rPr lang="ja-JP" altLang="en-US" sz="1100" b="1" kern="1600" dirty="0"/>
              <a:t>をタップー！</a:t>
            </a:r>
          </a:p>
          <a:p>
            <a:pPr>
              <a:lnSpc>
                <a:spcPts val="1700"/>
              </a:lnSpc>
            </a:pPr>
            <a:r>
              <a:rPr lang="ja-JP" altLang="en-US" sz="1100" b="1" kern="1600" dirty="0"/>
              <a:t>という流れでの</a:t>
            </a:r>
            <a:endParaRPr kumimoji="1" lang="ja-JP" altLang="en-US" sz="1100" b="1" kern="1600" dirty="0"/>
          </a:p>
        </p:txBody>
      </p:sp>
      <p:sp>
        <p:nvSpPr>
          <p:cNvPr id="46" name="テキスト ボックス 45"/>
          <p:cNvSpPr txBox="1"/>
          <p:nvPr/>
        </p:nvSpPr>
        <p:spPr>
          <a:xfrm>
            <a:off x="5506330" y="6523106"/>
            <a:ext cx="512961" cy="1920087"/>
          </a:xfrm>
          <a:prstGeom prst="rect">
            <a:avLst/>
          </a:prstGeom>
          <a:noFill/>
        </p:spPr>
        <p:txBody>
          <a:bodyPr vert="eaVert" wrap="square" lIns="0" tIns="0" rIns="0" bIns="0" rtlCol="0">
            <a:spAutoFit/>
          </a:bodyPr>
          <a:lstStyle/>
          <a:p>
            <a:pPr>
              <a:lnSpc>
                <a:spcPts val="2000"/>
              </a:lnSpc>
            </a:pPr>
            <a:r>
              <a:rPr lang="ja-JP" altLang="en-US" sz="2400" kern="1600" dirty="0" smtClean="0"/>
              <a:t>決済完了！</a:t>
            </a:r>
            <a:endParaRPr lang="ja-JP" altLang="en-US" sz="2400" kern="1600" dirty="0"/>
          </a:p>
          <a:p>
            <a:pPr>
              <a:lnSpc>
                <a:spcPts val="2000"/>
              </a:lnSpc>
            </a:pPr>
            <a:r>
              <a:rPr lang="ja-JP" altLang="en-US" sz="1200" kern="1600" dirty="0"/>
              <a:t>だと</a:t>
            </a:r>
            <a:r>
              <a:rPr lang="ja-JP" altLang="en-US" sz="1200" kern="1600" dirty="0" smtClean="0"/>
              <a:t>思われますママ上様！</a:t>
            </a:r>
            <a:endParaRPr kumimoji="1" lang="ja-JP" altLang="en-US" sz="1200" kern="1600" dirty="0"/>
          </a:p>
        </p:txBody>
      </p:sp>
      <p:sp>
        <p:nvSpPr>
          <p:cNvPr id="47" name="テキスト ボックス 46"/>
          <p:cNvSpPr txBox="1"/>
          <p:nvPr/>
        </p:nvSpPr>
        <p:spPr>
          <a:xfrm>
            <a:off x="1515815" y="6417237"/>
            <a:ext cx="872034" cy="767508"/>
          </a:xfrm>
          <a:prstGeom prst="rect">
            <a:avLst/>
          </a:prstGeom>
          <a:noFill/>
        </p:spPr>
        <p:txBody>
          <a:bodyPr vert="eaVert" wrap="square" lIns="0" tIns="0" rIns="0" bIns="0" rtlCol="0">
            <a:spAutoFit/>
          </a:bodyPr>
          <a:lstStyle/>
          <a:p>
            <a:pPr>
              <a:lnSpc>
                <a:spcPts val="1700"/>
              </a:lnSpc>
            </a:pPr>
            <a:r>
              <a:rPr kumimoji="1" lang="ja-JP" altLang="en-US" sz="1200" kern="1600" dirty="0" smtClean="0"/>
              <a:t>クーリング</a:t>
            </a:r>
            <a:endParaRPr kumimoji="1" lang="en-US" altLang="ja-JP" sz="1200" kern="1600" dirty="0" smtClean="0"/>
          </a:p>
          <a:p>
            <a:pPr>
              <a:lnSpc>
                <a:spcPts val="1700"/>
              </a:lnSpc>
            </a:pPr>
            <a:r>
              <a:rPr kumimoji="1" lang="ja-JP" altLang="en-US" sz="1200" kern="1600" dirty="0" smtClean="0"/>
              <a:t>オフ</a:t>
            </a:r>
            <a:r>
              <a:rPr kumimoji="1" lang="en-US" altLang="ja-JP" sz="1200" kern="1600" baseline="30000" dirty="0" smtClean="0"/>
              <a:t>※</a:t>
            </a:r>
          </a:p>
          <a:p>
            <a:pPr>
              <a:lnSpc>
                <a:spcPts val="1700"/>
              </a:lnSpc>
            </a:pPr>
            <a:r>
              <a:rPr kumimoji="1" lang="ja-JP" altLang="en-US" sz="1200" kern="1600" dirty="0" smtClean="0"/>
              <a:t>できない</a:t>
            </a:r>
            <a:r>
              <a:rPr kumimoji="1" lang="ja-JP" altLang="en-US" sz="1200" kern="1600" dirty="0" err="1" smtClean="0"/>
              <a:t>ん</a:t>
            </a:r>
            <a:endParaRPr kumimoji="1" lang="en-US" altLang="ja-JP" sz="1200" kern="1600" dirty="0" smtClean="0"/>
          </a:p>
          <a:p>
            <a:pPr>
              <a:lnSpc>
                <a:spcPts val="1700"/>
              </a:lnSpc>
            </a:pPr>
            <a:r>
              <a:rPr kumimoji="1" lang="ja-JP" altLang="en-US" sz="1200" kern="1600" dirty="0" smtClean="0"/>
              <a:t>だからね！</a:t>
            </a:r>
            <a:endParaRPr kumimoji="1" lang="ja-JP" altLang="en-US" sz="1200" kern="1600" dirty="0"/>
          </a:p>
        </p:txBody>
      </p:sp>
    </p:spTree>
    <p:extLst>
      <p:ext uri="{BB962C8B-B14F-4D97-AF65-F5344CB8AC3E}">
        <p14:creationId xmlns:p14="http://schemas.microsoft.com/office/powerpoint/2010/main" val="220552192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1027&quot;&gt;&lt;object type=&quot;3&quot; unique_id=&quot;11028&quot;&gt;&lt;property id=&quot;20148&quot; value=&quot;5&quot;/&gt;&lt;property id=&quot;20300&quot; value=&quot;スライド 1&quot;/&gt;&lt;property id=&quot;20307&quot; value=&quot;256&quot;/&gt;&lt;/object&gt;&lt;object type=&quot;3&quot; unique_id=&quot;11029&quot;&gt;&lt;property id=&quot;20148&quot; value=&quot;5&quot;/&gt;&lt;property id=&quot;20300&quot; value=&quot;スライド 2&quot;/&gt;&lt;property id=&quot;20307&quot; value=&quot;257&quot;/&gt;&lt;/object&gt;&lt;/object&gt;&lt;object type=&quot;8&quot; unique_id=&quot;11033&quot;&gt;&lt;/object&gt;&lt;/object&gt;&lt;/database&gt;"/>
  <p:tag name="SECTOMILLISECCONVERTED" val="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wrap="none" lIns="91440" tIns="45720" rIns="91440" bIns="45720">
        <a:spAutoFit/>
      </a:bodyPr>
      <a:lstStyle>
        <a:defPPr algn="ctr">
          <a:defRPr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pDef>
    <a:txDef>
      <a:spPr>
        <a:noFill/>
      </a:spPr>
      <a:bodyPr vert="eaVert" wrap="square" lIns="0" tIns="0" rIns="0" bIns="0" rtlCol="0">
        <a:spAutoFit/>
      </a:bodyPr>
      <a:lstStyle>
        <a:defPPr>
          <a:lnSpc>
            <a:spcPts val="2000"/>
          </a:lnSpc>
          <a:defRPr kumimoji="1" sz="3200" kern="1600" dirty="0"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410</TotalTime>
  <Words>296</Words>
  <Application>Microsoft Office PowerPoint</Application>
  <PresentationFormat>ユーザー設定</PresentationFormat>
  <Paragraphs>88</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crestec</dc:creator>
  <cp:lastModifiedBy>crestec</cp:lastModifiedBy>
  <cp:revision>63</cp:revision>
  <cp:lastPrinted>2018-11-28T07:37:27Z</cp:lastPrinted>
  <dcterms:created xsi:type="dcterms:W3CDTF">2018-07-12T05:37:15Z</dcterms:created>
  <dcterms:modified xsi:type="dcterms:W3CDTF">2018-12-11T06:20:20Z</dcterms:modified>
</cp:coreProperties>
</file>