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13104813" cy="9253538"/>
  <p:notesSz cx="9926638" cy="14355763"/>
  <p:custDataLst>
    <p:tags r:id="rId4"/>
  </p:custDataLst>
  <p:defaultText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303" autoAdjust="0"/>
  </p:normalViewPr>
  <p:slideViewPr>
    <p:cSldViewPr>
      <p:cViewPr>
        <p:scale>
          <a:sx n="106" d="100"/>
          <a:sy n="106" d="100"/>
        </p:scale>
        <p:origin x="-330" y="360"/>
      </p:cViewPr>
      <p:guideLst>
        <p:guide orient="horz" pos="2915"/>
        <p:guide pos="412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82862" y="2874596"/>
            <a:ext cx="11139092" cy="1983514"/>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965724" y="5243672"/>
            <a:ext cx="9173369" cy="2364793"/>
          </a:xfrm>
        </p:spPr>
        <p:txBody>
          <a:bodyPr/>
          <a:lstStyle>
            <a:lvl1pPr marL="0" indent="0" algn="ctr">
              <a:buNone/>
              <a:defRPr>
                <a:solidFill>
                  <a:schemeClr val="tx1">
                    <a:tint val="75000"/>
                  </a:schemeClr>
                </a:solidFill>
              </a:defRPr>
            </a:lvl1pPr>
            <a:lvl2pPr marL="640063" indent="0" algn="ctr">
              <a:buNone/>
              <a:defRPr>
                <a:solidFill>
                  <a:schemeClr val="tx1">
                    <a:tint val="75000"/>
                  </a:schemeClr>
                </a:solidFill>
              </a:defRPr>
            </a:lvl2pPr>
            <a:lvl3pPr marL="1280125" indent="0" algn="ctr">
              <a:buNone/>
              <a:defRPr>
                <a:solidFill>
                  <a:schemeClr val="tx1">
                    <a:tint val="75000"/>
                  </a:schemeClr>
                </a:solidFill>
              </a:defRPr>
            </a:lvl3pPr>
            <a:lvl4pPr marL="1920187" indent="0" algn="ctr">
              <a:buNone/>
              <a:defRPr>
                <a:solidFill>
                  <a:schemeClr val="tx1">
                    <a:tint val="75000"/>
                  </a:schemeClr>
                </a:solidFill>
              </a:defRPr>
            </a:lvl4pPr>
            <a:lvl5pPr marL="2560250" indent="0" algn="ctr">
              <a:buNone/>
              <a:defRPr>
                <a:solidFill>
                  <a:schemeClr val="tx1">
                    <a:tint val="75000"/>
                  </a:schemeClr>
                </a:solidFill>
              </a:defRPr>
            </a:lvl5pPr>
            <a:lvl6pPr marL="3200312" indent="0" algn="ctr">
              <a:buNone/>
              <a:defRPr>
                <a:solidFill>
                  <a:schemeClr val="tx1">
                    <a:tint val="75000"/>
                  </a:schemeClr>
                </a:solidFill>
              </a:defRPr>
            </a:lvl6pPr>
            <a:lvl7pPr marL="3840375" indent="0" algn="ctr">
              <a:buNone/>
              <a:defRPr>
                <a:solidFill>
                  <a:schemeClr val="tx1">
                    <a:tint val="75000"/>
                  </a:schemeClr>
                </a:solidFill>
              </a:defRPr>
            </a:lvl7pPr>
            <a:lvl8pPr marL="4480438" indent="0" algn="ctr">
              <a:buNone/>
              <a:defRPr>
                <a:solidFill>
                  <a:schemeClr val="tx1">
                    <a:tint val="75000"/>
                  </a:schemeClr>
                </a:solidFill>
              </a:defRPr>
            </a:lvl8pPr>
            <a:lvl9pPr marL="5120499"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562755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784970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1250576" y="439116"/>
            <a:ext cx="3490067" cy="9347787"/>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775824" y="439116"/>
            <a:ext cx="10256336" cy="9347787"/>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322043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053435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035189" y="5946258"/>
            <a:ext cx="11139092" cy="1837855"/>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035189" y="3922046"/>
            <a:ext cx="11139092" cy="2024211"/>
          </a:xfrm>
        </p:spPr>
        <p:txBody>
          <a:bodyPr anchor="b"/>
          <a:lstStyle>
            <a:lvl1pPr marL="0" indent="0">
              <a:buNone/>
              <a:defRPr sz="2800">
                <a:solidFill>
                  <a:schemeClr val="tx1">
                    <a:tint val="75000"/>
                  </a:schemeClr>
                </a:solidFill>
              </a:defRPr>
            </a:lvl1pPr>
            <a:lvl2pPr marL="640063" indent="0">
              <a:buNone/>
              <a:defRPr sz="2500">
                <a:solidFill>
                  <a:schemeClr val="tx1">
                    <a:tint val="75000"/>
                  </a:schemeClr>
                </a:solidFill>
              </a:defRPr>
            </a:lvl2pPr>
            <a:lvl3pPr marL="1280125" indent="0">
              <a:buNone/>
              <a:defRPr sz="2200">
                <a:solidFill>
                  <a:schemeClr val="tx1">
                    <a:tint val="75000"/>
                  </a:schemeClr>
                </a:solidFill>
              </a:defRPr>
            </a:lvl3pPr>
            <a:lvl4pPr marL="1920187" indent="0">
              <a:buNone/>
              <a:defRPr sz="2000">
                <a:solidFill>
                  <a:schemeClr val="tx1">
                    <a:tint val="75000"/>
                  </a:schemeClr>
                </a:solidFill>
              </a:defRPr>
            </a:lvl4pPr>
            <a:lvl5pPr marL="2560250" indent="0">
              <a:buNone/>
              <a:defRPr sz="2000">
                <a:solidFill>
                  <a:schemeClr val="tx1">
                    <a:tint val="75000"/>
                  </a:schemeClr>
                </a:solidFill>
              </a:defRPr>
            </a:lvl5pPr>
            <a:lvl6pPr marL="3200312" indent="0">
              <a:buNone/>
              <a:defRPr sz="2000">
                <a:solidFill>
                  <a:schemeClr val="tx1">
                    <a:tint val="75000"/>
                  </a:schemeClr>
                </a:solidFill>
              </a:defRPr>
            </a:lvl6pPr>
            <a:lvl7pPr marL="3840375" indent="0">
              <a:buNone/>
              <a:defRPr sz="2000">
                <a:solidFill>
                  <a:schemeClr val="tx1">
                    <a:tint val="75000"/>
                  </a:schemeClr>
                </a:solidFill>
              </a:defRPr>
            </a:lvl7pPr>
            <a:lvl8pPr marL="4480438" indent="0">
              <a:buNone/>
              <a:defRPr sz="2000">
                <a:solidFill>
                  <a:schemeClr val="tx1">
                    <a:tint val="75000"/>
                  </a:schemeClr>
                </a:solidFill>
              </a:defRPr>
            </a:lvl8pPr>
            <a:lvl9pPr marL="5120499"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452242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775825" y="2557577"/>
            <a:ext cx="6873201"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7867439" y="2557577"/>
            <a:ext cx="6873202"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40996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70570"/>
            <a:ext cx="11794332" cy="1542257"/>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55241" y="2071338"/>
            <a:ext cx="5790235"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55241" y="2934573"/>
            <a:ext cx="5790235"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657066" y="2071338"/>
            <a:ext cx="5792509"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657066" y="2934573"/>
            <a:ext cx="5792509"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343200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263388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90732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68428"/>
            <a:ext cx="4311393" cy="1567962"/>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23619" y="368429"/>
            <a:ext cx="7325954" cy="7897638"/>
          </a:xfrm>
        </p:spPr>
        <p:txBody>
          <a:bodyPr/>
          <a:lstStyle>
            <a:lvl1pPr>
              <a:defRPr sz="4500"/>
            </a:lvl1pPr>
            <a:lvl2pPr>
              <a:defRPr sz="3900"/>
            </a:lvl2pPr>
            <a:lvl3pPr>
              <a:defRPr sz="33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55242" y="1936390"/>
            <a:ext cx="4311393" cy="6329678"/>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114924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568635" y="6477476"/>
            <a:ext cx="7862888" cy="764704"/>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568635" y="826822"/>
            <a:ext cx="7862888" cy="5552123"/>
          </a:xfrm>
        </p:spPr>
        <p:txBody>
          <a:bodyPr/>
          <a:lstStyle>
            <a:lvl1pPr marL="0" indent="0">
              <a:buNone/>
              <a:defRPr sz="4500"/>
            </a:lvl1pPr>
            <a:lvl2pPr marL="640063" indent="0">
              <a:buNone/>
              <a:defRPr sz="3900"/>
            </a:lvl2pPr>
            <a:lvl3pPr marL="1280125" indent="0">
              <a:buNone/>
              <a:defRPr sz="3300"/>
            </a:lvl3pPr>
            <a:lvl4pPr marL="1920187" indent="0">
              <a:buNone/>
              <a:defRPr sz="2800"/>
            </a:lvl4pPr>
            <a:lvl5pPr marL="2560250" indent="0">
              <a:buNone/>
              <a:defRPr sz="2800"/>
            </a:lvl5pPr>
            <a:lvl6pPr marL="3200312" indent="0">
              <a:buNone/>
              <a:defRPr sz="2800"/>
            </a:lvl6pPr>
            <a:lvl7pPr marL="3840375" indent="0">
              <a:buNone/>
              <a:defRPr sz="2800"/>
            </a:lvl7pPr>
            <a:lvl8pPr marL="4480438" indent="0">
              <a:buNone/>
              <a:defRPr sz="2800"/>
            </a:lvl8pPr>
            <a:lvl9pPr marL="5120499" indent="0">
              <a:buNone/>
              <a:defRPr sz="2800"/>
            </a:lvl9pPr>
          </a:lstStyle>
          <a:p>
            <a:endParaRPr kumimoji="1" lang="ja-JP" altLang="en-US"/>
          </a:p>
        </p:txBody>
      </p:sp>
      <p:sp>
        <p:nvSpPr>
          <p:cNvPr id="4" name="テキスト プレースホルダー 3"/>
          <p:cNvSpPr>
            <a:spLocks noGrp="1"/>
          </p:cNvSpPr>
          <p:nvPr>
            <p:ph type="body" sz="half" idx="2"/>
          </p:nvPr>
        </p:nvSpPr>
        <p:spPr>
          <a:xfrm>
            <a:off x="2568635" y="7242181"/>
            <a:ext cx="7862888" cy="1086005"/>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588935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55242" y="370570"/>
            <a:ext cx="11794332" cy="1542257"/>
          </a:xfrm>
          <a:prstGeom prst="rect">
            <a:avLst/>
          </a:prstGeom>
        </p:spPr>
        <p:txBody>
          <a:bodyPr vert="horz" lIns="128013" tIns="64006" rIns="128013" bIns="64006"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55242" y="2159161"/>
            <a:ext cx="11794332" cy="6106907"/>
          </a:xfrm>
          <a:prstGeom prst="rect">
            <a:avLst/>
          </a:prstGeom>
        </p:spPr>
        <p:txBody>
          <a:bodyPr vert="horz" lIns="128013" tIns="64006" rIns="128013" bIns="64006"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55240" y="8576661"/>
            <a:ext cx="3057790" cy="492665"/>
          </a:xfrm>
          <a:prstGeom prst="rect">
            <a:avLst/>
          </a:prstGeom>
        </p:spPr>
        <p:txBody>
          <a:bodyPr vert="horz" lIns="128013" tIns="64006" rIns="128013" bIns="64006" rtlCol="0" anchor="ctr"/>
          <a:lstStyle>
            <a:lvl1pPr algn="l">
              <a:defRPr sz="1700">
                <a:solidFill>
                  <a:schemeClr val="tx1">
                    <a:tint val="75000"/>
                  </a:schemeClr>
                </a:solidFill>
              </a:defRPr>
            </a:lvl1p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3"/>
          </p:nvPr>
        </p:nvSpPr>
        <p:spPr>
          <a:xfrm>
            <a:off x="4477480" y="8576661"/>
            <a:ext cx="4149857" cy="492665"/>
          </a:xfrm>
          <a:prstGeom prst="rect">
            <a:avLst/>
          </a:prstGeom>
        </p:spPr>
        <p:txBody>
          <a:bodyPr vert="horz" lIns="128013" tIns="64006" rIns="128013" bIns="64006"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9391783" y="8576661"/>
            <a:ext cx="3057790" cy="492665"/>
          </a:xfrm>
          <a:prstGeom prst="rect">
            <a:avLst/>
          </a:prstGeom>
        </p:spPr>
        <p:txBody>
          <a:bodyPr vert="horz" lIns="128013" tIns="64006" rIns="128013" bIns="64006" rtlCol="0" anchor="ctr"/>
          <a:lstStyle>
            <a:lvl1pPr algn="r">
              <a:defRPr sz="1700">
                <a:solidFill>
                  <a:schemeClr val="tx1">
                    <a:tint val="75000"/>
                  </a:schemeClr>
                </a:solidFill>
              </a:defRPr>
            </a:lvl1p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4036716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25" rtl="0" eaLnBrk="1" latinLnBrk="0" hangingPunct="1">
        <a:spcBef>
          <a:spcPct val="0"/>
        </a:spcBef>
        <a:buNone/>
        <a:defRPr kumimoji="1" sz="6100" b="0" i="0" u="none" kern="1200">
          <a:solidFill>
            <a:schemeClr val="tx1"/>
          </a:solidFill>
          <a:latin typeface="+mj-lt"/>
          <a:ea typeface="+mj-ea"/>
          <a:cs typeface="+mj-cs"/>
        </a:defRPr>
      </a:lvl1pPr>
    </p:titleStyle>
    <p:bodyStyle>
      <a:lvl1pPr marL="480047" indent="-480047" algn="l" defTabSz="1280125" rtl="0" eaLnBrk="1" latinLnBrk="0" hangingPunct="1">
        <a:spcBef>
          <a:spcPct val="20000"/>
        </a:spcBef>
        <a:buFont typeface="Arial" pitchFamily="34" charset="0"/>
        <a:buChar char="•"/>
        <a:defRPr kumimoji="1" sz="4500" kern="1200">
          <a:solidFill>
            <a:schemeClr val="tx1"/>
          </a:solidFill>
          <a:latin typeface="+mn-lt"/>
          <a:ea typeface="+mn-ea"/>
          <a:cs typeface="+mn-cs"/>
        </a:defRPr>
      </a:lvl1pPr>
      <a:lvl2pPr marL="1040102" indent="-400039" algn="l" defTabSz="1280125" rtl="0" eaLnBrk="1" latinLnBrk="0" hangingPunct="1">
        <a:spcBef>
          <a:spcPct val="20000"/>
        </a:spcBef>
        <a:buFont typeface="Arial" pitchFamily="34" charset="0"/>
        <a:buChar char="–"/>
        <a:defRPr kumimoji="1" sz="3900" b="0" i="0" u="none" kern="1200">
          <a:solidFill>
            <a:schemeClr val="tx1"/>
          </a:solidFill>
          <a:latin typeface="+mn-lt"/>
          <a:ea typeface="+mn-ea"/>
          <a:cs typeface="+mn-cs"/>
        </a:defRPr>
      </a:lvl2pPr>
      <a:lvl3pPr marL="1600156" indent="-320031" algn="l" defTabSz="1280125" rtl="0" eaLnBrk="1" latinLnBrk="0" hangingPunct="1">
        <a:spcBef>
          <a:spcPct val="20000"/>
        </a:spcBef>
        <a:buFont typeface="Arial" pitchFamily="34" charset="0"/>
        <a:buChar char="•"/>
        <a:defRPr kumimoji="1" sz="3300" kern="1200">
          <a:solidFill>
            <a:schemeClr val="tx1"/>
          </a:solidFill>
          <a:latin typeface="+mn-lt"/>
          <a:ea typeface="+mn-ea"/>
          <a:cs typeface="+mn-cs"/>
        </a:defRPr>
      </a:lvl3pPr>
      <a:lvl4pPr marL="2240219"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4pPr>
      <a:lvl5pPr marL="288028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5pPr>
      <a:lvl6pPr marL="3520343"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6pPr>
      <a:lvl7pPr marL="4160406"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7pPr>
      <a:lvl8pPr marL="4800468"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8pPr>
      <a:lvl9pPr marL="544053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9pPr>
    </p:bodyStyle>
    <p:other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2">
            <a:lum/>
          </a:blip>
          <a:srcRect/>
          <a:stretch>
            <a:fillRect l="1000" t="1000" r="1000" b="1000"/>
          </a:stretch>
        </a:blipFill>
        <a:effectLst/>
      </p:bgPr>
    </p:bg>
    <p:spTree>
      <p:nvGrpSpPr>
        <p:cNvPr id="1" name=""/>
        <p:cNvGrpSpPr/>
        <p:nvPr/>
      </p:nvGrpSpPr>
      <p:grpSpPr>
        <a:xfrm>
          <a:off x="0" y="0"/>
          <a:ext cx="0" cy="0"/>
          <a:chOff x="0" y="0"/>
          <a:chExt cx="0" cy="0"/>
        </a:xfrm>
      </p:grpSpPr>
      <p:sp>
        <p:nvSpPr>
          <p:cNvPr id="4" name="テキスト ボックス 3"/>
          <p:cNvSpPr txBox="1"/>
          <p:nvPr/>
        </p:nvSpPr>
        <p:spPr>
          <a:xfrm>
            <a:off x="6707258" y="306289"/>
            <a:ext cx="5616624" cy="630942"/>
          </a:xfrm>
          <a:prstGeom prst="rect">
            <a:avLst/>
          </a:prstGeom>
          <a:noFill/>
        </p:spPr>
        <p:txBody>
          <a:bodyPr wrap="square" rtlCol="0">
            <a:spAutoFit/>
          </a:bodyPr>
          <a:lstStyle/>
          <a:p>
            <a:pPr>
              <a:lnSpc>
                <a:spcPts val="1400"/>
              </a:lnSpc>
            </a:pPr>
            <a:r>
              <a:rPr lang="ja-JP" altLang="en-US" sz="1100" b="1" dirty="0" smtClean="0">
                <a:latin typeface="+mj-ea"/>
                <a:ea typeface="+mj-ea"/>
              </a:rPr>
              <a:t>新学期のスタートとともに</a:t>
            </a:r>
            <a:r>
              <a:rPr lang="en-US" altLang="ja-JP" sz="1100" b="1" dirty="0" smtClean="0">
                <a:latin typeface="+mj-ea"/>
                <a:ea typeface="+mj-ea"/>
              </a:rPr>
              <a:t>, </a:t>
            </a:r>
            <a:r>
              <a:rPr lang="ja-JP" altLang="en-US" sz="1100" b="1" dirty="0" smtClean="0">
                <a:latin typeface="+mj-ea"/>
                <a:ea typeface="+mj-ea"/>
              </a:rPr>
              <a:t>お子さんにスマホを持たせるご家庭も多いと思います。 </a:t>
            </a:r>
            <a:endParaRPr lang="en-US" altLang="ja-JP" sz="1100" b="1" dirty="0" smtClean="0">
              <a:latin typeface="+mj-ea"/>
              <a:ea typeface="+mj-ea"/>
            </a:endParaRPr>
          </a:p>
          <a:p>
            <a:pPr>
              <a:lnSpc>
                <a:spcPts val="1400"/>
              </a:lnSpc>
            </a:pPr>
            <a:r>
              <a:rPr lang="ja-JP" altLang="en-US" sz="1100" b="1" dirty="0" smtClean="0">
                <a:latin typeface="+mj-ea"/>
                <a:ea typeface="+mj-ea"/>
              </a:rPr>
              <a:t>この機会に</a:t>
            </a:r>
            <a:r>
              <a:rPr lang="en-US" altLang="ja-JP" sz="1100" b="1" dirty="0" smtClean="0">
                <a:latin typeface="+mj-ea"/>
                <a:ea typeface="+mj-ea"/>
              </a:rPr>
              <a:t>, </a:t>
            </a:r>
            <a:r>
              <a:rPr lang="ja-JP" altLang="en-US" sz="1100" b="1" dirty="0" smtClean="0">
                <a:latin typeface="+mj-ea"/>
                <a:ea typeface="+mj-ea"/>
              </a:rPr>
              <a:t>スマホのルールについてご家族で話し合う時間を </a:t>
            </a:r>
            <a:endParaRPr lang="en-US" altLang="ja-JP" sz="1100" b="1" dirty="0" smtClean="0">
              <a:latin typeface="+mj-ea"/>
              <a:ea typeface="+mj-ea"/>
            </a:endParaRPr>
          </a:p>
          <a:p>
            <a:pPr>
              <a:lnSpc>
                <a:spcPts val="1400"/>
              </a:lnSpc>
            </a:pPr>
            <a:r>
              <a:rPr lang="ja-JP" altLang="en-US" sz="1100" b="1" dirty="0" smtClean="0">
                <a:latin typeface="+mj-ea"/>
                <a:ea typeface="+mj-ea"/>
              </a:rPr>
              <a:t>もってみてはいかがでしょうか。</a:t>
            </a:r>
            <a:endParaRPr kumimoji="1" lang="ja-JP" altLang="en-US" sz="1100" b="1" dirty="0">
              <a:latin typeface="+mj-ea"/>
              <a:ea typeface="+mj-ea"/>
            </a:endParaRPr>
          </a:p>
        </p:txBody>
      </p:sp>
      <p:sp>
        <p:nvSpPr>
          <p:cNvPr id="5" name="テキスト ボックス 4"/>
          <p:cNvSpPr txBox="1"/>
          <p:nvPr/>
        </p:nvSpPr>
        <p:spPr>
          <a:xfrm>
            <a:off x="10368830" y="2106489"/>
            <a:ext cx="889987" cy="1800200"/>
          </a:xfrm>
          <a:prstGeom prst="rect">
            <a:avLst/>
          </a:prstGeom>
          <a:noFill/>
        </p:spPr>
        <p:txBody>
          <a:bodyPr vert="eaVert" wrap="square" rtlCol="0">
            <a:spAutoFit/>
          </a:bodyPr>
          <a:lstStyle/>
          <a:p>
            <a:pPr algn="just">
              <a:lnSpc>
                <a:spcPts val="1100"/>
              </a:lnSpc>
            </a:pPr>
            <a:r>
              <a:rPr lang="ja-JP" altLang="en-US" sz="800" b="1" dirty="0" smtClean="0"/>
              <a:t>Ｑ「子どもが毎晩遅くまでスマホをこっそり見ています。ルールは決めたはずなのですが、まったく守ろうとしません。どのようにルールを決めて、守らせたらよいでしょうか。」（新米ママパパさん）</a:t>
            </a:r>
          </a:p>
        </p:txBody>
      </p:sp>
      <p:sp>
        <p:nvSpPr>
          <p:cNvPr id="7" name="テキスト ボックス 6"/>
          <p:cNvSpPr txBox="1"/>
          <p:nvPr/>
        </p:nvSpPr>
        <p:spPr>
          <a:xfrm>
            <a:off x="9630743" y="2106489"/>
            <a:ext cx="748923" cy="1800200"/>
          </a:xfrm>
          <a:prstGeom prst="rect">
            <a:avLst/>
          </a:prstGeom>
          <a:noFill/>
        </p:spPr>
        <p:txBody>
          <a:bodyPr vert="eaVert" wrap="square" rtlCol="0">
            <a:spAutoFit/>
          </a:bodyPr>
          <a:lstStyle/>
          <a:p>
            <a:pPr algn="just">
              <a:lnSpc>
                <a:spcPts val="1100"/>
              </a:lnSpc>
            </a:pPr>
            <a:r>
              <a:rPr lang="ja-JP" altLang="en-US" sz="800" b="1" dirty="0" smtClean="0"/>
              <a:t>モラコ先生　</a:t>
            </a:r>
            <a:r>
              <a:rPr lang="ja-JP" altLang="en-US" sz="800" dirty="0" smtClean="0"/>
              <a:t>スマホは子どもにとっても大人にとっても便利で楽しい機器です。スマホを安全に賢く使いこなせるように、まずは次の３点を抑えてください。</a:t>
            </a:r>
          </a:p>
        </p:txBody>
      </p:sp>
      <p:sp>
        <p:nvSpPr>
          <p:cNvPr id="8" name="テキスト ボックス 7"/>
          <p:cNvSpPr txBox="1"/>
          <p:nvPr/>
        </p:nvSpPr>
        <p:spPr>
          <a:xfrm>
            <a:off x="6555358" y="3042593"/>
            <a:ext cx="2962349" cy="864096"/>
          </a:xfrm>
          <a:prstGeom prst="rect">
            <a:avLst/>
          </a:prstGeom>
          <a:noFill/>
        </p:spPr>
        <p:txBody>
          <a:bodyPr vert="eaVert" wrap="square" lIns="0" tIns="0" rIns="0" bIns="0" rtlCol="0">
            <a:spAutoFit/>
          </a:bodyPr>
          <a:lstStyle/>
          <a:p>
            <a:pPr algn="just">
              <a:lnSpc>
                <a:spcPts val="1100"/>
              </a:lnSpc>
              <a:buFont typeface="+mj-ea"/>
              <a:buAutoNum type="circleNumDbPlain"/>
              <a:tabLst>
                <a:tab pos="36000" algn="l"/>
              </a:tabLst>
            </a:pPr>
            <a:r>
              <a:rPr lang="ja-JP" altLang="en-US" sz="800" b="1" dirty="0" smtClean="0"/>
              <a:t>ルールは家族で話し合って決める</a:t>
            </a:r>
            <a:endParaRPr lang="en-US" altLang="ja-JP" sz="800" b="1" dirty="0" smtClean="0"/>
          </a:p>
          <a:p>
            <a:pPr algn="just">
              <a:lnSpc>
                <a:spcPts val="1100"/>
              </a:lnSpc>
              <a:tabLst>
                <a:tab pos="36000" algn="l"/>
              </a:tabLst>
            </a:pPr>
            <a:r>
              <a:rPr lang="ja-JP" altLang="en-US" sz="800" dirty="0"/>
              <a:t>　</a:t>
            </a:r>
            <a:r>
              <a:rPr lang="ja-JP" altLang="en-US" sz="800" dirty="0" smtClean="0"/>
              <a:t>ルールを決めるのは、スマホを子どもに持たせる前が理想的です。ご家族みんなで話し合ってルールを決めましょう。</a:t>
            </a:r>
          </a:p>
          <a:p>
            <a:pPr algn="just">
              <a:lnSpc>
                <a:spcPts val="1100"/>
              </a:lnSpc>
              <a:tabLst>
                <a:tab pos="36000" algn="l"/>
              </a:tabLst>
            </a:pPr>
            <a:r>
              <a:rPr lang="ja-JP" altLang="en-US" sz="800" dirty="0" smtClean="0"/>
              <a:t>　一方的に押し付けるのではなく、子どもの言い分もよく聞き、納得した内容にするとともに、ルールを破ったときの</a:t>
            </a:r>
            <a:r>
              <a:rPr lang="ja-JP" altLang="en-US" sz="800" dirty="0"/>
              <a:t>ペナルティーを</a:t>
            </a:r>
            <a:r>
              <a:rPr lang="ja-JP" altLang="en-US" sz="800" dirty="0" smtClean="0"/>
              <a:t>与えることも大事です。</a:t>
            </a:r>
          </a:p>
          <a:p>
            <a:pPr algn="just">
              <a:lnSpc>
                <a:spcPts val="1100"/>
              </a:lnSpc>
              <a:tabLst>
                <a:tab pos="36000" algn="l"/>
              </a:tabLst>
            </a:pPr>
            <a:r>
              <a:rPr lang="ja-JP" altLang="en-US" sz="800" dirty="0"/>
              <a:t>　また、スマホは無料ではなく</a:t>
            </a:r>
            <a:r>
              <a:rPr lang="ja-JP" altLang="en-US" sz="800" dirty="0" smtClean="0"/>
              <a:t>、</a:t>
            </a:r>
            <a:r>
              <a:rPr lang="ja-JP" altLang="en-US" sz="800" dirty="0"/>
              <a:t>毎月保護者がお金を　</a:t>
            </a:r>
            <a:endParaRPr lang="ja-JP" altLang="en-US" sz="800" dirty="0" smtClean="0"/>
          </a:p>
        </p:txBody>
      </p:sp>
      <p:sp>
        <p:nvSpPr>
          <p:cNvPr id="10" name="テキスト ボックス 9"/>
          <p:cNvSpPr txBox="1"/>
          <p:nvPr/>
        </p:nvSpPr>
        <p:spPr>
          <a:xfrm>
            <a:off x="9848849" y="4194721"/>
            <a:ext cx="2680221" cy="1728192"/>
          </a:xfrm>
          <a:prstGeom prst="rect">
            <a:avLst/>
          </a:prstGeom>
          <a:noFill/>
        </p:spPr>
        <p:txBody>
          <a:bodyPr vert="eaVert" wrap="square" lIns="0" tIns="0" rIns="0" bIns="0" rtlCol="0">
            <a:spAutoFit/>
          </a:bodyPr>
          <a:lstStyle/>
          <a:p>
            <a:pPr algn="just">
              <a:lnSpc>
                <a:spcPts val="1100"/>
              </a:lnSpc>
              <a:tabLst>
                <a:tab pos="36000" algn="l"/>
              </a:tabLst>
            </a:pPr>
            <a:r>
              <a:rPr lang="ja-JP" altLang="en-US" sz="800" dirty="0" smtClean="0"/>
              <a:t>払って</a:t>
            </a:r>
            <a:r>
              <a:rPr lang="ja-JP" altLang="en-US" sz="800" dirty="0"/>
              <a:t>いることを理解させることで、</a:t>
            </a:r>
            <a:r>
              <a:rPr lang="ja-JP" altLang="en-US" sz="800" dirty="0" smtClean="0"/>
              <a:t>子どもは</a:t>
            </a:r>
            <a:r>
              <a:rPr lang="ja-JP" altLang="en-US" sz="800" dirty="0"/>
              <a:t>ルールを</a:t>
            </a:r>
            <a:r>
              <a:rPr lang="ja-JP" altLang="en-US" sz="800" dirty="0" smtClean="0"/>
              <a:t>守らなくてはいけないという気持ちになります。</a:t>
            </a:r>
            <a:endParaRPr lang="en-US" altLang="ja-JP" sz="800" b="1" dirty="0" smtClean="0"/>
          </a:p>
          <a:p>
            <a:pPr algn="just">
              <a:lnSpc>
                <a:spcPts val="1100"/>
              </a:lnSpc>
              <a:tabLst>
                <a:tab pos="36000" algn="l"/>
              </a:tabLst>
            </a:pPr>
            <a:endParaRPr lang="en-US" altLang="ja-JP" sz="800" b="1" dirty="0"/>
          </a:p>
          <a:p>
            <a:pPr marL="108000" indent="-108000" algn="just">
              <a:lnSpc>
                <a:spcPts val="1100"/>
              </a:lnSpc>
              <a:buFont typeface="+mj-ea"/>
              <a:buAutoNum type="circleNumDbPlain" startAt="2"/>
              <a:tabLst>
                <a:tab pos="36000" algn="l"/>
              </a:tabLst>
            </a:pPr>
            <a:r>
              <a:rPr lang="ja-JP" altLang="en-US" sz="800" b="1" dirty="0" smtClean="0"/>
              <a:t>ルールは掲示しておく</a:t>
            </a:r>
            <a:endParaRPr lang="en-US" altLang="ja-JP" sz="800" b="1" dirty="0" smtClean="0"/>
          </a:p>
          <a:p>
            <a:pPr algn="just">
              <a:lnSpc>
                <a:spcPts val="1100"/>
              </a:lnSpc>
              <a:tabLst>
                <a:tab pos="36000" algn="l"/>
              </a:tabLst>
            </a:pPr>
            <a:r>
              <a:rPr lang="ja-JP" altLang="en-US" sz="800" dirty="0" smtClean="0"/>
              <a:t>　ルールは口約束ではなく、必ず紙に書いておきましょう。子どもにルールを書かせて、よく見える場所に貼っておくと効果的です。</a:t>
            </a:r>
          </a:p>
          <a:p>
            <a:pPr algn="just">
              <a:lnSpc>
                <a:spcPts val="1100"/>
              </a:lnSpc>
              <a:tabLst>
                <a:tab pos="36000" algn="l"/>
              </a:tabLst>
            </a:pPr>
            <a:endParaRPr lang="ja-JP" altLang="en-US" sz="800" dirty="0" smtClean="0"/>
          </a:p>
          <a:p>
            <a:pPr marL="108000" indent="-108000" algn="just">
              <a:lnSpc>
                <a:spcPts val="1100"/>
              </a:lnSpc>
              <a:buFont typeface="+mj-ea"/>
              <a:buAutoNum type="circleNumDbPlain" startAt="3"/>
              <a:tabLst>
                <a:tab pos="36000" algn="l"/>
              </a:tabLst>
            </a:pPr>
            <a:r>
              <a:rPr lang="ja-JP" altLang="en-US" sz="800" b="1" dirty="0" smtClean="0"/>
              <a:t>子どもの様子を見守る</a:t>
            </a:r>
          </a:p>
          <a:p>
            <a:pPr algn="just">
              <a:lnSpc>
                <a:spcPts val="1100"/>
              </a:lnSpc>
              <a:tabLst>
                <a:tab pos="36000" algn="l"/>
              </a:tabLst>
            </a:pPr>
            <a:r>
              <a:rPr lang="ja-JP" altLang="en-US" sz="800" dirty="0" smtClean="0"/>
              <a:t>　ルールは作ればいいというものではありません。大事なのは、ルールを守っているかどうか、常に見守ることです。きちんと守っていたらほめ、ルールを破った場合は毅然とした態度で叱ることが重要です。また、子どもの成長に合わせて、ルールを見直すことも忘れないでください。　</a:t>
            </a:r>
          </a:p>
        </p:txBody>
      </p:sp>
      <p:sp>
        <p:nvSpPr>
          <p:cNvPr id="9" name="テキスト ボックス 8"/>
          <p:cNvSpPr txBox="1"/>
          <p:nvPr/>
        </p:nvSpPr>
        <p:spPr>
          <a:xfrm>
            <a:off x="6912446" y="6666370"/>
            <a:ext cx="5544616" cy="1436291"/>
          </a:xfrm>
          <a:prstGeom prst="rect">
            <a:avLst/>
          </a:prstGeom>
          <a:noFill/>
        </p:spPr>
        <p:txBody>
          <a:bodyPr wrap="square" lIns="0" tIns="0" rIns="0" bIns="0" numCol="2" spcCol="252000" rtlCol="0">
            <a:spAutoFit/>
          </a:bodyPr>
          <a:lstStyle/>
          <a:p>
            <a:pPr algn="just">
              <a:lnSpc>
                <a:spcPts val="1400"/>
              </a:lnSpc>
            </a:pPr>
            <a:r>
              <a:rPr lang="ja-JP" altLang="en-US" sz="900" dirty="0" smtClean="0"/>
              <a:t>　最近は</a:t>
            </a:r>
            <a:r>
              <a:rPr lang="en-US" altLang="ja-JP" sz="900" dirty="0" smtClean="0"/>
              <a:t>, </a:t>
            </a:r>
            <a:r>
              <a:rPr lang="ja-JP" altLang="en-US" sz="900" dirty="0" smtClean="0"/>
              <a:t>保護者</a:t>
            </a:r>
            <a:r>
              <a:rPr lang="ja-JP" altLang="en-US" sz="900" dirty="0"/>
              <a:t>の方から「家庭内での会話が少なくなった</a:t>
            </a:r>
            <a:r>
              <a:rPr lang="ja-JP" altLang="en-US" sz="900" dirty="0" smtClean="0"/>
              <a:t>」 「</a:t>
            </a:r>
            <a:r>
              <a:rPr lang="en-US" altLang="ja-JP" sz="900" dirty="0"/>
              <a:t>SNS</a:t>
            </a:r>
            <a:r>
              <a:rPr lang="ja-JP" altLang="en-US" sz="900" dirty="0"/>
              <a:t>で友だちとトラブルに</a:t>
            </a:r>
            <a:r>
              <a:rPr lang="ja-JP" altLang="en-US" sz="900" dirty="0" smtClean="0"/>
              <a:t>なった」 「</a:t>
            </a:r>
            <a:r>
              <a:rPr lang="ja-JP" altLang="en-US" sz="900" dirty="0"/>
              <a:t>ゲームをして多額の料金を請求された</a:t>
            </a:r>
            <a:r>
              <a:rPr lang="ja-JP" altLang="en-US" sz="900" dirty="0" smtClean="0"/>
              <a:t>」</a:t>
            </a:r>
            <a:r>
              <a:rPr lang="en-US" altLang="ja-JP" sz="900" dirty="0" smtClean="0"/>
              <a:t>, </a:t>
            </a:r>
            <a:r>
              <a:rPr lang="ja-JP" altLang="en-US" sz="900" dirty="0" smtClean="0"/>
              <a:t>など</a:t>
            </a:r>
            <a:r>
              <a:rPr lang="ja-JP" altLang="en-US" sz="900" dirty="0"/>
              <a:t>の事例が数多く報告されています。これらのトラブルを回避するため</a:t>
            </a:r>
            <a:r>
              <a:rPr lang="ja-JP" altLang="en-US" sz="900" dirty="0" smtClean="0"/>
              <a:t>に</a:t>
            </a:r>
            <a:r>
              <a:rPr lang="en-US" altLang="ja-JP" sz="900" dirty="0" smtClean="0"/>
              <a:t>, </a:t>
            </a:r>
            <a:r>
              <a:rPr lang="ja-JP" altLang="en-US" sz="900" dirty="0" smtClean="0"/>
              <a:t>スマホ</a:t>
            </a:r>
            <a:r>
              <a:rPr lang="ja-JP" altLang="en-US" sz="900" dirty="0"/>
              <a:t>のルールを決めることはとても重要です。</a:t>
            </a:r>
          </a:p>
          <a:p>
            <a:pPr algn="just">
              <a:lnSpc>
                <a:spcPts val="1400"/>
              </a:lnSpc>
            </a:pPr>
            <a:r>
              <a:rPr lang="ja-JP" altLang="en-US" sz="900" dirty="0" smtClean="0"/>
              <a:t>　平成</a:t>
            </a:r>
            <a:r>
              <a:rPr lang="en-US" altLang="ja-JP" sz="900" dirty="0"/>
              <a:t>29</a:t>
            </a:r>
            <a:r>
              <a:rPr lang="ja-JP" altLang="en-US" sz="900" dirty="0"/>
              <a:t>年度の</a:t>
            </a:r>
            <a:r>
              <a:rPr lang="ja-JP" altLang="en-US" sz="900" dirty="0" smtClean="0"/>
              <a:t>内閣府調査</a:t>
            </a:r>
            <a:r>
              <a:rPr lang="ja-JP" altLang="en-US" sz="900" dirty="0"/>
              <a:t>による</a:t>
            </a:r>
            <a:r>
              <a:rPr lang="ja-JP" altLang="en-US" sz="900" dirty="0" smtClean="0"/>
              <a:t>と</a:t>
            </a:r>
            <a:r>
              <a:rPr lang="en-US" altLang="ja-JP" sz="900" dirty="0" smtClean="0"/>
              <a:t>, </a:t>
            </a:r>
            <a:r>
              <a:rPr lang="ja-JP" altLang="en-US" sz="900" dirty="0" smtClean="0"/>
              <a:t>小学生</a:t>
            </a:r>
            <a:r>
              <a:rPr lang="ja-JP" altLang="en-US" sz="900" dirty="0"/>
              <a:t>の保護者の</a:t>
            </a:r>
            <a:r>
              <a:rPr lang="en-US" altLang="ja-JP" sz="900" dirty="0"/>
              <a:t>9</a:t>
            </a:r>
            <a:r>
              <a:rPr lang="ja-JP" altLang="en-US" sz="900" dirty="0"/>
              <a:t>割以上がスマホのルールを決めていると回答しています。</a:t>
            </a:r>
            <a:r>
              <a:rPr lang="ja-JP" altLang="en-US" sz="900" dirty="0" smtClean="0"/>
              <a:t>しかし</a:t>
            </a:r>
            <a:r>
              <a:rPr lang="en-US" altLang="ja-JP" sz="900" dirty="0" smtClean="0"/>
              <a:t>, </a:t>
            </a:r>
            <a:r>
              <a:rPr lang="ja-JP" altLang="en-US" sz="900" dirty="0" smtClean="0"/>
              <a:t>小学生</a:t>
            </a:r>
            <a:r>
              <a:rPr lang="ja-JP" altLang="en-US" sz="900" dirty="0"/>
              <a:t>に同じ質問をする</a:t>
            </a:r>
            <a:r>
              <a:rPr lang="ja-JP" altLang="en-US" sz="900" dirty="0" smtClean="0"/>
              <a:t>と</a:t>
            </a:r>
            <a:r>
              <a:rPr lang="en-US" altLang="ja-JP" sz="900" dirty="0" smtClean="0"/>
              <a:t>, </a:t>
            </a:r>
            <a:r>
              <a:rPr lang="ja-JP" altLang="en-US" sz="900" dirty="0" smtClean="0"/>
              <a:t>スマホ</a:t>
            </a:r>
            <a:r>
              <a:rPr lang="ja-JP" altLang="en-US" sz="900" dirty="0"/>
              <a:t>のルールを決めていると回答したのは</a:t>
            </a:r>
            <a:r>
              <a:rPr lang="en-US" altLang="ja-JP" sz="900" dirty="0"/>
              <a:t>7</a:t>
            </a:r>
            <a:r>
              <a:rPr lang="ja-JP" altLang="en-US" sz="900" dirty="0"/>
              <a:t>割ほど。せっかくルールを決めて</a:t>
            </a:r>
            <a:r>
              <a:rPr lang="ja-JP" altLang="en-US" sz="900" dirty="0" smtClean="0"/>
              <a:t>も</a:t>
            </a:r>
            <a:r>
              <a:rPr lang="en-US" altLang="ja-JP" sz="900" dirty="0" smtClean="0"/>
              <a:t>, </a:t>
            </a:r>
            <a:r>
              <a:rPr lang="ja-JP" altLang="en-US" sz="900" dirty="0" smtClean="0"/>
              <a:t>子ども</a:t>
            </a:r>
            <a:r>
              <a:rPr lang="ja-JP" altLang="en-US" sz="900" dirty="0"/>
              <a:t>が意識していなくては意味がありません。</a:t>
            </a:r>
            <a:r>
              <a:rPr lang="ja-JP" altLang="en-US" sz="900" dirty="0" smtClean="0"/>
              <a:t>ぜひ</a:t>
            </a:r>
            <a:r>
              <a:rPr lang="en-US" altLang="ja-JP" sz="900" dirty="0" smtClean="0"/>
              <a:t>, </a:t>
            </a:r>
            <a:r>
              <a:rPr lang="ja-JP" altLang="en-US" sz="900" dirty="0" smtClean="0"/>
              <a:t>モラコ</a:t>
            </a:r>
            <a:r>
              <a:rPr lang="ja-JP" altLang="en-US" sz="900" dirty="0"/>
              <a:t>先生の</a:t>
            </a:r>
            <a:r>
              <a:rPr lang="en-US" altLang="ja-JP" sz="900" dirty="0"/>
              <a:t>3</a:t>
            </a:r>
            <a:r>
              <a:rPr lang="ja-JP" altLang="en-US" sz="900" dirty="0" err="1"/>
              <a:t>つの</a:t>
            </a:r>
            <a:r>
              <a:rPr lang="ja-JP" altLang="en-US" sz="900" dirty="0"/>
              <a:t>ポイントをご参考に</a:t>
            </a:r>
            <a:r>
              <a:rPr lang="ja-JP" altLang="en-US" sz="900" dirty="0" smtClean="0"/>
              <a:t>され</a:t>
            </a:r>
            <a:r>
              <a:rPr lang="en-US" altLang="ja-JP" sz="900" dirty="0" smtClean="0"/>
              <a:t>, </a:t>
            </a:r>
            <a:r>
              <a:rPr lang="ja-JP" altLang="en-US" sz="900" dirty="0" smtClean="0"/>
              <a:t>スマホ</a:t>
            </a:r>
            <a:r>
              <a:rPr lang="ja-JP" altLang="en-US" sz="900" dirty="0"/>
              <a:t>を安全に賢く</a:t>
            </a:r>
            <a:r>
              <a:rPr lang="ja-JP" altLang="en-US" sz="900" dirty="0" smtClean="0"/>
              <a:t>使いこなせるように</a:t>
            </a:r>
            <a:r>
              <a:rPr lang="en-US" altLang="ja-JP" sz="900" dirty="0" smtClean="0"/>
              <a:t>, </a:t>
            </a:r>
          </a:p>
          <a:p>
            <a:pPr algn="just">
              <a:lnSpc>
                <a:spcPts val="1400"/>
              </a:lnSpc>
            </a:pPr>
            <a:r>
              <a:rPr lang="ja-JP" altLang="en-US" sz="900" dirty="0" smtClean="0"/>
              <a:t>親子</a:t>
            </a:r>
            <a:r>
              <a:rPr lang="ja-JP" altLang="en-US" sz="900" dirty="0"/>
              <a:t>で</a:t>
            </a:r>
            <a:r>
              <a:rPr lang="ja-JP" altLang="en-US" sz="900" dirty="0" smtClean="0"/>
              <a:t>話し合ってみて</a:t>
            </a:r>
            <a:r>
              <a:rPr lang="ja-JP" altLang="en-US" sz="900" dirty="0"/>
              <a:t>ください。</a:t>
            </a:r>
          </a:p>
          <a:p>
            <a:pPr algn="just">
              <a:lnSpc>
                <a:spcPts val="1400"/>
              </a:lnSpc>
            </a:pPr>
            <a:endParaRPr kumimoji="1" lang="ja-JP" altLang="en-US" sz="900" dirty="0"/>
          </a:p>
        </p:txBody>
      </p:sp>
      <p:sp>
        <p:nvSpPr>
          <p:cNvPr id="11" name="テキスト ボックス 10"/>
          <p:cNvSpPr txBox="1"/>
          <p:nvPr/>
        </p:nvSpPr>
        <p:spPr>
          <a:xfrm>
            <a:off x="503734" y="378297"/>
            <a:ext cx="2736304" cy="276999"/>
          </a:xfrm>
          <a:prstGeom prst="rect">
            <a:avLst/>
          </a:prstGeom>
          <a:noFill/>
        </p:spPr>
        <p:txBody>
          <a:bodyPr wrap="square" lIns="0" tIns="0" rIns="0" bIns="0" rtlCol="0">
            <a:spAutoFit/>
          </a:bodyPr>
          <a:lstStyle/>
          <a:p>
            <a:r>
              <a:rPr kumimoji="1" lang="ja-JP" altLang="en-US" sz="1800" dirty="0" smtClean="0"/>
              <a:t>○年○組　２０</a:t>
            </a:r>
            <a:r>
              <a:rPr kumimoji="1" lang="en-US" altLang="ja-JP" sz="1800" dirty="0" smtClean="0"/>
              <a:t>XX</a:t>
            </a:r>
            <a:r>
              <a:rPr kumimoji="1" lang="ja-JP" altLang="en-US" sz="1800" dirty="0" smtClean="0"/>
              <a:t>年○月号</a:t>
            </a:r>
            <a:endParaRPr kumimoji="1" lang="ja-JP" altLang="en-US" sz="1800" dirty="0"/>
          </a:p>
        </p:txBody>
      </p:sp>
      <p:sp>
        <p:nvSpPr>
          <p:cNvPr id="12" name="テキスト ボックス 11"/>
          <p:cNvSpPr txBox="1"/>
          <p:nvPr/>
        </p:nvSpPr>
        <p:spPr>
          <a:xfrm>
            <a:off x="3960118" y="611212"/>
            <a:ext cx="1969770" cy="1955249"/>
          </a:xfrm>
          <a:prstGeom prst="rect">
            <a:avLst/>
          </a:prstGeom>
          <a:noFill/>
        </p:spPr>
        <p:txBody>
          <a:bodyPr vert="eaVert" wrap="square" lIns="0" tIns="0" rIns="0" bIns="0" rtlCol="0">
            <a:spAutoFit/>
          </a:bodyPr>
          <a:lstStyle/>
          <a:p>
            <a:pPr>
              <a:lnSpc>
                <a:spcPts val="2200"/>
              </a:lnSpc>
            </a:pPr>
            <a:r>
              <a:rPr lang="ja-JP" altLang="en-US" sz="1600" kern="1600" spc="160" dirty="0"/>
              <a:t>みんな持ってるからスマホ欲しいなんて簡単</a:t>
            </a:r>
            <a:r>
              <a:rPr lang="ja-JP" altLang="en-US" sz="1600" kern="1600" spc="160" dirty="0" smtClean="0"/>
              <a:t>に言うけど・・・</a:t>
            </a:r>
            <a:endParaRPr lang="en-US" altLang="ja-JP" sz="1600" kern="1600" spc="160" dirty="0" smtClean="0"/>
          </a:p>
          <a:p>
            <a:pPr>
              <a:lnSpc>
                <a:spcPts val="2200"/>
              </a:lnSpc>
            </a:pPr>
            <a:endParaRPr lang="en-US" altLang="ja-JP" sz="1600" kern="1600" spc="160" dirty="0"/>
          </a:p>
          <a:p>
            <a:pPr>
              <a:lnSpc>
                <a:spcPts val="2200"/>
              </a:lnSpc>
            </a:pPr>
            <a:r>
              <a:rPr lang="ja-JP" altLang="en-US" sz="1600" kern="1600" spc="160" dirty="0"/>
              <a:t>ホントに</a:t>
            </a:r>
            <a:r>
              <a:rPr lang="ja-JP" altLang="en-US" sz="1600" kern="1600" spc="160" dirty="0" smtClean="0"/>
              <a:t>約束</a:t>
            </a:r>
            <a:endParaRPr lang="en-US" altLang="ja-JP" sz="1600" kern="1600" spc="160" dirty="0" smtClean="0"/>
          </a:p>
          <a:p>
            <a:pPr>
              <a:lnSpc>
                <a:spcPts val="2200"/>
              </a:lnSpc>
            </a:pPr>
            <a:r>
              <a:rPr lang="ja-JP" altLang="en-US" sz="1600" kern="1600" spc="160" dirty="0" smtClean="0"/>
              <a:t>守れるん</a:t>
            </a:r>
            <a:r>
              <a:rPr lang="ja-JP" altLang="en-US" sz="1600" kern="1600" spc="160" dirty="0"/>
              <a:t>でしょうねぇ～？</a:t>
            </a:r>
            <a:endParaRPr kumimoji="1" lang="ja-JP" altLang="en-US" sz="1600" kern="1600" spc="160" dirty="0"/>
          </a:p>
        </p:txBody>
      </p:sp>
      <p:sp>
        <p:nvSpPr>
          <p:cNvPr id="13" name="テキスト ボックス 12"/>
          <p:cNvSpPr txBox="1"/>
          <p:nvPr/>
        </p:nvSpPr>
        <p:spPr>
          <a:xfrm>
            <a:off x="586897" y="2898577"/>
            <a:ext cx="1384995" cy="1008112"/>
          </a:xfrm>
          <a:prstGeom prst="rect">
            <a:avLst/>
          </a:prstGeom>
          <a:noFill/>
        </p:spPr>
        <p:txBody>
          <a:bodyPr vert="eaVert" wrap="square" rtlCol="0">
            <a:spAutoFit/>
          </a:bodyPr>
          <a:lstStyle/>
          <a:p>
            <a:r>
              <a:rPr lang="ja-JP" altLang="en-US" sz="1300" dirty="0" smtClean="0"/>
              <a:t>絶対絶対</a:t>
            </a:r>
            <a:endParaRPr lang="en-US" altLang="ja-JP" sz="1300" dirty="0" smtClean="0"/>
          </a:p>
          <a:p>
            <a:r>
              <a:rPr lang="ja-JP" altLang="en-US" sz="1300" dirty="0" smtClean="0"/>
              <a:t>絶対</a:t>
            </a:r>
            <a:r>
              <a:rPr lang="ja-JP" altLang="en-US" sz="1300" dirty="0" err="1" smtClean="0"/>
              <a:t>ま</a:t>
            </a:r>
            <a:r>
              <a:rPr lang="ja-JP" altLang="en-US" sz="1300" dirty="0" smtClean="0"/>
              <a:t>ー</a:t>
            </a:r>
            <a:endParaRPr lang="en-US" altLang="ja-JP" sz="1300" dirty="0" smtClean="0"/>
          </a:p>
          <a:p>
            <a:r>
              <a:rPr kumimoji="1" lang="ja-JP" altLang="en-US" sz="1300" dirty="0" smtClean="0"/>
              <a:t>もーるー！</a:t>
            </a:r>
            <a:endParaRPr kumimoji="1" lang="en-US" altLang="ja-JP" sz="1300" dirty="0" smtClean="0"/>
          </a:p>
          <a:p>
            <a:r>
              <a:rPr lang="ja-JP" altLang="en-US" sz="1300" dirty="0"/>
              <a:t>まもる</a:t>
            </a:r>
            <a:r>
              <a:rPr lang="ja-JP" altLang="en-US" sz="1300" dirty="0" smtClean="0"/>
              <a:t>！</a:t>
            </a:r>
            <a:endParaRPr lang="en-US" altLang="ja-JP" sz="1300" dirty="0" smtClean="0"/>
          </a:p>
          <a:p>
            <a:r>
              <a:rPr kumimoji="1" lang="ja-JP" altLang="en-US" sz="1300" dirty="0" smtClean="0"/>
              <a:t>まもり</a:t>
            </a:r>
            <a:endParaRPr kumimoji="1" lang="en-US" altLang="ja-JP" sz="1300" dirty="0" smtClean="0"/>
          </a:p>
          <a:p>
            <a:r>
              <a:rPr lang="ja-JP" altLang="en-US" sz="1300" dirty="0"/>
              <a:t>まーす！！</a:t>
            </a:r>
            <a:endParaRPr kumimoji="1" lang="ja-JP" altLang="en-US" sz="1300" dirty="0"/>
          </a:p>
        </p:txBody>
      </p:sp>
      <p:sp>
        <p:nvSpPr>
          <p:cNvPr id="14" name="テキスト ボックス 13"/>
          <p:cNvSpPr txBox="1"/>
          <p:nvPr/>
        </p:nvSpPr>
        <p:spPr>
          <a:xfrm>
            <a:off x="5158556" y="5274841"/>
            <a:ext cx="961802" cy="1224136"/>
          </a:xfrm>
          <a:prstGeom prst="rect">
            <a:avLst/>
          </a:prstGeom>
          <a:noFill/>
        </p:spPr>
        <p:txBody>
          <a:bodyPr vert="eaVert" wrap="square" lIns="0" tIns="0" rIns="0" bIns="0" rtlCol="0">
            <a:spAutoFit/>
          </a:bodyPr>
          <a:lstStyle/>
          <a:p>
            <a:pPr>
              <a:lnSpc>
                <a:spcPts val="1500"/>
              </a:lnSpc>
            </a:pPr>
            <a:r>
              <a:rPr lang="ja-JP" altLang="en-US" sz="1050" spc="50" dirty="0"/>
              <a:t>忙しい手前</a:t>
            </a:r>
          </a:p>
          <a:p>
            <a:pPr>
              <a:lnSpc>
                <a:spcPts val="1500"/>
              </a:lnSpc>
            </a:pPr>
            <a:r>
              <a:rPr lang="ja-JP" altLang="en-US" sz="1050" spc="50" dirty="0"/>
              <a:t>あればあっ</a:t>
            </a:r>
            <a:r>
              <a:rPr lang="ja-JP" altLang="en-US" sz="1050" spc="50" dirty="0" smtClean="0"/>
              <a:t>たで</a:t>
            </a:r>
            <a:endParaRPr lang="en-US" altLang="ja-JP" sz="1050" spc="50" dirty="0" smtClean="0"/>
          </a:p>
          <a:p>
            <a:pPr>
              <a:lnSpc>
                <a:spcPts val="1500"/>
              </a:lnSpc>
            </a:pPr>
            <a:r>
              <a:rPr lang="ja-JP" altLang="en-US" sz="1050" spc="50" dirty="0" smtClean="0"/>
              <a:t>色々</a:t>
            </a:r>
            <a:r>
              <a:rPr lang="ja-JP" altLang="en-US" sz="1050" spc="50" dirty="0"/>
              <a:t>助かるの</a:t>
            </a:r>
            <a:r>
              <a:rPr lang="ja-JP" altLang="en-US" sz="1050" spc="50" dirty="0" smtClean="0"/>
              <a:t>は</a:t>
            </a:r>
            <a:endParaRPr lang="en-US" altLang="ja-JP" sz="1050" spc="50" dirty="0" smtClean="0"/>
          </a:p>
          <a:p>
            <a:pPr>
              <a:lnSpc>
                <a:spcPts val="1500"/>
              </a:lnSpc>
            </a:pPr>
            <a:r>
              <a:rPr lang="ja-JP" altLang="en-US" sz="1050" spc="50" dirty="0" smtClean="0"/>
              <a:t>コッチ</a:t>
            </a:r>
            <a:r>
              <a:rPr lang="ja-JP" altLang="en-US" sz="1050" spc="50" dirty="0"/>
              <a:t>でも</a:t>
            </a:r>
            <a:r>
              <a:rPr lang="ja-JP" altLang="en-US" sz="1050" spc="50" dirty="0" smtClean="0"/>
              <a:t>ある・・・</a:t>
            </a:r>
            <a:endParaRPr lang="en-US" altLang="ja-JP" sz="1050" spc="50" dirty="0"/>
          </a:p>
          <a:p>
            <a:pPr>
              <a:lnSpc>
                <a:spcPts val="1500"/>
              </a:lnSpc>
            </a:pPr>
            <a:r>
              <a:rPr lang="ja-JP" altLang="en-US" sz="1050" spc="50" dirty="0"/>
              <a:t>んだよねぇ</a:t>
            </a:r>
            <a:endParaRPr kumimoji="1" lang="ja-JP" altLang="en-US" sz="1050" spc="50" dirty="0"/>
          </a:p>
        </p:txBody>
      </p:sp>
      <p:sp>
        <p:nvSpPr>
          <p:cNvPr id="16" name="テキスト ボックス 15"/>
          <p:cNvSpPr txBox="1"/>
          <p:nvPr/>
        </p:nvSpPr>
        <p:spPr>
          <a:xfrm>
            <a:off x="586897" y="5222734"/>
            <a:ext cx="1218282" cy="1250843"/>
          </a:xfrm>
          <a:prstGeom prst="rect">
            <a:avLst/>
          </a:prstGeom>
          <a:noFill/>
        </p:spPr>
        <p:txBody>
          <a:bodyPr vert="eaVert" wrap="square" lIns="0" tIns="0" rIns="0" bIns="0" rtlCol="0">
            <a:spAutoFit/>
          </a:bodyPr>
          <a:lstStyle/>
          <a:p>
            <a:pPr>
              <a:lnSpc>
                <a:spcPts val="1900"/>
              </a:lnSpc>
            </a:pPr>
            <a:r>
              <a:rPr lang="ja-JP" altLang="en-US" sz="1400" b="1" spc="50" dirty="0" smtClean="0"/>
              <a:t>わかった。</a:t>
            </a:r>
          </a:p>
          <a:p>
            <a:pPr>
              <a:lnSpc>
                <a:spcPts val="1900"/>
              </a:lnSpc>
            </a:pPr>
            <a:r>
              <a:rPr lang="ja-JP" altLang="en-US" sz="1400" b="1" spc="50" dirty="0" smtClean="0"/>
              <a:t>約束を守れる</a:t>
            </a:r>
            <a:endParaRPr lang="en-US" altLang="ja-JP" sz="1400" b="1" spc="50" dirty="0" smtClean="0"/>
          </a:p>
          <a:p>
            <a:pPr>
              <a:lnSpc>
                <a:spcPts val="1900"/>
              </a:lnSpc>
            </a:pPr>
            <a:r>
              <a:rPr lang="ja-JP" altLang="en-US" sz="1400" b="1" spc="50" dirty="0" smtClean="0"/>
              <a:t>なら！</a:t>
            </a:r>
          </a:p>
          <a:p>
            <a:pPr>
              <a:lnSpc>
                <a:spcPts val="1900"/>
              </a:lnSpc>
            </a:pPr>
            <a:r>
              <a:rPr lang="ja-JP" altLang="en-US" sz="1400" b="1" spc="50" dirty="0" smtClean="0"/>
              <a:t>買って</a:t>
            </a:r>
            <a:endParaRPr lang="en-US" altLang="ja-JP" sz="1400" b="1" spc="50" dirty="0" smtClean="0"/>
          </a:p>
          <a:p>
            <a:pPr>
              <a:lnSpc>
                <a:spcPts val="1900"/>
              </a:lnSpc>
            </a:pPr>
            <a:r>
              <a:rPr lang="ja-JP" altLang="en-US" sz="1400" b="1" spc="50" dirty="0" smtClean="0"/>
              <a:t>あげましょう！</a:t>
            </a:r>
            <a:endParaRPr kumimoji="1" lang="ja-JP" altLang="en-US" sz="1400" b="1" spc="50" dirty="0"/>
          </a:p>
        </p:txBody>
      </p:sp>
      <p:sp>
        <p:nvSpPr>
          <p:cNvPr id="17" name="テキスト ボックス 16"/>
          <p:cNvSpPr txBox="1"/>
          <p:nvPr/>
        </p:nvSpPr>
        <p:spPr>
          <a:xfrm>
            <a:off x="5350917" y="6662316"/>
            <a:ext cx="769441" cy="1224136"/>
          </a:xfrm>
          <a:prstGeom prst="rect">
            <a:avLst/>
          </a:prstGeom>
          <a:noFill/>
        </p:spPr>
        <p:txBody>
          <a:bodyPr vert="eaVert" wrap="square" lIns="0" tIns="0" rIns="0" bIns="0" rtlCol="0">
            <a:spAutoFit/>
          </a:bodyPr>
          <a:lstStyle/>
          <a:p>
            <a:pPr>
              <a:lnSpc>
                <a:spcPts val="1500"/>
              </a:lnSpc>
            </a:pPr>
            <a:r>
              <a:rPr lang="ja-JP" altLang="en-US" sz="1400" spc="50" dirty="0" smtClean="0"/>
              <a:t>あーでもアレ</a:t>
            </a:r>
            <a:endParaRPr lang="en-US" altLang="ja-JP" sz="1400" spc="50" dirty="0" smtClean="0"/>
          </a:p>
          <a:p>
            <a:pPr>
              <a:lnSpc>
                <a:spcPts val="1500"/>
              </a:lnSpc>
            </a:pPr>
            <a:r>
              <a:rPr lang="ja-JP" altLang="en-US" sz="1400" spc="50" dirty="0" smtClean="0"/>
              <a:t>だよぉ？</a:t>
            </a:r>
          </a:p>
          <a:p>
            <a:pPr>
              <a:lnSpc>
                <a:spcPts val="1500"/>
              </a:lnSpc>
            </a:pPr>
            <a:r>
              <a:rPr lang="ja-JP" altLang="en-US" sz="1400" spc="50" dirty="0" smtClean="0"/>
              <a:t>夜遅くまで</a:t>
            </a:r>
            <a:endParaRPr lang="en-US" altLang="ja-JP" sz="1400" spc="50" dirty="0" smtClean="0"/>
          </a:p>
          <a:p>
            <a:pPr>
              <a:lnSpc>
                <a:spcPts val="1500"/>
              </a:lnSpc>
            </a:pPr>
            <a:r>
              <a:rPr lang="ja-JP" altLang="en-US" sz="1400" spc="50" dirty="0" smtClean="0"/>
              <a:t>やっちゃ・・・</a:t>
            </a:r>
            <a:endParaRPr kumimoji="1" lang="ja-JP" altLang="en-US" sz="1400" spc="50" dirty="0"/>
          </a:p>
        </p:txBody>
      </p:sp>
      <p:sp>
        <p:nvSpPr>
          <p:cNvPr id="18" name="テキスト ボックス 17"/>
          <p:cNvSpPr txBox="1"/>
          <p:nvPr/>
        </p:nvSpPr>
        <p:spPr>
          <a:xfrm>
            <a:off x="3582898" y="6648927"/>
            <a:ext cx="500137" cy="1348829"/>
          </a:xfrm>
          <a:prstGeom prst="rect">
            <a:avLst/>
          </a:prstGeom>
          <a:noFill/>
        </p:spPr>
        <p:txBody>
          <a:bodyPr vert="eaVert" wrap="square" lIns="0" tIns="0" rIns="0" bIns="0" rtlCol="0">
            <a:spAutoFit/>
          </a:bodyPr>
          <a:lstStyle/>
          <a:p>
            <a:pPr>
              <a:lnSpc>
                <a:spcPts val="1300"/>
              </a:lnSpc>
            </a:pPr>
            <a:r>
              <a:rPr lang="ja-JP" altLang="en-US" sz="1100" spc="50" dirty="0" smtClean="0"/>
              <a:t>それから勝手に</a:t>
            </a:r>
            <a:endParaRPr lang="en-US" altLang="ja-JP" sz="1100" spc="50" dirty="0" smtClean="0"/>
          </a:p>
          <a:p>
            <a:pPr>
              <a:lnSpc>
                <a:spcPts val="1300"/>
              </a:lnSpc>
            </a:pPr>
            <a:r>
              <a:rPr lang="ja-JP" altLang="en-US" sz="1100" spc="50" dirty="0" smtClean="0"/>
              <a:t>ゲームに課金したり</a:t>
            </a:r>
            <a:endParaRPr lang="en-US" altLang="ja-JP" sz="1100" spc="50" dirty="0" smtClean="0"/>
          </a:p>
          <a:p>
            <a:pPr>
              <a:lnSpc>
                <a:spcPts val="1300"/>
              </a:lnSpc>
            </a:pPr>
            <a:r>
              <a:rPr lang="ja-JP" altLang="en-US" sz="1100" spc="50" dirty="0" smtClean="0"/>
              <a:t>買い物したり・・・</a:t>
            </a:r>
            <a:endParaRPr kumimoji="1" lang="ja-JP" altLang="en-US" sz="1100" spc="50" dirty="0"/>
          </a:p>
        </p:txBody>
      </p:sp>
      <p:sp>
        <p:nvSpPr>
          <p:cNvPr id="19" name="テキスト ボックス 18"/>
          <p:cNvSpPr txBox="1"/>
          <p:nvPr/>
        </p:nvSpPr>
        <p:spPr>
          <a:xfrm>
            <a:off x="1485982" y="6678751"/>
            <a:ext cx="666849" cy="1348829"/>
          </a:xfrm>
          <a:prstGeom prst="rect">
            <a:avLst/>
          </a:prstGeom>
          <a:noFill/>
        </p:spPr>
        <p:txBody>
          <a:bodyPr vert="eaVert" wrap="square" lIns="0" tIns="0" rIns="0" bIns="0" rtlCol="0">
            <a:spAutoFit/>
          </a:bodyPr>
          <a:lstStyle/>
          <a:p>
            <a:pPr>
              <a:lnSpc>
                <a:spcPts val="1300"/>
              </a:lnSpc>
            </a:pPr>
            <a:r>
              <a:rPr lang="ja-JP" altLang="en-US" sz="1100" spc="50" dirty="0" smtClean="0"/>
              <a:t>あとさぁ勉強も</a:t>
            </a:r>
            <a:endParaRPr lang="en-US" altLang="ja-JP" sz="1100" spc="50" dirty="0" smtClean="0"/>
          </a:p>
          <a:p>
            <a:pPr>
              <a:lnSpc>
                <a:spcPts val="1300"/>
              </a:lnSpc>
            </a:pPr>
            <a:r>
              <a:rPr lang="ja-JP" altLang="en-US" sz="1100" spc="50" dirty="0" smtClean="0"/>
              <a:t>ちゃんとしないと</a:t>
            </a:r>
          </a:p>
          <a:p>
            <a:pPr>
              <a:lnSpc>
                <a:spcPts val="1300"/>
              </a:lnSpc>
            </a:pPr>
            <a:r>
              <a:rPr lang="ja-JP" altLang="en-US" sz="1100" spc="50" dirty="0" smtClean="0"/>
              <a:t>スマホばっかり</a:t>
            </a:r>
            <a:endParaRPr lang="en-US" altLang="ja-JP" sz="1100" spc="50" dirty="0" smtClean="0"/>
          </a:p>
          <a:p>
            <a:pPr>
              <a:lnSpc>
                <a:spcPts val="1300"/>
              </a:lnSpc>
            </a:pPr>
            <a:r>
              <a:rPr lang="ja-JP" altLang="en-US" sz="1100" spc="50" dirty="0" smtClean="0"/>
              <a:t>やってたら・・・</a:t>
            </a:r>
            <a:endParaRPr kumimoji="1" lang="ja-JP" altLang="en-US" sz="1100" spc="50" dirty="0"/>
          </a:p>
        </p:txBody>
      </p:sp>
      <p:sp>
        <p:nvSpPr>
          <p:cNvPr id="6" name="フローチャート : 順次アクセス記憶 5"/>
          <p:cNvSpPr/>
          <p:nvPr/>
        </p:nvSpPr>
        <p:spPr>
          <a:xfrm>
            <a:off x="9940044" y="7596569"/>
            <a:ext cx="1389980" cy="779026"/>
          </a:xfrm>
          <a:prstGeom prst="flowChartMagneticTape">
            <a:avLst/>
          </a:prstGeom>
          <a:solidFill>
            <a:schemeClr val="bg1">
              <a:lumMod val="50000"/>
            </a:schemeClr>
          </a:solidFill>
        </p:spPr>
        <p:txBody>
          <a:bodyPr wrap="square" lIns="0" tIns="0" rIns="0" bIns="0" rtlCol="0" anchor="ctr">
            <a:spAutoFit/>
          </a:bodyPr>
          <a:lstStyle/>
          <a:p>
            <a:pPr algn="ctr"/>
            <a:r>
              <a:rPr lang="en-US" altLang="ja-JP" sz="900" b="1" dirty="0" smtClean="0">
                <a:ln w="25400">
                  <a:noFill/>
                  <a:prstDash val="solid"/>
                </a:ln>
                <a:solidFill>
                  <a:schemeClr val="bg1"/>
                </a:solidFill>
                <a:effectLst/>
              </a:rPr>
              <a:t>※</a:t>
            </a:r>
            <a:r>
              <a:rPr kumimoji="1" lang="ja-JP" altLang="en-US" sz="900" b="1" cap="none" spc="0" dirty="0" smtClean="0">
                <a:ln w="25400">
                  <a:noFill/>
                  <a:prstDash val="solid"/>
                </a:ln>
                <a:solidFill>
                  <a:schemeClr val="bg1"/>
                </a:solidFill>
                <a:effectLst/>
              </a:rPr>
              <a:t>必要に応じて本</a:t>
            </a:r>
            <a:r>
              <a:rPr lang="ja-JP" altLang="en-US" sz="900" b="1" dirty="0">
                <a:ln w="25400">
                  <a:noFill/>
                  <a:prstDash val="solid"/>
                </a:ln>
                <a:solidFill>
                  <a:schemeClr val="bg1"/>
                </a:solidFill>
                <a:effectLst/>
              </a:rPr>
              <a:t>コラム</a:t>
            </a:r>
            <a:r>
              <a:rPr kumimoji="1" lang="ja-JP" altLang="en-US" sz="900" b="1" cap="none" spc="0" dirty="0" smtClean="0">
                <a:ln w="25400">
                  <a:noFill/>
                  <a:prstDash val="solid"/>
                </a:ln>
                <a:solidFill>
                  <a:schemeClr val="bg1"/>
                </a:solidFill>
                <a:effectLst/>
              </a:rPr>
              <a:t>コーナーのコメントやタイトルは差し替えてください。</a:t>
            </a:r>
            <a:endParaRPr kumimoji="1" lang="ja-JP" altLang="en-US" sz="900" b="1" cap="none" spc="0" dirty="0">
              <a:ln w="25400">
                <a:noFill/>
                <a:prstDash val="solid"/>
              </a:ln>
              <a:solidFill>
                <a:schemeClr val="bg1"/>
              </a:solidFill>
              <a:effectLst/>
            </a:endParaRPr>
          </a:p>
        </p:txBody>
      </p:sp>
      <p:sp>
        <p:nvSpPr>
          <p:cNvPr id="20" name="正方形/長方形 19"/>
          <p:cNvSpPr/>
          <p:nvPr/>
        </p:nvSpPr>
        <p:spPr>
          <a:xfrm>
            <a:off x="6790431" y="6210945"/>
            <a:ext cx="3424335" cy="353943"/>
          </a:xfrm>
          <a:prstGeom prst="rect">
            <a:avLst/>
          </a:prstGeom>
          <a:noFill/>
        </p:spPr>
        <p:txBody>
          <a:bodyPr wrap="none" lIns="91440" tIns="45720" rIns="91440" bIns="45720">
            <a:spAutoFit/>
          </a:bodyPr>
          <a:lstStyle/>
          <a:p>
            <a:pPr algn="ctr"/>
            <a:r>
              <a:rPr lang="ja-JP" altLang="en-US" sz="1700" b="1" dirty="0" smtClean="0">
                <a:ln w="9525">
                  <a:solidFill>
                    <a:schemeClr val="tx1"/>
                  </a:solidFill>
                  <a:prstDash val="solid"/>
                </a:ln>
                <a:solidFill>
                  <a:schemeClr val="bg1"/>
                </a:solidFill>
                <a:effectLst>
                  <a:outerShdw blurRad="38100" dist="38100" dir="2700000" algn="tl">
                    <a:srgbClr val="000000">
                      <a:alpha val="43137"/>
                    </a:srgbClr>
                  </a:outerShdw>
                </a:effectLst>
                <a:latin typeface="+mj-ea"/>
                <a:ea typeface="+mj-ea"/>
              </a:rPr>
              <a:t>ネット社会の歩き方制作委員会より</a:t>
            </a:r>
            <a:endParaRPr lang="ja-JP" altLang="en-US" sz="1700" b="1" cap="none" spc="0" dirty="0">
              <a:ln w="9525">
                <a:solidFill>
                  <a:schemeClr val="tx1"/>
                </a:solidFill>
                <a:prstDash val="solid"/>
              </a:ln>
              <a:solidFill>
                <a:schemeClr val="bg1"/>
              </a:solidFill>
              <a:effectLst>
                <a:outerShdw blurRad="38100" dist="38100" dir="2700000" algn="tl">
                  <a:srgbClr val="000000">
                    <a:alpha val="43137"/>
                  </a:srgbClr>
                </a:outerShdw>
              </a:effectLst>
              <a:latin typeface="+mj-ea"/>
              <a:ea typeface="+mj-ea"/>
            </a:endParaRPr>
          </a:p>
        </p:txBody>
      </p:sp>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7259" y="1160069"/>
            <a:ext cx="2897435" cy="1792228"/>
          </a:xfrm>
          <a:prstGeom prst="rect">
            <a:avLst/>
          </a:prstGeom>
        </p:spPr>
      </p:pic>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7258" y="4133946"/>
            <a:ext cx="3148347" cy="1831059"/>
          </a:xfrm>
          <a:prstGeom prst="rect">
            <a:avLst/>
          </a:prstGeom>
        </p:spPr>
      </p:pic>
      <p:pic>
        <p:nvPicPr>
          <p:cNvPr id="15" name="図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530468" y="7384515"/>
            <a:ext cx="926594" cy="713233"/>
          </a:xfrm>
          <a:prstGeom prst="rect">
            <a:avLst/>
          </a:prstGeom>
        </p:spPr>
      </p:pic>
    </p:spTree>
    <p:extLst>
      <p:ext uri="{BB962C8B-B14F-4D97-AF65-F5344CB8AC3E}">
        <p14:creationId xmlns:p14="http://schemas.microsoft.com/office/powerpoint/2010/main" val="281873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2">
            <a:lum/>
          </a:blip>
          <a:srcRect/>
          <a:stretch>
            <a:fillRect l="1000" t="1000" r="1000" b="1000"/>
          </a:stretch>
        </a:blipFill>
        <a:effectLst/>
      </p:bgPr>
    </p:bg>
    <p:spTree>
      <p:nvGrpSpPr>
        <p:cNvPr id="1" name=""/>
        <p:cNvGrpSpPr/>
        <p:nvPr/>
      </p:nvGrpSpPr>
      <p:grpSpPr>
        <a:xfrm>
          <a:off x="0" y="0"/>
          <a:ext cx="0" cy="0"/>
          <a:chOff x="0" y="0"/>
          <a:chExt cx="0" cy="0"/>
        </a:xfrm>
      </p:grpSpPr>
      <p:sp>
        <p:nvSpPr>
          <p:cNvPr id="4" name="テキスト ボックス 3"/>
          <p:cNvSpPr txBox="1"/>
          <p:nvPr/>
        </p:nvSpPr>
        <p:spPr>
          <a:xfrm>
            <a:off x="11045664" y="732160"/>
            <a:ext cx="1154162" cy="1224135"/>
          </a:xfrm>
          <a:prstGeom prst="rect">
            <a:avLst/>
          </a:prstGeom>
          <a:noFill/>
        </p:spPr>
        <p:txBody>
          <a:bodyPr vert="eaVert" wrap="square" lIns="0" tIns="0" rIns="0" bIns="0" rtlCol="0">
            <a:spAutoFit/>
          </a:bodyPr>
          <a:lstStyle/>
          <a:p>
            <a:pPr>
              <a:lnSpc>
                <a:spcPts val="1800"/>
              </a:lnSpc>
            </a:pPr>
            <a:r>
              <a:rPr lang="ja-JP" altLang="en-US" sz="1200" kern="1600" spc="140" dirty="0" smtClean="0"/>
              <a:t>なんて、あの時</a:t>
            </a:r>
            <a:endParaRPr lang="en-US" altLang="ja-JP" sz="1200" kern="1600" spc="140" dirty="0" smtClean="0"/>
          </a:p>
          <a:p>
            <a:pPr>
              <a:lnSpc>
                <a:spcPts val="1800"/>
              </a:lnSpc>
            </a:pPr>
            <a:r>
              <a:rPr lang="ja-JP" altLang="en-US" sz="1200" kern="1600" spc="140" dirty="0" smtClean="0"/>
              <a:t>私としては</a:t>
            </a:r>
            <a:endParaRPr lang="en-US" altLang="ja-JP" sz="1200" kern="1600" spc="140" dirty="0" smtClean="0"/>
          </a:p>
          <a:p>
            <a:pPr>
              <a:lnSpc>
                <a:spcPts val="1800"/>
              </a:lnSpc>
            </a:pPr>
            <a:r>
              <a:rPr lang="ja-JP" altLang="en-US" sz="1200" kern="1600" spc="140" dirty="0" smtClean="0"/>
              <a:t>約束をした</a:t>
            </a:r>
            <a:endParaRPr lang="en-US" altLang="ja-JP" sz="1200" kern="1600" spc="140" dirty="0" smtClean="0"/>
          </a:p>
          <a:p>
            <a:pPr>
              <a:lnSpc>
                <a:spcPts val="1800"/>
              </a:lnSpc>
            </a:pPr>
            <a:r>
              <a:rPr lang="ja-JP" altLang="en-US" sz="1200" kern="1600" spc="140" dirty="0" smtClean="0"/>
              <a:t>つもりになって</a:t>
            </a:r>
            <a:endParaRPr lang="en-US" altLang="ja-JP" sz="1200" kern="1600" spc="140" dirty="0" smtClean="0"/>
          </a:p>
          <a:p>
            <a:pPr>
              <a:lnSpc>
                <a:spcPts val="1800"/>
              </a:lnSpc>
            </a:pPr>
            <a:r>
              <a:rPr lang="ja-JP" altLang="en-US" sz="1200" kern="1600" spc="140" dirty="0" smtClean="0"/>
              <a:t>いたのです。</a:t>
            </a:r>
            <a:endParaRPr kumimoji="1" lang="ja-JP" altLang="en-US" sz="1200" kern="1600" spc="140" dirty="0"/>
          </a:p>
        </p:txBody>
      </p:sp>
      <p:sp>
        <p:nvSpPr>
          <p:cNvPr id="5" name="テキスト ボックス 4"/>
          <p:cNvSpPr txBox="1"/>
          <p:nvPr/>
        </p:nvSpPr>
        <p:spPr>
          <a:xfrm>
            <a:off x="6840438" y="666330"/>
            <a:ext cx="1231106" cy="1224135"/>
          </a:xfrm>
          <a:prstGeom prst="rect">
            <a:avLst/>
          </a:prstGeom>
          <a:noFill/>
        </p:spPr>
        <p:txBody>
          <a:bodyPr vert="eaVert" wrap="square" lIns="0" tIns="0" rIns="0" bIns="0" rtlCol="0">
            <a:spAutoFit/>
          </a:bodyPr>
          <a:lstStyle/>
          <a:p>
            <a:pPr>
              <a:lnSpc>
                <a:spcPts val="2400"/>
              </a:lnSpc>
            </a:pPr>
            <a:r>
              <a:rPr lang="ja-JP" altLang="en-US" sz="1500" kern="1600" dirty="0" smtClean="0"/>
              <a:t>誰なの？</a:t>
            </a:r>
          </a:p>
          <a:p>
            <a:pPr>
              <a:lnSpc>
                <a:spcPts val="2400"/>
              </a:lnSpc>
            </a:pPr>
            <a:r>
              <a:rPr lang="ja-JP" altLang="en-US" sz="1500" kern="1600" dirty="0" smtClean="0"/>
              <a:t>こんな夜中に</a:t>
            </a:r>
          </a:p>
          <a:p>
            <a:pPr>
              <a:lnSpc>
                <a:spcPts val="2400"/>
              </a:lnSpc>
            </a:pPr>
            <a:r>
              <a:rPr lang="ja-JP" altLang="en-US" sz="1500" kern="1600" dirty="0" smtClean="0"/>
              <a:t>いったい</a:t>
            </a:r>
          </a:p>
          <a:p>
            <a:pPr>
              <a:lnSpc>
                <a:spcPts val="2400"/>
              </a:lnSpc>
            </a:pPr>
            <a:r>
              <a:rPr lang="ja-JP" altLang="en-US" sz="1500" kern="1600" dirty="0" smtClean="0"/>
              <a:t>何ごと</a:t>
            </a:r>
            <a:r>
              <a:rPr lang="ja-JP" altLang="en-US" sz="1500" kern="1600" dirty="0"/>
              <a:t>・・・</a:t>
            </a:r>
            <a:r>
              <a:rPr lang="ja-JP" altLang="en-US" sz="1500" kern="1600" dirty="0" smtClean="0"/>
              <a:t>？</a:t>
            </a:r>
            <a:endParaRPr kumimoji="1" lang="ja-JP" altLang="en-US" sz="1500" kern="1600" dirty="0"/>
          </a:p>
        </p:txBody>
      </p:sp>
      <p:sp>
        <p:nvSpPr>
          <p:cNvPr id="6" name="テキスト ボックス 5"/>
          <p:cNvSpPr txBox="1"/>
          <p:nvPr/>
        </p:nvSpPr>
        <p:spPr>
          <a:xfrm>
            <a:off x="11016902" y="4328509"/>
            <a:ext cx="1282402" cy="1522396"/>
          </a:xfrm>
          <a:prstGeom prst="rect">
            <a:avLst/>
          </a:prstGeom>
          <a:noFill/>
        </p:spPr>
        <p:txBody>
          <a:bodyPr vert="eaVert" wrap="square" lIns="0" tIns="0" rIns="0" bIns="0" rtlCol="0">
            <a:spAutoFit/>
          </a:bodyPr>
          <a:lstStyle/>
          <a:p>
            <a:pPr>
              <a:lnSpc>
                <a:spcPts val="2000"/>
              </a:lnSpc>
            </a:pPr>
            <a:r>
              <a:rPr lang="ja-JP" altLang="en-US" sz="1600" kern="1600" dirty="0" smtClean="0"/>
              <a:t>いま何時！</a:t>
            </a:r>
          </a:p>
          <a:p>
            <a:pPr>
              <a:lnSpc>
                <a:spcPts val="2000"/>
              </a:lnSpc>
            </a:pPr>
            <a:r>
              <a:rPr lang="ja-JP" altLang="en-US" sz="1600" kern="1600" dirty="0" smtClean="0"/>
              <a:t>んもぉ～</a:t>
            </a:r>
          </a:p>
          <a:p>
            <a:pPr>
              <a:lnSpc>
                <a:spcPts val="2000"/>
              </a:lnSpc>
            </a:pPr>
            <a:r>
              <a:rPr lang="ja-JP" altLang="en-US" sz="1600" kern="1600" dirty="0" smtClean="0"/>
              <a:t>朝寝坊する！</a:t>
            </a:r>
            <a:endParaRPr lang="en-US" altLang="ja-JP" sz="1600" kern="1600" dirty="0" smtClean="0"/>
          </a:p>
          <a:p>
            <a:pPr>
              <a:lnSpc>
                <a:spcPts val="2000"/>
              </a:lnSpc>
            </a:pPr>
            <a:r>
              <a:rPr lang="ja-JP" altLang="en-US" sz="1600" kern="1600" dirty="0" smtClean="0"/>
              <a:t>スマホ老眼</a:t>
            </a:r>
            <a:r>
              <a:rPr lang="en-US" altLang="ja-JP" sz="1600" kern="1600" baseline="30000" dirty="0" smtClean="0"/>
              <a:t>※</a:t>
            </a:r>
            <a:r>
              <a:rPr lang="ja-JP" altLang="en-US" sz="1600" kern="1600" baseline="30000" dirty="0" smtClean="0"/>
              <a:t>１</a:t>
            </a:r>
            <a:r>
              <a:rPr lang="ja-JP" altLang="en-US" sz="1600" kern="1600" dirty="0" smtClean="0"/>
              <a:t>に</a:t>
            </a:r>
            <a:endParaRPr lang="en-US" altLang="ja-JP" sz="1600" kern="1600" dirty="0" smtClean="0"/>
          </a:p>
          <a:p>
            <a:pPr>
              <a:lnSpc>
                <a:spcPts val="2000"/>
              </a:lnSpc>
            </a:pPr>
            <a:r>
              <a:rPr lang="ja-JP" altLang="en-US" sz="1600" kern="1600" dirty="0" smtClean="0"/>
              <a:t>なる</a:t>
            </a:r>
            <a:r>
              <a:rPr lang="ja-JP" altLang="en-US" sz="1600" kern="1600" dirty="0"/>
              <a:t>ぞ</a:t>
            </a:r>
            <a:r>
              <a:rPr lang="ja-JP" altLang="en-US" sz="1600" kern="1600" dirty="0" smtClean="0"/>
              <a:t>！</a:t>
            </a:r>
            <a:endParaRPr kumimoji="1" lang="ja-JP" altLang="en-US" sz="1600" kern="1600" dirty="0"/>
          </a:p>
        </p:txBody>
      </p:sp>
      <p:sp>
        <p:nvSpPr>
          <p:cNvPr id="7" name="テキスト ボックス 6"/>
          <p:cNvSpPr txBox="1"/>
          <p:nvPr/>
        </p:nvSpPr>
        <p:spPr>
          <a:xfrm>
            <a:off x="9547980" y="4945691"/>
            <a:ext cx="923330" cy="1584176"/>
          </a:xfrm>
          <a:prstGeom prst="rect">
            <a:avLst/>
          </a:prstGeom>
          <a:noFill/>
        </p:spPr>
        <p:txBody>
          <a:bodyPr vert="eaVert" wrap="square" lIns="0" tIns="0" rIns="0" bIns="0" rtlCol="0">
            <a:spAutoFit/>
          </a:bodyPr>
          <a:lstStyle/>
          <a:p>
            <a:pPr>
              <a:lnSpc>
                <a:spcPts val="1800"/>
              </a:lnSpc>
            </a:pPr>
            <a:r>
              <a:rPr lang="ja-JP" altLang="en-US" sz="1200" kern="1600" spc="140" dirty="0" smtClean="0"/>
              <a:t>そうなんです。</a:t>
            </a:r>
          </a:p>
          <a:p>
            <a:pPr>
              <a:lnSpc>
                <a:spcPts val="1800"/>
              </a:lnSpc>
            </a:pPr>
            <a:r>
              <a:rPr lang="ja-JP" altLang="en-US" sz="1200" kern="1600" spc="140" dirty="0" smtClean="0"/>
              <a:t>我が家には、ハッキリしたスマホのルールがなかったのです。</a:t>
            </a:r>
            <a:endParaRPr kumimoji="1" lang="ja-JP" altLang="en-US" sz="1200" kern="1600" spc="140" dirty="0"/>
          </a:p>
        </p:txBody>
      </p:sp>
      <p:sp>
        <p:nvSpPr>
          <p:cNvPr id="8" name="テキスト ボックス 7"/>
          <p:cNvSpPr txBox="1"/>
          <p:nvPr/>
        </p:nvSpPr>
        <p:spPr>
          <a:xfrm>
            <a:off x="8313117" y="4986809"/>
            <a:ext cx="615553" cy="1440160"/>
          </a:xfrm>
          <a:prstGeom prst="rect">
            <a:avLst/>
          </a:prstGeom>
          <a:noFill/>
        </p:spPr>
        <p:txBody>
          <a:bodyPr vert="eaVert" wrap="square" lIns="0" tIns="0" rIns="0" bIns="0" rtlCol="0">
            <a:spAutoFit/>
          </a:bodyPr>
          <a:lstStyle/>
          <a:p>
            <a:pPr>
              <a:lnSpc>
                <a:spcPts val="2400"/>
              </a:lnSpc>
            </a:pPr>
            <a:r>
              <a:rPr lang="ja-JP" altLang="en-US" sz="1400" kern="1600" dirty="0" smtClean="0"/>
              <a:t>ご飯食べながら！</a:t>
            </a:r>
          </a:p>
          <a:p>
            <a:pPr>
              <a:lnSpc>
                <a:spcPts val="2400"/>
              </a:lnSpc>
            </a:pPr>
            <a:r>
              <a:rPr lang="ja-JP" altLang="en-US" sz="1400" kern="1600" dirty="0" smtClean="0"/>
              <a:t>お行儀</a:t>
            </a:r>
            <a:r>
              <a:rPr lang="ja-JP" altLang="en-US" sz="1400" kern="1600" dirty="0" err="1" smtClean="0"/>
              <a:t>わるっ</a:t>
            </a:r>
            <a:r>
              <a:rPr lang="ja-JP" altLang="en-US" sz="1400" kern="1600" dirty="0" smtClean="0"/>
              <a:t>！</a:t>
            </a:r>
            <a:endParaRPr kumimoji="1" lang="ja-JP" altLang="en-US" sz="1400" kern="1600" dirty="0"/>
          </a:p>
        </p:txBody>
      </p:sp>
      <p:sp>
        <p:nvSpPr>
          <p:cNvPr id="9" name="テキスト ボックス 8"/>
          <p:cNvSpPr txBox="1"/>
          <p:nvPr/>
        </p:nvSpPr>
        <p:spPr>
          <a:xfrm>
            <a:off x="6840438" y="5274841"/>
            <a:ext cx="307777" cy="2448272"/>
          </a:xfrm>
          <a:prstGeom prst="rect">
            <a:avLst/>
          </a:prstGeom>
          <a:noFill/>
        </p:spPr>
        <p:txBody>
          <a:bodyPr vert="eaVert" wrap="square" lIns="0" tIns="0" rIns="0" bIns="0" rtlCol="0">
            <a:spAutoFit/>
          </a:bodyPr>
          <a:lstStyle/>
          <a:p>
            <a:pPr>
              <a:lnSpc>
                <a:spcPts val="2400"/>
              </a:lnSpc>
            </a:pPr>
            <a:r>
              <a:rPr lang="ja-JP" altLang="en-US" sz="1700" b="1" kern="1600" dirty="0" err="1" smtClean="0"/>
              <a:t>あぶなーー</a:t>
            </a:r>
            <a:r>
              <a:rPr lang="ja-JP" altLang="en-US" sz="1700" b="1" kern="1600" dirty="0" smtClean="0"/>
              <a:t>ーいッ！</a:t>
            </a:r>
            <a:endParaRPr kumimoji="1" lang="ja-JP" altLang="en-US" sz="1700" b="1" kern="1600" dirty="0"/>
          </a:p>
        </p:txBody>
      </p:sp>
      <p:sp>
        <p:nvSpPr>
          <p:cNvPr id="10" name="テキスト ボックス 9"/>
          <p:cNvSpPr txBox="1"/>
          <p:nvPr/>
        </p:nvSpPr>
        <p:spPr>
          <a:xfrm>
            <a:off x="5328270" y="671574"/>
            <a:ext cx="923330" cy="1512167"/>
          </a:xfrm>
          <a:prstGeom prst="rect">
            <a:avLst/>
          </a:prstGeom>
          <a:noFill/>
        </p:spPr>
        <p:txBody>
          <a:bodyPr vert="eaVert" wrap="square" lIns="0" tIns="0" rIns="0" bIns="0" rtlCol="0">
            <a:spAutoFit/>
          </a:bodyPr>
          <a:lstStyle/>
          <a:p>
            <a:pPr>
              <a:lnSpc>
                <a:spcPts val="2400"/>
              </a:lnSpc>
            </a:pPr>
            <a:r>
              <a:rPr lang="ja-JP" altLang="en-US" sz="1500" kern="1600" dirty="0" smtClean="0"/>
              <a:t>いつまでお風呂入って・・・ッ？</a:t>
            </a:r>
          </a:p>
          <a:p>
            <a:pPr>
              <a:lnSpc>
                <a:spcPts val="2400"/>
              </a:lnSpc>
            </a:pPr>
            <a:r>
              <a:rPr lang="ja-JP" altLang="en-US" sz="1500" kern="1600" dirty="0" smtClean="0"/>
              <a:t>のぼせてるー</a:t>
            </a:r>
            <a:r>
              <a:rPr lang="ja-JP" altLang="en-US" sz="1500" kern="1600" dirty="0" err="1" smtClean="0"/>
              <a:t>っ</a:t>
            </a:r>
            <a:r>
              <a:rPr lang="ja-JP" altLang="en-US" sz="1500" kern="1600" dirty="0" smtClean="0"/>
              <a:t>！</a:t>
            </a:r>
            <a:endParaRPr kumimoji="1" lang="ja-JP" altLang="en-US" sz="1500" kern="1600" dirty="0"/>
          </a:p>
        </p:txBody>
      </p:sp>
      <p:sp>
        <p:nvSpPr>
          <p:cNvPr id="11" name="テキスト ボックス 10"/>
          <p:cNvSpPr txBox="1"/>
          <p:nvPr/>
        </p:nvSpPr>
        <p:spPr>
          <a:xfrm>
            <a:off x="3246261" y="779456"/>
            <a:ext cx="664284" cy="1903098"/>
          </a:xfrm>
          <a:prstGeom prst="rect">
            <a:avLst/>
          </a:prstGeom>
          <a:noFill/>
        </p:spPr>
        <p:txBody>
          <a:bodyPr vert="eaVert" wrap="square" lIns="0" tIns="0" rIns="0" bIns="0" rtlCol="0">
            <a:spAutoFit/>
          </a:bodyPr>
          <a:lstStyle/>
          <a:p>
            <a:pPr>
              <a:lnSpc>
                <a:spcPts val="1400"/>
              </a:lnSpc>
            </a:pPr>
            <a:r>
              <a:rPr lang="ja-JP" altLang="en-US" sz="1050" kern="1600" spc="80" dirty="0" smtClean="0"/>
              <a:t>まるで</a:t>
            </a:r>
            <a:r>
              <a:rPr lang="ja-JP" altLang="en-US" sz="1050" kern="1600" spc="80" dirty="0" err="1" smtClean="0"/>
              <a:t>憑り</a:t>
            </a:r>
            <a:r>
              <a:rPr lang="ja-JP" altLang="en-US" sz="1050" kern="1600" spc="80" dirty="0" smtClean="0"/>
              <a:t>つかれたように</a:t>
            </a:r>
            <a:endParaRPr lang="en-US" altLang="ja-JP" sz="1050" kern="1600" spc="80" dirty="0" smtClean="0"/>
          </a:p>
          <a:p>
            <a:r>
              <a:rPr lang="ja-JP" altLang="en-US" sz="1050" kern="1600" spc="80" dirty="0" smtClean="0"/>
              <a:t>スマホを手放さぬ</a:t>
            </a:r>
            <a:r>
              <a:rPr lang="en-US" altLang="ja-JP" sz="1050" kern="1600" spc="80" baseline="30000" dirty="0" smtClean="0"/>
              <a:t>※2</a:t>
            </a:r>
            <a:r>
              <a:rPr lang="ja-JP" altLang="en-US" sz="1050" kern="1600" spc="80" dirty="0" smtClean="0"/>
              <a:t>息子・・・</a:t>
            </a:r>
            <a:endParaRPr lang="en-US" altLang="ja-JP" sz="1050" kern="1600" spc="80" dirty="0" smtClean="0"/>
          </a:p>
          <a:p>
            <a:r>
              <a:rPr lang="ja-JP" altLang="en-US" sz="1050" kern="1600" spc="80" dirty="0" smtClean="0"/>
              <a:t>そしてついに意味不明の</a:t>
            </a:r>
            <a:endParaRPr lang="en-US" altLang="ja-JP" sz="1050" kern="1600" spc="80" dirty="0" smtClean="0"/>
          </a:p>
          <a:p>
            <a:r>
              <a:rPr lang="ja-JP" altLang="en-US" sz="1050" kern="1600" spc="80" dirty="0" smtClean="0"/>
              <a:t>言葉</a:t>
            </a:r>
            <a:r>
              <a:rPr lang="en-US" altLang="ja-JP" sz="1050" kern="1600" spc="80" baseline="30000" dirty="0" smtClean="0"/>
              <a:t>※3</a:t>
            </a:r>
            <a:r>
              <a:rPr lang="ja-JP" altLang="en-US" sz="1050" kern="1600" spc="80" dirty="0" smtClean="0"/>
              <a:t>を喋りだしたのです！</a:t>
            </a:r>
            <a:endParaRPr kumimoji="1" lang="ja-JP" altLang="en-US" sz="1050" kern="1600" spc="80" dirty="0"/>
          </a:p>
        </p:txBody>
      </p:sp>
      <p:sp>
        <p:nvSpPr>
          <p:cNvPr id="12" name="テキスト ボックス 11"/>
          <p:cNvSpPr txBox="1"/>
          <p:nvPr/>
        </p:nvSpPr>
        <p:spPr>
          <a:xfrm>
            <a:off x="896293" y="732160"/>
            <a:ext cx="615553" cy="1615065"/>
          </a:xfrm>
          <a:prstGeom prst="rect">
            <a:avLst/>
          </a:prstGeom>
          <a:noFill/>
        </p:spPr>
        <p:txBody>
          <a:bodyPr vert="eaVert" wrap="square" lIns="0" tIns="0" rIns="0" bIns="0" rtlCol="0">
            <a:spAutoFit/>
          </a:bodyPr>
          <a:lstStyle/>
          <a:p>
            <a:pPr>
              <a:lnSpc>
                <a:spcPts val="2400"/>
              </a:lnSpc>
            </a:pPr>
            <a:r>
              <a:rPr lang="ja-JP" altLang="en-US" sz="1500" kern="1600" dirty="0" smtClean="0"/>
              <a:t>自分で何言ってるか理解してる？</a:t>
            </a:r>
            <a:endParaRPr kumimoji="1" lang="ja-JP" altLang="en-US" sz="1500" kern="1600" dirty="0"/>
          </a:p>
        </p:txBody>
      </p:sp>
      <p:sp>
        <p:nvSpPr>
          <p:cNvPr id="13" name="テキスト ボックス 12"/>
          <p:cNvSpPr txBox="1"/>
          <p:nvPr/>
        </p:nvSpPr>
        <p:spPr>
          <a:xfrm>
            <a:off x="5904334" y="3402633"/>
            <a:ext cx="307777" cy="936104"/>
          </a:xfrm>
          <a:prstGeom prst="rect">
            <a:avLst/>
          </a:prstGeom>
          <a:noFill/>
        </p:spPr>
        <p:txBody>
          <a:bodyPr vert="eaVert" wrap="square" lIns="0" tIns="0" rIns="0" bIns="0" rtlCol="0">
            <a:spAutoFit/>
          </a:bodyPr>
          <a:lstStyle/>
          <a:p>
            <a:pPr>
              <a:lnSpc>
                <a:spcPts val="2400"/>
              </a:lnSpc>
            </a:pPr>
            <a:r>
              <a:rPr lang="ja-JP" altLang="en-US" sz="2000" kern="1600" dirty="0" smtClean="0"/>
              <a:t>・ </a:t>
            </a:r>
            <a:r>
              <a:rPr lang="en-US" altLang="ja-JP" sz="2000" kern="1600" dirty="0" smtClean="0"/>
              <a:t> </a:t>
            </a:r>
            <a:r>
              <a:rPr lang="ja-JP" altLang="en-US" sz="2000" kern="1600" dirty="0" smtClean="0"/>
              <a:t>・  ・  ・</a:t>
            </a:r>
            <a:endParaRPr kumimoji="1" lang="ja-JP" altLang="en-US" sz="2000" kern="1600" dirty="0"/>
          </a:p>
        </p:txBody>
      </p:sp>
      <p:sp>
        <p:nvSpPr>
          <p:cNvPr id="14" name="テキスト ボックス 13"/>
          <p:cNvSpPr txBox="1"/>
          <p:nvPr/>
        </p:nvSpPr>
        <p:spPr>
          <a:xfrm>
            <a:off x="892304" y="3472992"/>
            <a:ext cx="923330" cy="1081770"/>
          </a:xfrm>
          <a:prstGeom prst="rect">
            <a:avLst/>
          </a:prstGeom>
          <a:noFill/>
        </p:spPr>
        <p:txBody>
          <a:bodyPr vert="eaVert" wrap="square" lIns="0" tIns="0" rIns="0" bIns="0" rtlCol="0">
            <a:spAutoFit/>
          </a:bodyPr>
          <a:lstStyle/>
          <a:p>
            <a:pPr>
              <a:lnSpc>
                <a:spcPts val="2400"/>
              </a:lnSpc>
            </a:pPr>
            <a:r>
              <a:rPr lang="ja-JP" altLang="en-US" sz="1600" b="1" kern="1600" dirty="0" smtClean="0"/>
              <a:t>はい、もう</a:t>
            </a:r>
          </a:p>
          <a:p>
            <a:pPr>
              <a:lnSpc>
                <a:spcPts val="2400"/>
              </a:lnSpc>
            </a:pPr>
            <a:r>
              <a:rPr lang="ja-JP" altLang="en-US" sz="1600" b="1" kern="1600" dirty="0" smtClean="0"/>
              <a:t>スマホ</a:t>
            </a:r>
          </a:p>
          <a:p>
            <a:pPr>
              <a:lnSpc>
                <a:spcPts val="2400"/>
              </a:lnSpc>
            </a:pPr>
            <a:r>
              <a:rPr lang="ja-JP" altLang="en-US" sz="1600" b="1" kern="1600" dirty="0" smtClean="0"/>
              <a:t>ボッシュ</a:t>
            </a:r>
            <a:r>
              <a:rPr lang="en-US" altLang="ja-JP" sz="1600" b="1" kern="1600" dirty="0" smtClean="0"/>
              <a:t>―</a:t>
            </a:r>
            <a:r>
              <a:rPr lang="ja-JP" altLang="en-US" sz="1600" b="1" kern="1600" dirty="0" smtClean="0"/>
              <a:t>！</a:t>
            </a:r>
            <a:endParaRPr kumimoji="1" lang="ja-JP" altLang="en-US" sz="1600" b="1" kern="1600" dirty="0"/>
          </a:p>
        </p:txBody>
      </p:sp>
      <p:sp>
        <p:nvSpPr>
          <p:cNvPr id="15" name="テキスト ボックス 14"/>
          <p:cNvSpPr txBox="1"/>
          <p:nvPr/>
        </p:nvSpPr>
        <p:spPr>
          <a:xfrm>
            <a:off x="5544294" y="4816213"/>
            <a:ext cx="589905" cy="2069383"/>
          </a:xfrm>
          <a:prstGeom prst="rect">
            <a:avLst/>
          </a:prstGeom>
          <a:noFill/>
        </p:spPr>
        <p:txBody>
          <a:bodyPr vert="eaVert" wrap="square" lIns="0" tIns="0" rIns="0" bIns="0" rtlCol="0">
            <a:spAutoFit/>
          </a:bodyPr>
          <a:lstStyle/>
          <a:p>
            <a:pPr>
              <a:lnSpc>
                <a:spcPts val="2300"/>
              </a:lnSpc>
            </a:pPr>
            <a:r>
              <a:rPr lang="ja-JP" altLang="en-US" sz="1700" kern="1600" spc="140" dirty="0" smtClean="0"/>
              <a:t>でも、もう</a:t>
            </a:r>
          </a:p>
          <a:p>
            <a:pPr>
              <a:lnSpc>
                <a:spcPts val="2300"/>
              </a:lnSpc>
            </a:pPr>
            <a:r>
              <a:rPr lang="ja-JP" altLang="en-US" sz="1700" kern="1600" spc="140" dirty="0" smtClean="0"/>
              <a:t>遅かったのです</a:t>
            </a:r>
            <a:r>
              <a:rPr lang="ja-JP" altLang="en-US" sz="1700" kern="1600" spc="140" dirty="0"/>
              <a:t>・・・</a:t>
            </a:r>
            <a:r>
              <a:rPr lang="ja-JP" altLang="en-US" sz="1700" kern="1600" spc="140" dirty="0" smtClean="0"/>
              <a:t>。</a:t>
            </a:r>
          </a:p>
        </p:txBody>
      </p:sp>
      <p:sp>
        <p:nvSpPr>
          <p:cNvPr id="16" name="テキスト ボックス 15"/>
          <p:cNvSpPr txBox="1"/>
          <p:nvPr/>
        </p:nvSpPr>
        <p:spPr>
          <a:xfrm>
            <a:off x="971636" y="5628057"/>
            <a:ext cx="1154162" cy="2592288"/>
          </a:xfrm>
          <a:prstGeom prst="rect">
            <a:avLst/>
          </a:prstGeom>
          <a:noFill/>
        </p:spPr>
        <p:txBody>
          <a:bodyPr vert="eaVert" wrap="square" lIns="0" tIns="0" rIns="0" bIns="0" rtlCol="0">
            <a:spAutoFit/>
          </a:bodyPr>
          <a:lstStyle/>
          <a:p>
            <a:pPr>
              <a:lnSpc>
                <a:spcPts val="1800"/>
              </a:lnSpc>
            </a:pPr>
            <a:r>
              <a:rPr lang="ja-JP" altLang="en-US" sz="1300" kern="1600" spc="110" dirty="0" smtClean="0"/>
              <a:t>それから我が家には、毎夜毎晩</a:t>
            </a:r>
            <a:endParaRPr lang="en-US" altLang="ja-JP" sz="1300" kern="1600" spc="110" dirty="0" smtClean="0"/>
          </a:p>
          <a:p>
            <a:pPr>
              <a:lnSpc>
                <a:spcPts val="1800"/>
              </a:lnSpc>
            </a:pPr>
            <a:r>
              <a:rPr lang="ja-JP" altLang="en-US" sz="1300" kern="1600" spc="110" dirty="0" smtClean="0"/>
              <a:t>妖怪「スマホかえせ」が出没する</a:t>
            </a:r>
            <a:endParaRPr lang="en-US" altLang="ja-JP" sz="1300" kern="1600" spc="110" dirty="0" smtClean="0"/>
          </a:p>
          <a:p>
            <a:pPr>
              <a:lnSpc>
                <a:spcPts val="1800"/>
              </a:lnSpc>
            </a:pPr>
            <a:r>
              <a:rPr lang="ja-JP" altLang="en-US" sz="1300" kern="1600" spc="110" dirty="0" smtClean="0"/>
              <a:t>ようになってしまったのです。</a:t>
            </a:r>
          </a:p>
          <a:p>
            <a:pPr>
              <a:lnSpc>
                <a:spcPts val="1800"/>
              </a:lnSpc>
            </a:pPr>
            <a:r>
              <a:rPr lang="ja-JP" altLang="en-US" sz="1300" kern="1600" spc="110" dirty="0" smtClean="0"/>
              <a:t>そう、ルールをハッキリ</a:t>
            </a:r>
            <a:endParaRPr lang="en-US" altLang="ja-JP" sz="1300" kern="1600" spc="110" dirty="0" smtClean="0"/>
          </a:p>
          <a:p>
            <a:pPr>
              <a:lnSpc>
                <a:spcPts val="1800"/>
              </a:lnSpc>
            </a:pPr>
            <a:r>
              <a:rPr lang="ja-JP" altLang="en-US" sz="1300" kern="1600" spc="110" dirty="0" smtClean="0"/>
              <a:t>決めなかったばっかりに・・・</a:t>
            </a:r>
            <a:endParaRPr kumimoji="1" lang="ja-JP" altLang="en-US" sz="1300" kern="1600" spc="110" dirty="0"/>
          </a:p>
        </p:txBody>
      </p:sp>
      <p:sp>
        <p:nvSpPr>
          <p:cNvPr id="17" name="テキスト ボックス 16"/>
          <p:cNvSpPr txBox="1"/>
          <p:nvPr/>
        </p:nvSpPr>
        <p:spPr>
          <a:xfrm>
            <a:off x="1295822" y="8587209"/>
            <a:ext cx="5040560" cy="410369"/>
          </a:xfrm>
          <a:prstGeom prst="rect">
            <a:avLst/>
          </a:prstGeom>
          <a:noFill/>
        </p:spPr>
        <p:txBody>
          <a:bodyPr wrap="square" lIns="0" tIns="0" rIns="0" bIns="0" rtlCol="0">
            <a:spAutoFit/>
          </a:bodyPr>
          <a:lstStyle/>
          <a:p>
            <a:pPr algn="just">
              <a:lnSpc>
                <a:spcPts val="800"/>
              </a:lnSpc>
            </a:pPr>
            <a:r>
              <a:rPr lang="ja-JP" altLang="en-US" sz="600" b="1" dirty="0"/>
              <a:t> </a:t>
            </a:r>
            <a:r>
              <a:rPr lang="en-US" altLang="ja-JP" sz="600" b="1" dirty="0"/>
              <a:t>※</a:t>
            </a:r>
            <a:r>
              <a:rPr lang="en-US" altLang="ja-JP" sz="600" b="1" dirty="0" smtClean="0"/>
              <a:t>3 </a:t>
            </a:r>
            <a:r>
              <a:rPr lang="ja-JP" altLang="en-US" sz="600" b="1" dirty="0" smtClean="0"/>
              <a:t>ネットスラング </a:t>
            </a:r>
            <a:r>
              <a:rPr lang="ja-JP" altLang="en-US" sz="600" dirty="0"/>
              <a:t>▶▶▶ ネット上で使用されている俗語のこと</a:t>
            </a:r>
            <a:r>
              <a:rPr lang="ja-JP" altLang="en-US" sz="600" dirty="0" smtClean="0"/>
              <a:t>。例</a:t>
            </a:r>
            <a:r>
              <a:rPr lang="en-US" altLang="ja-JP" sz="600" dirty="0" smtClean="0"/>
              <a:t>1</a:t>
            </a:r>
            <a:r>
              <a:rPr lang="ja-JP" altLang="en-US" sz="600" dirty="0" smtClean="0"/>
              <a:t>）</a:t>
            </a:r>
            <a:r>
              <a:rPr lang="ja-JP" altLang="en-US" sz="600" dirty="0"/>
              <a:t>「めしうま」：「巨人が負けて今日も飯がうまい。」という書き込みから</a:t>
            </a:r>
            <a:r>
              <a:rPr lang="ja-JP" altLang="en-US" sz="600" dirty="0" smtClean="0"/>
              <a:t>転じて</a:t>
            </a:r>
            <a:r>
              <a:rPr lang="en-US" altLang="ja-JP" sz="600" dirty="0" smtClean="0"/>
              <a:t>, </a:t>
            </a:r>
            <a:r>
              <a:rPr lang="ja-JP" altLang="en-US" sz="600" dirty="0" smtClean="0"/>
              <a:t>他人</a:t>
            </a:r>
            <a:r>
              <a:rPr lang="ja-JP" altLang="en-US" sz="600" dirty="0"/>
              <a:t>の不幸を</a:t>
            </a:r>
            <a:r>
              <a:rPr lang="ja-JP" altLang="en-US" sz="600" dirty="0" smtClean="0"/>
              <a:t>喜</a:t>
            </a:r>
            <a:endParaRPr lang="en-US" altLang="ja-JP" sz="600" dirty="0" smtClean="0"/>
          </a:p>
          <a:p>
            <a:pPr algn="just">
              <a:lnSpc>
                <a:spcPts val="800"/>
              </a:lnSpc>
            </a:pPr>
            <a:r>
              <a:rPr lang="ja-JP" altLang="en-US" sz="600" dirty="0"/>
              <a:t>　</a:t>
            </a:r>
            <a:r>
              <a:rPr lang="ja-JP" altLang="en-US" sz="600" dirty="0" smtClean="0"/>
              <a:t>　　</a:t>
            </a:r>
            <a:r>
              <a:rPr lang="ja-JP" altLang="en-US" sz="600" dirty="0" err="1" smtClean="0"/>
              <a:t>ぶ</a:t>
            </a:r>
            <a:r>
              <a:rPr lang="ja-JP" altLang="en-US" sz="600" dirty="0"/>
              <a:t>意味に使われる。</a:t>
            </a:r>
            <a:r>
              <a:rPr lang="ja-JP" altLang="en-US" sz="600" dirty="0" smtClean="0"/>
              <a:t>例</a:t>
            </a:r>
            <a:r>
              <a:rPr lang="en-US" altLang="ja-JP" sz="600" dirty="0" smtClean="0"/>
              <a:t>2</a:t>
            </a:r>
            <a:r>
              <a:rPr lang="ja-JP" altLang="en-US" sz="600" dirty="0" smtClean="0"/>
              <a:t>） </a:t>
            </a:r>
            <a:r>
              <a:rPr lang="ja-JP" altLang="en-US" sz="600" dirty="0"/>
              <a:t>「ＤＱＮ（ドキュン）」：「目撃ドキュン！」というＴＶ番組が語源。非常識な</a:t>
            </a:r>
            <a:r>
              <a:rPr lang="ja-JP" altLang="en-US" sz="600" dirty="0" smtClean="0"/>
              <a:t>人</a:t>
            </a:r>
            <a:r>
              <a:rPr lang="en-US" altLang="ja-JP" sz="600" dirty="0" smtClean="0"/>
              <a:t>, </a:t>
            </a:r>
            <a:r>
              <a:rPr lang="ja-JP" altLang="en-US" sz="600" dirty="0" smtClean="0"/>
              <a:t>ちゃらちゃら</a:t>
            </a:r>
            <a:r>
              <a:rPr lang="ja-JP" altLang="en-US" sz="600" dirty="0"/>
              <a:t>している人などを指す</a:t>
            </a:r>
            <a:r>
              <a:rPr lang="ja-JP" altLang="en-US" sz="600" dirty="0" smtClean="0"/>
              <a:t>。</a:t>
            </a:r>
            <a:endParaRPr lang="en-US" altLang="ja-JP" sz="600" dirty="0" smtClean="0"/>
          </a:p>
          <a:p>
            <a:pPr algn="just">
              <a:lnSpc>
                <a:spcPts val="800"/>
              </a:lnSpc>
            </a:pPr>
            <a:r>
              <a:rPr lang="ja-JP" altLang="en-US" sz="600" b="1" dirty="0"/>
              <a:t> </a:t>
            </a:r>
            <a:r>
              <a:rPr lang="en-US" altLang="ja-JP" sz="600" b="1" dirty="0" smtClean="0"/>
              <a:t>※4</a:t>
            </a:r>
            <a:r>
              <a:rPr lang="ja-JP" altLang="en-US" sz="600" b="1" dirty="0" smtClean="0"/>
              <a:t> スマホ</a:t>
            </a:r>
            <a:r>
              <a:rPr lang="ja-JP" altLang="en-US" sz="600" b="1" dirty="0"/>
              <a:t>顔 </a:t>
            </a:r>
            <a:r>
              <a:rPr lang="ja-JP" altLang="en-US" sz="600" dirty="0"/>
              <a:t>▶▶▶ 長時間下を向いてスマホを使用することに</a:t>
            </a:r>
            <a:r>
              <a:rPr lang="ja-JP" altLang="en-US" sz="600" dirty="0" smtClean="0"/>
              <a:t>よって</a:t>
            </a:r>
            <a:r>
              <a:rPr lang="en-US" altLang="ja-JP" sz="600" dirty="0" smtClean="0"/>
              <a:t>, </a:t>
            </a:r>
            <a:r>
              <a:rPr lang="ja-JP" altLang="en-US" sz="600" dirty="0" smtClean="0"/>
              <a:t>顔</a:t>
            </a:r>
            <a:r>
              <a:rPr lang="ja-JP" altLang="en-US" sz="600" dirty="0"/>
              <a:t>の筋肉が垂れ下がり年齢よりも老けた顔に見える状態のこと。スマホを使用するとき</a:t>
            </a:r>
            <a:r>
              <a:rPr lang="ja-JP" altLang="en-US" sz="600" dirty="0" smtClean="0"/>
              <a:t>は</a:t>
            </a:r>
            <a:endParaRPr lang="en-US" altLang="ja-JP" sz="600" dirty="0" smtClean="0"/>
          </a:p>
          <a:p>
            <a:pPr algn="just">
              <a:lnSpc>
                <a:spcPts val="800"/>
              </a:lnSpc>
            </a:pPr>
            <a:r>
              <a:rPr lang="ja-JP" altLang="en-US" sz="600" dirty="0"/>
              <a:t>　</a:t>
            </a:r>
            <a:r>
              <a:rPr lang="ja-JP" altLang="en-US" sz="600" dirty="0" smtClean="0"/>
              <a:t>　　背筋</a:t>
            </a:r>
            <a:r>
              <a:rPr lang="ja-JP" altLang="en-US" sz="600" dirty="0"/>
              <a:t>を</a:t>
            </a:r>
            <a:r>
              <a:rPr lang="ja-JP" altLang="en-US" sz="600" dirty="0" smtClean="0"/>
              <a:t>伸ばす</a:t>
            </a:r>
            <a:r>
              <a:rPr lang="en-US" altLang="ja-JP" sz="600" dirty="0" smtClean="0"/>
              <a:t>, </a:t>
            </a:r>
            <a:r>
              <a:rPr lang="ja-JP" altLang="en-US" sz="600" dirty="0" smtClean="0"/>
              <a:t>意識</a:t>
            </a:r>
            <a:r>
              <a:rPr lang="ja-JP" altLang="en-US" sz="600" dirty="0"/>
              <a:t>して顔の筋肉を動かすなどすること</a:t>
            </a:r>
            <a:r>
              <a:rPr lang="ja-JP" altLang="en-US" sz="600" dirty="0" smtClean="0"/>
              <a:t>で</a:t>
            </a:r>
            <a:r>
              <a:rPr lang="en-US" altLang="ja-JP" sz="600" dirty="0" smtClean="0"/>
              <a:t>, </a:t>
            </a:r>
            <a:r>
              <a:rPr lang="ja-JP" altLang="en-US" sz="600" dirty="0" smtClean="0"/>
              <a:t>改善</a:t>
            </a:r>
            <a:r>
              <a:rPr lang="ja-JP" altLang="en-US" sz="600" dirty="0"/>
              <a:t>できると</a:t>
            </a:r>
            <a:r>
              <a:rPr lang="ja-JP" altLang="en-US" sz="600" dirty="0" smtClean="0"/>
              <a:t>いわれている。</a:t>
            </a:r>
            <a:endParaRPr lang="ja-JP" altLang="en-US" sz="600" dirty="0"/>
          </a:p>
        </p:txBody>
      </p:sp>
      <p:sp>
        <p:nvSpPr>
          <p:cNvPr id="18" name="テキスト ボックス 17"/>
          <p:cNvSpPr txBox="1"/>
          <p:nvPr/>
        </p:nvSpPr>
        <p:spPr>
          <a:xfrm>
            <a:off x="7273278" y="8587209"/>
            <a:ext cx="5040560" cy="410369"/>
          </a:xfrm>
          <a:prstGeom prst="rect">
            <a:avLst/>
          </a:prstGeom>
          <a:noFill/>
        </p:spPr>
        <p:txBody>
          <a:bodyPr wrap="square" lIns="0" tIns="0" rIns="0" bIns="0" rtlCol="0">
            <a:spAutoFit/>
          </a:bodyPr>
          <a:lstStyle/>
          <a:p>
            <a:pPr algn="just">
              <a:lnSpc>
                <a:spcPts val="800"/>
              </a:lnSpc>
            </a:pPr>
            <a:r>
              <a:rPr lang="en-US" altLang="ja-JP" sz="600" b="1" dirty="0"/>
              <a:t>※</a:t>
            </a:r>
            <a:r>
              <a:rPr lang="en-US" altLang="ja-JP" sz="600" b="1" dirty="0" smtClean="0"/>
              <a:t>1</a:t>
            </a:r>
            <a:r>
              <a:rPr lang="ja-JP" altLang="en-US" sz="600" b="1" dirty="0" smtClean="0"/>
              <a:t>　スマホ</a:t>
            </a:r>
            <a:r>
              <a:rPr lang="ja-JP" altLang="en-US" sz="600" b="1" dirty="0"/>
              <a:t>老眼 </a:t>
            </a:r>
            <a:r>
              <a:rPr lang="ja-JP" altLang="en-US" sz="600" dirty="0"/>
              <a:t>▶▶▶ 長時間スマホの画面を見ることによって</a:t>
            </a:r>
            <a:r>
              <a:rPr lang="ja-JP" altLang="en-US" sz="600" dirty="0" smtClean="0"/>
              <a:t>現れる</a:t>
            </a:r>
            <a:r>
              <a:rPr lang="en-US" altLang="ja-JP" sz="600" dirty="0" smtClean="0"/>
              <a:t>, </a:t>
            </a:r>
            <a:r>
              <a:rPr lang="ja-JP" altLang="en-US" sz="600" dirty="0" smtClean="0"/>
              <a:t>老眼</a:t>
            </a:r>
            <a:r>
              <a:rPr lang="ja-JP" altLang="en-US" sz="600" dirty="0"/>
              <a:t>に似た症状。２０代から３０代でも症状が出る。スマホの画面を見る時間を制限</a:t>
            </a:r>
            <a:r>
              <a:rPr lang="ja-JP" altLang="en-US" sz="600" dirty="0" smtClean="0"/>
              <a:t>する</a:t>
            </a:r>
            <a:r>
              <a:rPr lang="en-US" altLang="ja-JP" sz="600" dirty="0" smtClean="0"/>
              <a:t>, </a:t>
            </a:r>
          </a:p>
          <a:p>
            <a:pPr algn="just">
              <a:lnSpc>
                <a:spcPts val="800"/>
              </a:lnSpc>
            </a:pPr>
            <a:r>
              <a:rPr lang="ja-JP" altLang="en-US" sz="600" dirty="0" smtClean="0"/>
              <a:t>　　　目</a:t>
            </a:r>
            <a:r>
              <a:rPr lang="ja-JP" altLang="en-US" sz="600" dirty="0"/>
              <a:t>を休める時間を</a:t>
            </a:r>
            <a:r>
              <a:rPr lang="ja-JP" altLang="en-US" sz="600" dirty="0" smtClean="0"/>
              <a:t>つくる</a:t>
            </a:r>
            <a:r>
              <a:rPr lang="en-US" altLang="ja-JP" sz="600" dirty="0" smtClean="0"/>
              <a:t>, </a:t>
            </a:r>
            <a:r>
              <a:rPr lang="ja-JP" altLang="en-US" sz="600" dirty="0" smtClean="0"/>
              <a:t>まばたき</a:t>
            </a:r>
            <a:r>
              <a:rPr lang="ja-JP" altLang="en-US" sz="600" dirty="0"/>
              <a:t>を意識的にするなどの目を休める習慣をつくることで改善できるといわれて</a:t>
            </a:r>
            <a:r>
              <a:rPr lang="ja-JP" altLang="en-US" sz="600" dirty="0" smtClean="0"/>
              <a:t>いる。</a:t>
            </a:r>
            <a:endParaRPr lang="en-US" altLang="ja-JP" sz="600" dirty="0" smtClean="0"/>
          </a:p>
          <a:p>
            <a:pPr algn="just">
              <a:lnSpc>
                <a:spcPts val="800"/>
              </a:lnSpc>
            </a:pPr>
            <a:r>
              <a:rPr lang="en-US" altLang="ja-JP" sz="600" b="1" dirty="0" smtClean="0"/>
              <a:t>※2 </a:t>
            </a:r>
            <a:r>
              <a:rPr lang="ja-JP" altLang="en-US" sz="600" b="1" dirty="0" smtClean="0"/>
              <a:t>スマホ</a:t>
            </a:r>
            <a:r>
              <a:rPr lang="ja-JP" altLang="en-US" sz="600" b="1" dirty="0"/>
              <a:t>依存 </a:t>
            </a:r>
            <a:r>
              <a:rPr lang="ja-JP" altLang="en-US" sz="600" dirty="0"/>
              <a:t>▶▶▶ スマホを常に身近に</a:t>
            </a:r>
            <a:r>
              <a:rPr lang="ja-JP" altLang="en-US" sz="600" dirty="0" smtClean="0"/>
              <a:t>おいて</a:t>
            </a:r>
            <a:r>
              <a:rPr lang="en-US" altLang="ja-JP" sz="600" dirty="0" smtClean="0"/>
              <a:t>, </a:t>
            </a:r>
            <a:r>
              <a:rPr lang="ja-JP" altLang="en-US" sz="600" dirty="0" smtClean="0"/>
              <a:t>チェック</a:t>
            </a:r>
            <a:r>
              <a:rPr lang="ja-JP" altLang="en-US" sz="600" dirty="0"/>
              <a:t>をしていないと不安になってしまう状態のこと。不眠症に</a:t>
            </a:r>
            <a:r>
              <a:rPr lang="ja-JP" altLang="en-US" sz="600" dirty="0" smtClean="0"/>
              <a:t>なる</a:t>
            </a:r>
            <a:r>
              <a:rPr lang="en-US" altLang="ja-JP" sz="600" dirty="0" smtClean="0"/>
              <a:t>, </a:t>
            </a:r>
            <a:r>
              <a:rPr lang="ja-JP" altLang="en-US" sz="600" dirty="0" smtClean="0"/>
              <a:t>人</a:t>
            </a:r>
            <a:r>
              <a:rPr lang="ja-JP" altLang="en-US" sz="600" dirty="0"/>
              <a:t>との会話が億劫に</a:t>
            </a:r>
            <a:r>
              <a:rPr lang="ja-JP" altLang="en-US" sz="600" dirty="0" smtClean="0"/>
              <a:t>なる</a:t>
            </a:r>
            <a:r>
              <a:rPr lang="en-US" altLang="ja-JP" sz="600" dirty="0" smtClean="0"/>
              <a:t>, </a:t>
            </a:r>
            <a:r>
              <a:rPr lang="ja-JP" altLang="en-US" sz="600" dirty="0" smtClean="0"/>
              <a:t>スマホ</a:t>
            </a:r>
            <a:r>
              <a:rPr lang="ja-JP" altLang="en-US" sz="600" dirty="0"/>
              <a:t>老眼</a:t>
            </a:r>
            <a:r>
              <a:rPr lang="ja-JP" altLang="en-US" sz="600" dirty="0" smtClean="0"/>
              <a:t>に</a:t>
            </a:r>
            <a:endParaRPr lang="en-US" altLang="ja-JP" sz="600" dirty="0" smtClean="0"/>
          </a:p>
          <a:p>
            <a:pPr algn="just">
              <a:lnSpc>
                <a:spcPts val="800"/>
              </a:lnSpc>
            </a:pPr>
            <a:r>
              <a:rPr lang="ja-JP" altLang="en-US" sz="600" dirty="0"/>
              <a:t>　</a:t>
            </a:r>
            <a:r>
              <a:rPr lang="ja-JP" altLang="en-US" sz="600" dirty="0" smtClean="0"/>
              <a:t>　　なる</a:t>
            </a:r>
            <a:r>
              <a:rPr lang="en-US" altLang="ja-JP" sz="600" dirty="0" smtClean="0"/>
              <a:t>, </a:t>
            </a:r>
            <a:r>
              <a:rPr lang="ja-JP" altLang="en-US" sz="600" dirty="0" smtClean="0"/>
              <a:t>スマホ顔</a:t>
            </a:r>
            <a:r>
              <a:rPr lang="en-US" altLang="ja-JP" sz="600" dirty="0" smtClean="0"/>
              <a:t>※</a:t>
            </a:r>
            <a:r>
              <a:rPr lang="ja-JP" altLang="en-US" sz="600" dirty="0" smtClean="0"/>
              <a:t>４に</a:t>
            </a:r>
            <a:r>
              <a:rPr lang="ja-JP" altLang="en-US" sz="600" dirty="0"/>
              <a:t>なるなどの症状が見られることがある。重度に</a:t>
            </a:r>
            <a:r>
              <a:rPr lang="ja-JP" altLang="en-US" sz="600" dirty="0" smtClean="0"/>
              <a:t>なれば</a:t>
            </a:r>
            <a:r>
              <a:rPr lang="en-US" altLang="ja-JP" sz="600" dirty="0" smtClean="0"/>
              <a:t>, </a:t>
            </a:r>
            <a:r>
              <a:rPr lang="ja-JP" altLang="en-US" sz="600" dirty="0" smtClean="0"/>
              <a:t>立派</a:t>
            </a:r>
            <a:r>
              <a:rPr lang="ja-JP" altLang="en-US" sz="600" dirty="0"/>
              <a:t>な</a:t>
            </a:r>
            <a:r>
              <a:rPr lang="ja-JP" altLang="en-US" sz="600" dirty="0" smtClean="0"/>
              <a:t>病気。</a:t>
            </a:r>
            <a:endParaRPr kumimoji="1" lang="ja-JP" altLang="en-US" sz="600" dirty="0"/>
          </a:p>
        </p:txBody>
      </p:sp>
    </p:spTree>
    <p:extLst>
      <p:ext uri="{BB962C8B-B14F-4D97-AF65-F5344CB8AC3E}">
        <p14:creationId xmlns:p14="http://schemas.microsoft.com/office/powerpoint/2010/main" val="220552192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10.0&quot;&gt;&lt;object type=&quot;1&quot; unique_id=&quot;10001&quot;&gt;&lt;object type=&quot;2&quot; unique_id=&quot;11027&quot;&gt;&lt;object type=&quot;3&quot; unique_id=&quot;11028&quot;&gt;&lt;property id=&quot;20148&quot; value=&quot;5&quot;/&gt;&lt;property id=&quot;20300&quot; value=&quot;スライド 1&quot;/&gt;&lt;property id=&quot;20307&quot; value=&quot;256&quot;/&gt;&lt;/object&gt;&lt;object type=&quot;3&quot; unique_id=&quot;11029&quot;&gt;&lt;property id=&quot;20148&quot; value=&quot;5&quot;/&gt;&lt;property id=&quot;20300&quot; value=&quot;スライド 2&quot;/&gt;&lt;property id=&quot;20307&quot; value=&quot;257&quot;/&gt;&lt;/object&gt;&lt;/object&gt;&lt;object type=&quot;8&quot; unique_id=&quot;11033&quot;&gt;&lt;/object&gt;&lt;/object&gt;&lt;/database&gt;"/>
  <p:tag name="SECTOMILLISECCONVERTED" val="1"/>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wrap="none" lIns="91440" tIns="45720" rIns="91440" bIns="45720">
        <a:spAutoFit/>
      </a:bodyPr>
      <a:lstStyle>
        <a:defPPr algn="ctr">
          <a:defRPr sz="5400" b="1" cap="none" spc="0" dirty="0">
            <a:ln w="254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defRPr>
        </a:defPPr>
      </a:lstStyle>
    </a:spDef>
  </a:objectDefaults>
  <a:extraClrSchemeLst/>
</a:theme>
</file>

<file path=docProps/app.xml><?xml version="1.0" encoding="utf-8"?>
<Properties xmlns="http://schemas.openxmlformats.org/officeDocument/2006/extended-properties" xmlns:vt="http://schemas.openxmlformats.org/officeDocument/2006/docPropsVTypes">
  <TotalTime>308</TotalTime>
  <Words>472</Words>
  <Application>Microsoft Office PowerPoint</Application>
  <PresentationFormat>ユーザー設定</PresentationFormat>
  <Paragraphs>98</Paragraphs>
  <Slides>2</Slides>
  <Notes>0</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Office ​​テーマ</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crestec</dc:creator>
  <cp:lastModifiedBy>crestec</cp:lastModifiedBy>
  <cp:revision>45</cp:revision>
  <cp:lastPrinted>2018-11-28T07:33:21Z</cp:lastPrinted>
  <dcterms:created xsi:type="dcterms:W3CDTF">2018-07-12T05:37:15Z</dcterms:created>
  <dcterms:modified xsi:type="dcterms:W3CDTF">2018-12-11T06:10:22Z</dcterms:modified>
</cp:coreProperties>
</file>