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6" r:id="rId3"/>
    <p:sldMasterId id="2147483691" r:id="rId4"/>
    <p:sldMasterId id="2147483705" r:id="rId5"/>
    <p:sldMasterId id="2147483720" r:id="rId6"/>
  </p:sldMasterIdLst>
  <p:notesMasterIdLst>
    <p:notesMasterId r:id="rId182"/>
  </p:notesMasterIdLst>
  <p:handoutMasterIdLst>
    <p:handoutMasterId r:id="rId183"/>
  </p:handoutMasterIdLst>
  <p:sldIdLst>
    <p:sldId id="354" r:id="rId7"/>
    <p:sldId id="355" r:id="rId8"/>
    <p:sldId id="398" r:id="rId9"/>
    <p:sldId id="2146847871" r:id="rId10"/>
    <p:sldId id="2146847872" r:id="rId11"/>
    <p:sldId id="261" r:id="rId12"/>
    <p:sldId id="257" r:id="rId13"/>
    <p:sldId id="2146847852" r:id="rId14"/>
    <p:sldId id="263" r:id="rId15"/>
    <p:sldId id="2146847853" r:id="rId16"/>
    <p:sldId id="2146847854" r:id="rId17"/>
    <p:sldId id="838" r:id="rId18"/>
    <p:sldId id="1050" r:id="rId19"/>
    <p:sldId id="1074" r:id="rId20"/>
    <p:sldId id="1094" r:id="rId21"/>
    <p:sldId id="271" r:id="rId22"/>
    <p:sldId id="2146847873" r:id="rId23"/>
    <p:sldId id="2146847874" r:id="rId24"/>
    <p:sldId id="274" r:id="rId25"/>
    <p:sldId id="275" r:id="rId26"/>
    <p:sldId id="276" r:id="rId27"/>
    <p:sldId id="277" r:id="rId28"/>
    <p:sldId id="278" r:id="rId29"/>
    <p:sldId id="279" r:id="rId30"/>
    <p:sldId id="1081" r:id="rId31"/>
    <p:sldId id="845" r:id="rId32"/>
    <p:sldId id="932" r:id="rId33"/>
    <p:sldId id="933" r:id="rId34"/>
    <p:sldId id="934" r:id="rId35"/>
    <p:sldId id="846" r:id="rId36"/>
    <p:sldId id="927" r:id="rId37"/>
    <p:sldId id="928" r:id="rId38"/>
    <p:sldId id="929" r:id="rId39"/>
    <p:sldId id="930" r:id="rId40"/>
    <p:sldId id="290" r:id="rId41"/>
    <p:sldId id="291" r:id="rId42"/>
    <p:sldId id="292" r:id="rId43"/>
    <p:sldId id="1010" r:id="rId44"/>
    <p:sldId id="1128" r:id="rId45"/>
    <p:sldId id="1129" r:id="rId46"/>
    <p:sldId id="2146847846" r:id="rId47"/>
    <p:sldId id="2146847847" r:id="rId48"/>
    <p:sldId id="2146847848" r:id="rId49"/>
    <p:sldId id="3165" r:id="rId50"/>
    <p:sldId id="2146847849" r:id="rId51"/>
    <p:sldId id="428" r:id="rId52"/>
    <p:sldId id="841" r:id="rId53"/>
    <p:sldId id="935" r:id="rId54"/>
    <p:sldId id="687" r:id="rId55"/>
    <p:sldId id="939" r:id="rId56"/>
    <p:sldId id="940" r:id="rId57"/>
    <p:sldId id="941" r:id="rId58"/>
    <p:sldId id="942" r:id="rId59"/>
    <p:sldId id="943" r:id="rId60"/>
    <p:sldId id="944" r:id="rId61"/>
    <p:sldId id="699" r:id="rId62"/>
    <p:sldId id="700" r:id="rId63"/>
    <p:sldId id="945" r:id="rId64"/>
    <p:sldId id="946" r:id="rId65"/>
    <p:sldId id="947" r:id="rId66"/>
    <p:sldId id="948" r:id="rId67"/>
    <p:sldId id="949" r:id="rId68"/>
    <p:sldId id="842" r:id="rId69"/>
    <p:sldId id="950" r:id="rId70"/>
    <p:sldId id="951" r:id="rId71"/>
    <p:sldId id="952" r:id="rId72"/>
    <p:sldId id="953" r:id="rId73"/>
    <p:sldId id="954" r:id="rId74"/>
    <p:sldId id="955" r:id="rId75"/>
    <p:sldId id="956" r:id="rId76"/>
    <p:sldId id="957" r:id="rId77"/>
    <p:sldId id="958" r:id="rId78"/>
    <p:sldId id="959" r:id="rId79"/>
    <p:sldId id="960" r:id="rId80"/>
    <p:sldId id="961" r:id="rId81"/>
    <p:sldId id="962" r:id="rId82"/>
    <p:sldId id="963" r:id="rId83"/>
    <p:sldId id="964" r:id="rId84"/>
    <p:sldId id="965" r:id="rId85"/>
    <p:sldId id="966" r:id="rId86"/>
    <p:sldId id="967" r:id="rId87"/>
    <p:sldId id="968" r:id="rId88"/>
    <p:sldId id="969" r:id="rId89"/>
    <p:sldId id="970" r:id="rId90"/>
    <p:sldId id="340" r:id="rId91"/>
    <p:sldId id="971" r:id="rId92"/>
    <p:sldId id="972" r:id="rId93"/>
    <p:sldId id="973" r:id="rId94"/>
    <p:sldId id="974" r:id="rId95"/>
    <p:sldId id="975" r:id="rId96"/>
    <p:sldId id="976" r:id="rId97"/>
    <p:sldId id="977" r:id="rId98"/>
    <p:sldId id="978" r:id="rId99"/>
    <p:sldId id="791" r:id="rId100"/>
    <p:sldId id="979" r:id="rId101"/>
    <p:sldId id="1088" r:id="rId102"/>
    <p:sldId id="352" r:id="rId103"/>
    <p:sldId id="353" r:id="rId104"/>
    <p:sldId id="2146847875" r:id="rId105"/>
    <p:sldId id="2146847876" r:id="rId106"/>
    <p:sldId id="356" r:id="rId107"/>
    <p:sldId id="357" r:id="rId108"/>
    <p:sldId id="1126" r:id="rId109"/>
    <p:sldId id="2146847860" r:id="rId110"/>
    <p:sldId id="259" r:id="rId111"/>
    <p:sldId id="266" r:id="rId112"/>
    <p:sldId id="268" r:id="rId113"/>
    <p:sldId id="272" r:id="rId114"/>
    <p:sldId id="273" r:id="rId115"/>
    <p:sldId id="982" r:id="rId116"/>
    <p:sldId id="2146847859" r:id="rId117"/>
    <p:sldId id="983" r:id="rId118"/>
    <p:sldId id="1127" r:id="rId119"/>
    <p:sldId id="984" r:id="rId120"/>
    <p:sldId id="985" r:id="rId121"/>
    <p:sldId id="986" r:id="rId122"/>
    <p:sldId id="987" r:id="rId123"/>
    <p:sldId id="988" r:id="rId124"/>
    <p:sldId id="989" r:id="rId125"/>
    <p:sldId id="990" r:id="rId126"/>
    <p:sldId id="991" r:id="rId127"/>
    <p:sldId id="992" r:id="rId128"/>
    <p:sldId id="993" r:id="rId129"/>
    <p:sldId id="994" r:id="rId130"/>
    <p:sldId id="995" r:id="rId131"/>
    <p:sldId id="996" r:id="rId132"/>
    <p:sldId id="997" r:id="rId133"/>
    <p:sldId id="998" r:id="rId134"/>
    <p:sldId id="999" r:id="rId135"/>
    <p:sldId id="1000" r:id="rId136"/>
    <p:sldId id="1001" r:id="rId137"/>
    <p:sldId id="1002" r:id="rId138"/>
    <p:sldId id="1003" r:id="rId139"/>
    <p:sldId id="1006" r:id="rId140"/>
    <p:sldId id="1007" r:id="rId141"/>
    <p:sldId id="391" r:id="rId142"/>
    <p:sldId id="392" r:id="rId143"/>
    <p:sldId id="393" r:id="rId144"/>
    <p:sldId id="394" r:id="rId145"/>
    <p:sldId id="395" r:id="rId146"/>
    <p:sldId id="396" r:id="rId147"/>
    <p:sldId id="1113" r:id="rId148"/>
    <p:sldId id="1012" r:id="rId149"/>
    <p:sldId id="2146847864" r:id="rId150"/>
    <p:sldId id="400" r:id="rId151"/>
    <p:sldId id="2146847866" r:id="rId152"/>
    <p:sldId id="2146847867" r:id="rId153"/>
    <p:sldId id="2146847868" r:id="rId154"/>
    <p:sldId id="1119" r:id="rId155"/>
    <p:sldId id="1120" r:id="rId156"/>
    <p:sldId id="1121" r:id="rId157"/>
    <p:sldId id="2146847869" r:id="rId158"/>
    <p:sldId id="1123" r:id="rId159"/>
    <p:sldId id="1020" r:id="rId160"/>
    <p:sldId id="1021" r:id="rId161"/>
    <p:sldId id="1022" r:id="rId162"/>
    <p:sldId id="1090" r:id="rId163"/>
    <p:sldId id="1055" r:id="rId164"/>
    <p:sldId id="1063" r:id="rId165"/>
    <p:sldId id="415" r:id="rId166"/>
    <p:sldId id="416" r:id="rId167"/>
    <p:sldId id="417" r:id="rId168"/>
    <p:sldId id="418" r:id="rId169"/>
    <p:sldId id="1030" r:id="rId170"/>
    <p:sldId id="420" r:id="rId171"/>
    <p:sldId id="1032" r:id="rId172"/>
    <p:sldId id="1033" r:id="rId173"/>
    <p:sldId id="423" r:id="rId174"/>
    <p:sldId id="1035" r:id="rId175"/>
    <p:sldId id="425" r:id="rId176"/>
    <p:sldId id="1037" r:id="rId177"/>
    <p:sldId id="1038" r:id="rId178"/>
    <p:sldId id="2146847870" r:id="rId179"/>
    <p:sldId id="1040" r:id="rId180"/>
    <p:sldId id="1041" r:id="rId181"/>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1706">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CCCC"/>
    <a:srgbClr val="FFCC99"/>
    <a:srgbClr val="66FF33"/>
    <a:srgbClr val="CC99FF"/>
    <a:srgbClr val="C0C0C0"/>
    <a:srgbClr val="CC66FF"/>
    <a:srgbClr val="FF66CC"/>
    <a:srgbClr val="FF99FF"/>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56" autoAdjust="0"/>
    <p:restoredTop sz="84606" autoAdjust="0"/>
  </p:normalViewPr>
  <p:slideViewPr>
    <p:cSldViewPr>
      <p:cViewPr varScale="1">
        <p:scale>
          <a:sx n="90" d="100"/>
          <a:sy n="90" d="100"/>
        </p:scale>
        <p:origin x="1950" y="66"/>
      </p:cViewPr>
      <p:guideLst>
        <p:guide orient="horz" pos="170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7128"/>
    </p:cViewPr>
  </p:sorterViewPr>
  <p:notesViewPr>
    <p:cSldViewPr>
      <p:cViewPr varScale="1">
        <p:scale>
          <a:sx n="36" d="100"/>
          <a:sy n="36" d="100"/>
        </p:scale>
        <p:origin x="2168" y="68"/>
      </p:cViewPr>
      <p:guideLst>
        <p:guide orient="horz" pos="3108"/>
        <p:guide pos="2123"/>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slideMaster" Target="slideMasters/slideMaster5.xml"/><Relationship Id="rId95" Type="http://schemas.openxmlformats.org/officeDocument/2006/relationships/slide" Target="slides/slide89.xml"/><Relationship Id="rId160" Type="http://schemas.openxmlformats.org/officeDocument/2006/relationships/slide" Target="slides/slide154.xml"/><Relationship Id="rId181" Type="http://schemas.openxmlformats.org/officeDocument/2006/relationships/slide" Target="slides/slide175.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71" Type="http://schemas.openxmlformats.org/officeDocument/2006/relationships/slide" Target="slides/slide165.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5" Type="http://schemas.openxmlformats.org/officeDocument/2006/relationships/slide" Target="slides/slide69.xml"/><Relationship Id="rId96" Type="http://schemas.openxmlformats.org/officeDocument/2006/relationships/slide" Target="slides/slide90.xml"/><Relationship Id="rId140" Type="http://schemas.openxmlformats.org/officeDocument/2006/relationships/slide" Target="slides/slide134.xml"/><Relationship Id="rId161" Type="http://schemas.openxmlformats.org/officeDocument/2006/relationships/slide" Target="slides/slide155.xml"/><Relationship Id="rId182" Type="http://schemas.openxmlformats.org/officeDocument/2006/relationships/notesMaster" Target="notesMasters/notesMaster1.xml"/><Relationship Id="rId6" Type="http://schemas.openxmlformats.org/officeDocument/2006/relationships/slideMaster" Target="slideMasters/slideMaster6.xml"/><Relationship Id="rId23" Type="http://schemas.openxmlformats.org/officeDocument/2006/relationships/slide" Target="slides/slide17.xml"/><Relationship Id="rId119" Type="http://schemas.openxmlformats.org/officeDocument/2006/relationships/slide" Target="slides/slide113.xml"/><Relationship Id="rId44" Type="http://schemas.openxmlformats.org/officeDocument/2006/relationships/slide" Target="slides/slide38.xml"/><Relationship Id="rId65" Type="http://schemas.openxmlformats.org/officeDocument/2006/relationships/slide" Target="slides/slide59.xml"/><Relationship Id="rId86" Type="http://schemas.openxmlformats.org/officeDocument/2006/relationships/slide" Target="slides/slide80.xml"/><Relationship Id="rId130" Type="http://schemas.openxmlformats.org/officeDocument/2006/relationships/slide" Target="slides/slide124.xml"/><Relationship Id="rId151" Type="http://schemas.openxmlformats.org/officeDocument/2006/relationships/slide" Target="slides/slide145.xml"/><Relationship Id="rId172" Type="http://schemas.openxmlformats.org/officeDocument/2006/relationships/slide" Target="slides/slide166.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slide" Target="slides/slide16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183" Type="http://schemas.openxmlformats.org/officeDocument/2006/relationships/handoutMaster" Target="handoutMasters/handoutMaster1.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slide" Target="slides/slide172.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slide" Target="slides/slide167.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184" Type="http://schemas.openxmlformats.org/officeDocument/2006/relationships/presProps" Target="presProps.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slide" Target="slides/slide168.xml"/><Relationship Id="rId179" Type="http://schemas.openxmlformats.org/officeDocument/2006/relationships/slide" Target="slides/slide173.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slide" Target="slides/slide163.xml"/><Relationship Id="rId18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80" Type="http://schemas.openxmlformats.org/officeDocument/2006/relationships/slide" Target="slides/slide174.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slide" Target="slides/slide169.xml"/><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186" Type="http://schemas.openxmlformats.org/officeDocument/2006/relationships/theme" Target="theme/theme1.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6" Type="http://schemas.openxmlformats.org/officeDocument/2006/relationships/slide" Target="slides/slide170.xml"/><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 Id="rId70" Type="http://schemas.openxmlformats.org/officeDocument/2006/relationships/slide" Target="slides/slide64.xml"/><Relationship Id="rId91" Type="http://schemas.openxmlformats.org/officeDocument/2006/relationships/slide" Target="slides/slide85.xml"/><Relationship Id="rId145" Type="http://schemas.openxmlformats.org/officeDocument/2006/relationships/slide" Target="slides/slide139.xml"/><Relationship Id="rId166" Type="http://schemas.openxmlformats.org/officeDocument/2006/relationships/slide" Target="slides/slide160.xml"/><Relationship Id="rId187" Type="http://schemas.openxmlformats.org/officeDocument/2006/relationships/tableStyles" Target="tableStyles.xml"/><Relationship Id="rId1" Type="http://schemas.openxmlformats.org/officeDocument/2006/relationships/slideMaster" Target="slideMasters/slideMaster1.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60" Type="http://schemas.openxmlformats.org/officeDocument/2006/relationships/slide" Target="slides/slide54.xml"/><Relationship Id="rId81" Type="http://schemas.openxmlformats.org/officeDocument/2006/relationships/slide" Target="slides/slide75.xml"/><Relationship Id="rId135" Type="http://schemas.openxmlformats.org/officeDocument/2006/relationships/slide" Target="slides/slide129.xml"/><Relationship Id="rId156" Type="http://schemas.openxmlformats.org/officeDocument/2006/relationships/slide" Target="slides/slide150.xml"/><Relationship Id="rId177" Type="http://schemas.openxmlformats.org/officeDocument/2006/relationships/slide" Target="slides/slide17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ja-JP" altLang="en-US" dirty="0">
              <a:ea typeface="BIZ UDPゴシック" panose="020B0400000000000000" pitchFamily="50" charset="-128"/>
            </a:endParaRPr>
          </a:p>
        </p:txBody>
      </p:sp>
      <p:sp>
        <p:nvSpPr>
          <p:cNvPr id="3" name="日付プレースホルダ 2"/>
          <p:cNvSpPr>
            <a:spLocks noGrp="1"/>
          </p:cNvSpPr>
          <p:nvPr>
            <p:ph type="dt" sz="quarter"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fld id="{F1739639-602B-4D58-9DDF-AC137D2D5DBC}" type="datetimeFigureOut">
              <a:rPr lang="ja-JP" altLang="en-US">
                <a:ea typeface="BIZ UDPゴシック" panose="020B0400000000000000" pitchFamily="50" charset="-128"/>
              </a:rPr>
              <a:pPr/>
              <a:t>2025/6/5</a:t>
            </a:fld>
            <a:endParaRPr lang="en-US" altLang="ja-JP" dirty="0">
              <a:ea typeface="BIZ UDPゴシック" panose="020B0400000000000000" pitchFamily="50" charset="-128"/>
            </a:endParaRPr>
          </a:p>
        </p:txBody>
      </p:sp>
      <p:sp>
        <p:nvSpPr>
          <p:cNvPr id="4" name="フッター プレースホルダ 3"/>
          <p:cNvSpPr>
            <a:spLocks noGrp="1"/>
          </p:cNvSpPr>
          <p:nvPr>
            <p:ph type="ftr" sz="quarter" idx="2"/>
          </p:nvPr>
        </p:nvSpPr>
        <p:spPr bwMode="auto">
          <a:xfrm>
            <a:off x="0"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defTabSz="905609">
              <a:defRPr sz="1200"/>
            </a:lvl1pPr>
          </a:lstStyle>
          <a:p>
            <a:endParaRPr lang="ja-JP" altLang="en-US" dirty="0">
              <a:ea typeface="BIZ UDPゴシック" panose="020B0400000000000000" pitchFamily="50" charset="-128"/>
            </a:endParaRPr>
          </a:p>
        </p:txBody>
      </p:sp>
      <p:sp>
        <p:nvSpPr>
          <p:cNvPr id="5" name="スライド番号プレースホルダ 4"/>
          <p:cNvSpPr>
            <a:spLocks noGrp="1"/>
          </p:cNvSpPr>
          <p:nvPr>
            <p:ph type="sldNum" sz="quarter" idx="3"/>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AF71997C-D1F0-44A6-A749-EF555F6E0FFC}" type="slidenum">
              <a:rPr lang="ja-JP" altLang="en-US">
                <a:ea typeface="BIZ UDPゴシック" panose="020B0400000000000000" pitchFamily="50" charset="-128"/>
              </a:rPr>
              <a:pPr/>
              <a:t>‹#›</a:t>
            </a:fld>
            <a:endParaRPr lang="en-US" altLang="ja-JP" dirty="0">
              <a:ea typeface="BIZ UDPゴシック" panose="020B0400000000000000" pitchFamily="50" charset="-128"/>
            </a:endParaRPr>
          </a:p>
        </p:txBody>
      </p:sp>
    </p:spTree>
    <p:extLst>
      <p:ext uri="{BB962C8B-B14F-4D97-AF65-F5344CB8AC3E}">
        <p14:creationId xmlns:p14="http://schemas.microsoft.com/office/powerpoint/2010/main" val="238972065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ea typeface="BIZ UDPゴシック" panose="020B0400000000000000" pitchFamily="50" charset="-128"/>
              </a:defRPr>
            </a:lvl1pPr>
          </a:lstStyle>
          <a:p>
            <a:endParaRPr lang="en-US" altLang="ja-JP" dirty="0"/>
          </a:p>
        </p:txBody>
      </p:sp>
      <p:sp>
        <p:nvSpPr>
          <p:cNvPr id="17411" name="Rectangle 3"/>
          <p:cNvSpPr>
            <a:spLocks noGrp="1" noChangeArrowheads="1"/>
          </p:cNvSpPr>
          <p:nvPr>
            <p:ph type="dt"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ea typeface="BIZ UDPゴシック" panose="020B0400000000000000" pitchFamily="50" charset="-128"/>
              </a:defRPr>
            </a:lvl1pPr>
          </a:lstStyle>
          <a:p>
            <a:endParaRPr lang="en-US" altLang="ja-JP" dirty="0"/>
          </a:p>
        </p:txBody>
      </p:sp>
      <p:sp>
        <p:nvSpPr>
          <p:cNvPr id="150532" name="Rectangle 4"/>
          <p:cNvSpPr>
            <a:spLocks noGrp="1" noRot="1" noChangeAspect="1" noChangeArrowheads="1" noTextEdit="1"/>
          </p:cNvSpPr>
          <p:nvPr>
            <p:ph type="sldImg" idx="2"/>
          </p:nvPr>
        </p:nvSpPr>
        <p:spPr bwMode="auto">
          <a:xfrm>
            <a:off x="561975" y="428625"/>
            <a:ext cx="5811838" cy="4359275"/>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559570" y="4789140"/>
            <a:ext cx="5832648" cy="4680520"/>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p>
            <a:pPr lvl="0"/>
            <a:r>
              <a:rPr lang="ja-JP" altLang="en-US" noProof="0" dirty="0"/>
              <a:t>マスタ テキストの書式設定</a:t>
            </a:r>
          </a:p>
          <a:p>
            <a:pPr lvl="1"/>
            <a:r>
              <a:rPr lang="ja-JP" altLang="en-US" noProof="0" dirty="0"/>
              <a:t>第 </a:t>
            </a:r>
            <a:r>
              <a:rPr lang="en-US" altLang="ja-JP" noProof="0" dirty="0"/>
              <a:t>2 </a:t>
            </a:r>
            <a:r>
              <a:rPr lang="ja-JP" altLang="en-US" noProof="0" dirty="0"/>
              <a:t>レベル</a:t>
            </a:r>
          </a:p>
          <a:p>
            <a:pPr lvl="2"/>
            <a:r>
              <a:rPr lang="ja-JP" altLang="en-US" noProof="0" dirty="0"/>
              <a:t>第 </a:t>
            </a:r>
            <a:r>
              <a:rPr lang="en-US" altLang="ja-JP" noProof="0" dirty="0"/>
              <a:t>3 </a:t>
            </a:r>
            <a:r>
              <a:rPr lang="ja-JP" altLang="en-US" noProof="0" dirty="0"/>
              <a:t>レベル</a:t>
            </a:r>
          </a:p>
          <a:p>
            <a:pPr lvl="3"/>
            <a:r>
              <a:rPr lang="ja-JP" altLang="en-US" noProof="0" dirty="0"/>
              <a:t>第 </a:t>
            </a:r>
            <a:r>
              <a:rPr lang="en-US" altLang="ja-JP" noProof="0" dirty="0"/>
              <a:t>4 </a:t>
            </a:r>
            <a:r>
              <a:rPr lang="ja-JP" altLang="en-US" noProof="0" dirty="0"/>
              <a:t>レベル</a:t>
            </a:r>
          </a:p>
          <a:p>
            <a:pPr lvl="4"/>
            <a:r>
              <a:rPr lang="ja-JP" altLang="en-US" noProof="0" dirty="0"/>
              <a:t>第 </a:t>
            </a:r>
            <a:r>
              <a:rPr lang="en-US" altLang="ja-JP" noProof="0" dirty="0"/>
              <a:t>5 </a:t>
            </a:r>
            <a:r>
              <a:rPr lang="ja-JP" altLang="en-US" noProof="0" dirty="0"/>
              <a:t>レベル</a:t>
            </a:r>
          </a:p>
        </p:txBody>
      </p:sp>
      <p:sp>
        <p:nvSpPr>
          <p:cNvPr id="17415" name="Rectangle 7"/>
          <p:cNvSpPr>
            <a:spLocks noGrp="1" noChangeArrowheads="1"/>
          </p:cNvSpPr>
          <p:nvPr>
            <p:ph type="sldNum" sz="quarter" idx="5"/>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ea typeface="BIZ UDPゴシック" panose="020B0400000000000000" pitchFamily="50" charset="-128"/>
              </a:defRPr>
            </a:lvl1pPr>
          </a:lstStyle>
          <a:p>
            <a:fld id="{64D8F96B-D119-4B70-9B3E-02FF8FD97D51}" type="slidenum">
              <a:rPr lang="en-US" altLang="ja-JP" smtClean="0"/>
              <a:pPr/>
              <a:t>‹#›</a:t>
            </a:fld>
            <a:endParaRPr lang="en-US" altLang="ja-JP" dirty="0"/>
          </a:p>
        </p:txBody>
      </p:sp>
    </p:spTree>
    <p:extLst>
      <p:ext uri="{BB962C8B-B14F-4D97-AF65-F5344CB8AC3E}">
        <p14:creationId xmlns:p14="http://schemas.microsoft.com/office/powerpoint/2010/main" val="72931533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BIZ UDPゴシック" panose="020B0400000000000000" pitchFamily="50"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BIZ UDPゴシック" panose="020B0400000000000000" pitchFamily="50"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BIZ UDPゴシック" panose="020B0400000000000000" pitchFamily="50"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BIZ UDPゴシック" panose="020B0400000000000000" pitchFamily="50"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BIZ UDPゴシック" panose="020B0400000000000000"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スライド イメージ プレースホルダ 1"/>
          <p:cNvSpPr>
            <a:spLocks noGrp="1" noRot="1" noChangeAspect="1" noTextEdit="1"/>
          </p:cNvSpPr>
          <p:nvPr>
            <p:ph type="sldImg"/>
          </p:nvPr>
        </p:nvSpPr>
        <p:spPr>
          <a:xfrm>
            <a:off x="560388" y="428625"/>
            <a:ext cx="5813425" cy="4360863"/>
          </a:xfrm>
          <a:ln/>
        </p:spPr>
      </p:sp>
      <p:sp>
        <p:nvSpPr>
          <p:cNvPr id="151555" name="ノート プレースホルダ 2"/>
          <p:cNvSpPr>
            <a:spLocks noGrp="1"/>
          </p:cNvSpPr>
          <p:nvPr>
            <p:ph type="body" idx="1"/>
          </p:nvPr>
        </p:nvSpPr>
        <p:spPr>
          <a:xfrm>
            <a:off x="559571" y="4863740"/>
            <a:ext cx="5746100" cy="4605920"/>
          </a:xfrm>
        </p:spPr>
        <p:txBody>
          <a:bodyPr/>
          <a:lstStyle/>
          <a:p>
            <a:r>
              <a:rPr lang="ja-JP" altLang="en-US" dirty="0">
                <a:latin typeface="BIZ UDPゴシック" panose="020B0400000000000000" pitchFamily="50" charset="-128"/>
                <a:ea typeface="BIZ UDPゴシック" panose="020B0400000000000000" pitchFamily="50" charset="-128"/>
              </a:rPr>
              <a:t>　　みなさん</a:t>
            </a:r>
            <a:r>
              <a:rPr lang="ja-JP" altLang="en-US" dirty="0">
                <a:latin typeface="BIZ UDPゴシック" panose="020B0400000000000000" pitchFamily="50" charset="-128"/>
                <a:ea typeface="BIZ UDPゴシック" panose="020B0400000000000000" pitchFamily="50" charset="-128"/>
                <a:cs typeface="Arial" panose="020B0604020202020204" pitchFamily="34" charset="0"/>
              </a:rPr>
              <a:t>こんにち</a:t>
            </a:r>
            <a:r>
              <a:rPr lang="ja-JP" altLang="en-US" dirty="0">
                <a:latin typeface="BIZ UDPゴシック" panose="020B0400000000000000" pitchFamily="50" charset="-128"/>
                <a:ea typeface="BIZ UDPゴシック" panose="020B0400000000000000" pitchFamily="50" charset="-128"/>
              </a:rPr>
              <a:t>は，本日の講師を務めさせていただきます○○の○○です。</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　これより「ネット社会の歩き方」情報モラルセミナーを始めさせていただきます。</a:t>
            </a:r>
            <a:endParaRPr lang="en-US" altLang="ja-JP" dirty="0">
              <a:latin typeface="BIZ UDPゴシック" panose="020B0400000000000000" pitchFamily="50" charset="-128"/>
              <a:ea typeface="BIZ UDPゴシック" panose="020B0400000000000000" pitchFamily="50" charset="-128"/>
            </a:endParaRPr>
          </a:p>
          <a:p>
            <a:endParaRPr lang="en-US" altLang="ja-JP"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671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Web</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サイトを見ていると突然，「利用しているパソコンに問題がある」や「コンピュータウイルスに感染している」などのメッセージが表示されることがあります。その問題を解決するために無料のアプリをダウンリードするようにうながされますが，実はそのアプリ自体がコンピュータウイルスである可能性が高いのです。</a:t>
            </a:r>
            <a:r>
              <a:rPr lang="ja-JP" altLang="en-US" dirty="0">
                <a:latin typeface="BIZ UDPゴシック" panose="020B0400000000000000" pitchFamily="50" charset="-128"/>
                <a:ea typeface="BIZ UDPゴシック" panose="020B0400000000000000" pitchFamily="50" charset="-128"/>
              </a:rPr>
              <a:t> </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162051501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8"/>
        <p:cNvGrpSpPr/>
        <p:nvPr/>
      </p:nvGrpSpPr>
      <p:grpSpPr>
        <a:xfrm>
          <a:off x="0" y="0"/>
          <a:ext cx="0" cy="0"/>
          <a:chOff x="0" y="0"/>
          <a:chExt cx="0" cy="0"/>
        </a:xfrm>
      </p:grpSpPr>
      <p:sp>
        <p:nvSpPr>
          <p:cNvPr id="1839" name="Google Shape;1839;p232: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40" name="Google Shape;1840;p232: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rmAutofit/>
          </a:bodyPr>
          <a:lstStyle/>
          <a:p>
            <a:pPr marL="0" marR="0" lvl="0" indent="0" algn="l" rtl="0">
              <a:lnSpc>
                <a:spcPct val="100000"/>
              </a:lnSpc>
              <a:spcBef>
                <a:spcPts val="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また「ネット社会の歩き方」では，コンピュータやプロジェクターがない環境でも学習を展開できるように紙媒体（アナログ教材）用のPDFも用意しています。児童生徒や保護者に配布できる様々な冊子・カード型・保護者向けコミック教材などで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最初に紹介するのは「コンセンサスゲーム」です。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コンセンサスゲームとは，答えの無いシミュレーションゲームで，元々は大人が研修で行う議論の練習教材です。多様な価値観のまま意見を交わすところに面白さがあり，主体的・批判的に探究を行う練習に最適で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中学校，高校生向けのスマートフォンなどの緊急課題に対応したテキスト教材</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https://www.japet.or.jp/net-walk/pdf/juniornet-walk.pdf</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新たに幼児教育，小学校，中学校，高等学校の児童・生徒向けとその保護者向のナビカード型テキスト</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https://www.japet.or.jp/net-walk/pdf/newhandbook201706.pdf</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「コンセンサスゲーム」</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https://www.japet.or.jp/net-walk/booklet/</a:t>
            </a:r>
            <a:endParaRPr dirty="0">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360"/>
              </a:spcBef>
              <a:spcAft>
                <a:spcPts val="0"/>
              </a:spcAft>
              <a:buClr>
                <a:schemeClr val="dk1"/>
              </a:buClr>
              <a:buSzPts val="1200"/>
              <a:buFont typeface="Arial"/>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保護者向けネットモラル教材「ネットモラル・コミック」</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https://www.japet.or.jp/net-walk/booklet/</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7"/>
        <p:cNvGrpSpPr/>
        <p:nvPr/>
      </p:nvGrpSpPr>
      <p:grpSpPr>
        <a:xfrm>
          <a:off x="0" y="0"/>
          <a:ext cx="0" cy="0"/>
          <a:chOff x="0" y="0"/>
          <a:chExt cx="0" cy="0"/>
        </a:xfrm>
      </p:grpSpPr>
      <p:sp>
        <p:nvSpPr>
          <p:cNvPr id="1908" name="Google Shape;1908;p233: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09" name="Google Shape;1909;p233: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rmAutofit/>
          </a:bodyPr>
          <a:lstStyle/>
          <a:p>
            <a:pPr marL="0" marR="0" lvl="0" indent="0" algn="l" rtl="0">
              <a:lnSpc>
                <a:spcPct val="100000"/>
              </a:lnSpc>
              <a:spcBef>
                <a:spcPts val="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次に紹介するのは保護者向けネットモラル教材の「ネットモラル・コミック」です。保護者間や家庭内で起こるネットトラブルの場面をまず漫画で提示し，身近に感じたところから解説を読んで理解するようになっています。学校便りや，学年通信，PTAの広報活動などにも広くご利用いただけ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またネット社会の歩き方・冊子版やナビカード教材は，動画教材と同じくストーリーがコマ漫画表現されており，そこで児童生徒に原因や対応を考えさせ，ポイントや解説に読み進むように構成され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7"/>
        <p:cNvGrpSpPr/>
        <p:nvPr/>
      </p:nvGrpSpPr>
      <p:grpSpPr>
        <a:xfrm>
          <a:off x="0" y="0"/>
          <a:ext cx="0" cy="0"/>
          <a:chOff x="0" y="0"/>
          <a:chExt cx="0" cy="0"/>
        </a:xfrm>
      </p:grpSpPr>
      <p:sp>
        <p:nvSpPr>
          <p:cNvPr id="1928" name="Google Shape;1928;p234: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29" name="Google Shape;1929;p234: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rmAutofit/>
          </a:bodyPr>
          <a:lstStyle/>
          <a:p>
            <a:pPr marL="0" marR="0" lvl="0" indent="0" algn="l" rtl="0">
              <a:lnSpc>
                <a:spcPct val="100000"/>
              </a:lnSpc>
              <a:spcBef>
                <a:spcPts val="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同じく紙媒体（アナログ教材）用のPDFとして，図鑑形式の教材も用意しています。児童生徒だけでなく保護者や教員も「見て学べる」ように豊富なイラストと写真を用いて，情報の科学的な理解が得られるように構成し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教材の多くが事件や事象などのエピソードに対して考えさせ対応を学習するようになっていますが，この情報図鑑はネット社会を構成する機器の仕組みや特性だけでなく，心理学的傾向も含めて解説することで，よりよい社会の実現のために情報やＩＣＴを活用する時に，その背景にあるものを理解し正しく判断できるように作られ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cs typeface="+mn-cs"/>
              </a:rPr>
              <a:t>　低中学年用の図鑑形式の教材も用意しています。低中学年の児童だけではなく，学校や家庭での活用も想定しています。イラストを中心として，わかりやすく情報の科学的な理解が得られるように構成しています。子どもたちが自分自身で読み進めることはもちろん，大人と一緒に読む時のポイントも掲載しています。実際に起こった</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上での写真投稿やデマなどの事例も紹介し，トラブルに直面したときに自ら考える，大人と話してみるというページもあります。「情報」とは何か，「ネット社会の仕組み」とは何かについて，学ぶことができる１冊です。</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「じょうほうとネットしゃかいのしくみずかん」（小学校　低中学年版）</a:t>
            </a:r>
            <a:endParaRPr kumimoji="1" lang="en-US" altLang="ja-JP" sz="1200" b="0" i="0" u="none" strike="noStrike" kern="1200" dirty="0">
              <a:solidFill>
                <a:schemeClr val="tx1"/>
              </a:solidFill>
              <a:effectLst/>
              <a:latin typeface="Arial" charset="0"/>
              <a:cs typeface="+mn-cs"/>
            </a:endParaRPr>
          </a:p>
          <a:p>
            <a:pPr marL="0" marR="0" lvl="0" indent="0" algn="l" rtl="0">
              <a:lnSpc>
                <a:spcPct val="100000"/>
              </a:lnSpc>
              <a:spcBef>
                <a:spcPts val="360"/>
              </a:spcBef>
              <a:spcAft>
                <a:spcPts val="0"/>
              </a:spcAft>
              <a:buClr>
                <a:srgbClr val="244061"/>
              </a:buClr>
              <a:buSzPts val="1200"/>
              <a:buFont typeface="MS PGothic"/>
              <a:buNone/>
            </a:pPr>
            <a:r>
              <a:rPr lang="en-US" altLang="ja-JP" sz="1200" b="1" dirty="0">
                <a:solidFill>
                  <a:srgbClr val="244061"/>
                </a:solidFill>
                <a:latin typeface="BIZ UDPゴシック" panose="020B0400000000000000" pitchFamily="50" charset="-128"/>
                <a:ea typeface="BIZ UDPゴシック" panose="020B0400000000000000" pitchFamily="50" charset="-128"/>
                <a:cs typeface="MS PGothic"/>
                <a:sym typeface="MS PGothic"/>
              </a:rPr>
              <a:t>https://www.japet.or.jp/net-walk/booklet/file/2023/PictureBook_element_low_2023_lite.pdf</a:t>
            </a:r>
            <a:endParaRPr lang="en-US" altLang="ja-JP"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94469428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「ネット社会の歩き方」では，ネットショッピングや</a:t>
            </a:r>
            <a:r>
              <a:rPr kumimoji="1" lang="en-US" altLang="ja-JP" dirty="0"/>
              <a:t>SNS</a:t>
            </a:r>
            <a:r>
              <a:rPr kumimoji="1" lang="ja-JP" altLang="en-US" dirty="0"/>
              <a:t>の利用体験ができるシミュレーション教材もあります。</a:t>
            </a:r>
            <a:endParaRPr kumimoji="1" lang="en-US" altLang="ja-JP" dirty="0"/>
          </a:p>
          <a:p>
            <a:r>
              <a:rPr kumimoji="1" lang="ja-JP" altLang="en-US" dirty="0"/>
              <a:t>本物のサイトを教材とすると，あらかじめトラブル例を作ったり，画面のキャプチャを示したりと手間がかかりますが，</a:t>
            </a:r>
            <a:endParaRPr kumimoji="1" lang="en-US" altLang="ja-JP" dirty="0"/>
          </a:p>
          <a:p>
            <a:r>
              <a:rPr kumimoji="1" lang="ja-JP" altLang="en-US" dirty="0"/>
              <a:t>　シミュレーターではあらかじめ様々なトラブルがセットされています。</a:t>
            </a:r>
            <a:endParaRPr kumimoji="1" lang="en-US" altLang="ja-JP" dirty="0"/>
          </a:p>
          <a:p>
            <a:r>
              <a:rPr kumimoji="1" lang="ja-JP" altLang="en-US" dirty="0"/>
              <a:t>シミュレーターは，生徒自身が</a:t>
            </a:r>
            <a:r>
              <a:rPr kumimoji="1" lang="en-US" altLang="ja-JP" dirty="0"/>
              <a:t>GIGA</a:t>
            </a:r>
            <a:r>
              <a:rPr kumimoji="1" lang="ja-JP" altLang="en-US" dirty="0"/>
              <a:t>端末を使って主体的に学べるように設計されています。</a:t>
            </a:r>
            <a:endParaRPr kumimoji="1" lang="en-US" altLang="ja-JP" dirty="0"/>
          </a:p>
          <a:p>
            <a:endParaRPr kumimoji="1" lang="en-US" altLang="ja-JP" dirty="0"/>
          </a:p>
          <a:p>
            <a:r>
              <a:rPr kumimoji="1" lang="ja-JP" altLang="en-US" dirty="0"/>
              <a:t>　ネットショッピングシミュレーターでは，信頼できるサイトかどうかの判断の仕方や利用規約・注文内容を確認することの重要性を学べます。</a:t>
            </a:r>
            <a:endParaRPr kumimoji="1" lang="en-US" altLang="ja-JP" dirty="0"/>
          </a:p>
          <a:p>
            <a:r>
              <a:rPr kumimoji="1" lang="ja-JP" altLang="en-US" dirty="0"/>
              <a:t>　また，</a:t>
            </a:r>
            <a:r>
              <a:rPr kumimoji="1" lang="en-US" altLang="ja-JP" dirty="0"/>
              <a:t>SNS</a:t>
            </a:r>
            <a:r>
              <a:rPr kumimoji="1" lang="ja-JP" altLang="en-US" dirty="0"/>
              <a:t>シミュレーターでは</a:t>
            </a:r>
            <a:r>
              <a:rPr kumimoji="1" lang="en-US" altLang="ja-JP" dirty="0"/>
              <a:t>SNS</a:t>
            </a:r>
            <a:r>
              <a:rPr kumimoji="1" lang="ja-JP" altLang="en-US" dirty="0"/>
              <a:t>上でのトラブル体験ができます。</a:t>
            </a:r>
            <a:endParaRPr kumimoji="1" lang="en-US" altLang="ja-JP" dirty="0"/>
          </a:p>
          <a:p>
            <a:r>
              <a:rPr kumimoji="1" lang="ja-JP" altLang="en-US" dirty="0"/>
              <a:t>プロフィールの設定や投稿の体験もできますので，記載内容の注意点を学べます。</a:t>
            </a:r>
            <a:endParaRPr kumimoji="1" lang="en-US" altLang="ja-JP" dirty="0"/>
          </a:p>
          <a:p>
            <a:r>
              <a:rPr kumimoji="1" lang="ja-JP" altLang="en-US" dirty="0"/>
              <a:t>これらを通して，情報発信による他人や社会への影響の理解につながります。</a:t>
            </a:r>
            <a:endParaRPr kumimoji="1" lang="en-US" altLang="ja-JP" dirty="0"/>
          </a:p>
        </p:txBody>
      </p:sp>
    </p:spTree>
    <p:extLst>
      <p:ext uri="{BB962C8B-B14F-4D97-AF65-F5344CB8AC3E}">
        <p14:creationId xmlns:p14="http://schemas.microsoft.com/office/powerpoint/2010/main" val="94167075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ネットショッピングシミュレーターを開くと，このような画面になります。</a:t>
            </a:r>
            <a:endParaRPr kumimoji="1" lang="en-US" altLang="ja-JP" dirty="0"/>
          </a:p>
          <a:p>
            <a:r>
              <a:rPr kumimoji="1" lang="en-US" altLang="ja-JP" dirty="0"/>
              <a:t>8</a:t>
            </a:r>
            <a:r>
              <a:rPr kumimoji="1" lang="ja-JP" altLang="en-US" dirty="0"/>
              <a:t>つのサイトがあり，何らかのトラブルがセットされています。</a:t>
            </a:r>
            <a:endParaRPr kumimoji="1" lang="en-US" altLang="ja-JP" dirty="0"/>
          </a:p>
          <a:p>
            <a:r>
              <a:rPr kumimoji="1" lang="ja-JP" altLang="en-US" dirty="0"/>
              <a:t>カートに入れて注文したり，個人情報を入力したりと実在のサイトのように体験できます。</a:t>
            </a:r>
            <a:endParaRPr kumimoji="1" lang="en-US" altLang="ja-JP" dirty="0"/>
          </a:p>
        </p:txBody>
      </p:sp>
    </p:spTree>
    <p:extLst>
      <p:ext uri="{BB962C8B-B14F-4D97-AF65-F5344CB8AC3E}">
        <p14:creationId xmlns:p14="http://schemas.microsoft.com/office/powerpoint/2010/main" val="344868298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サイトの内容や販売条件，利用規約などをよく見ないとトラブルに巻き込まれることを体験できます。</a:t>
            </a:r>
            <a:endParaRPr kumimoji="1" lang="en-US" altLang="ja-JP" dirty="0"/>
          </a:p>
          <a:p>
            <a:r>
              <a:rPr kumimoji="1" lang="ja-JP" altLang="en-US" dirty="0"/>
              <a:t>　偽物や不良品が届いたり，自分の確認ミスであったりと，どのようなことに気をつけなければいけないのかを知ることができます。</a:t>
            </a:r>
          </a:p>
        </p:txBody>
      </p:sp>
    </p:spTree>
    <p:extLst>
      <p:ext uri="{BB962C8B-B14F-4D97-AF65-F5344CB8AC3E}">
        <p14:creationId xmlns:p14="http://schemas.microsoft.com/office/powerpoint/2010/main" val="415317985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a:t>
            </a:r>
            <a:r>
              <a:rPr kumimoji="1" lang="en-US" altLang="ja-JP" dirty="0"/>
              <a:t>SNS</a:t>
            </a:r>
            <a:r>
              <a:rPr kumimoji="1" lang="ja-JP" altLang="en-US" dirty="0"/>
              <a:t>シミュレーターを開くとこのような画面になり，主要な</a:t>
            </a:r>
            <a:r>
              <a:rPr kumimoji="1" lang="en-US" altLang="ja-JP" dirty="0"/>
              <a:t>SNS</a:t>
            </a:r>
            <a:r>
              <a:rPr kumimoji="1" lang="ja-JP" altLang="en-US" dirty="0"/>
              <a:t>に沿ったシミュレーターを体験できます。</a:t>
            </a:r>
          </a:p>
        </p:txBody>
      </p:sp>
    </p:spTree>
    <p:extLst>
      <p:ext uri="{BB962C8B-B14F-4D97-AF65-F5344CB8AC3E}">
        <p14:creationId xmlns:p14="http://schemas.microsoft.com/office/powerpoint/2010/main" val="254059532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a:t>
            </a:r>
            <a:r>
              <a:rPr kumimoji="1" lang="en-US" altLang="ja-JP" dirty="0"/>
              <a:t>LINE</a:t>
            </a:r>
            <a:r>
              <a:rPr kumimoji="1" lang="ja-JP" altLang="en-US" dirty="0"/>
              <a:t>や</a:t>
            </a:r>
            <a:r>
              <a:rPr kumimoji="1" lang="en-US" altLang="ja-JP" dirty="0"/>
              <a:t>X</a:t>
            </a:r>
            <a:r>
              <a:rPr kumimoji="1" lang="ja-JP" altLang="en-US" dirty="0"/>
              <a:t>のシミュレーター画面です。</a:t>
            </a:r>
            <a:endParaRPr kumimoji="1" lang="en-US" altLang="ja-JP" dirty="0"/>
          </a:p>
          <a:p>
            <a:r>
              <a:rPr kumimoji="1" lang="ja-JP" altLang="en-US" dirty="0"/>
              <a:t>実際に投稿やプロフィール設定もすることができます。</a:t>
            </a:r>
            <a:endParaRPr kumimoji="1" lang="en-US" altLang="ja-JP" dirty="0"/>
          </a:p>
        </p:txBody>
      </p:sp>
    </p:spTree>
    <p:extLst>
      <p:ext uri="{BB962C8B-B14F-4D97-AF65-F5344CB8AC3E}">
        <p14:creationId xmlns:p14="http://schemas.microsoft.com/office/powerpoint/2010/main" val="123574325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　</a:t>
            </a:r>
            <a:r>
              <a:rPr kumimoji="1" lang="en-US" altLang="ja-JP" dirty="0"/>
              <a:t>Instagram</a:t>
            </a:r>
            <a:r>
              <a:rPr kumimoji="1" lang="ja-JP" altLang="en-US" dirty="0"/>
              <a:t>や</a:t>
            </a:r>
            <a:r>
              <a:rPr kumimoji="1" lang="en-US" altLang="ja-JP" dirty="0"/>
              <a:t>TikTok</a:t>
            </a:r>
            <a:r>
              <a:rPr kumimoji="1" lang="ja-JP" altLang="en-US" dirty="0"/>
              <a:t>のシミュレーター画面です。</a:t>
            </a:r>
            <a:endParaRPr kumimoji="1" lang="en-US" altLang="ja-JP" dirty="0"/>
          </a:p>
          <a:p>
            <a:r>
              <a:rPr kumimoji="1" lang="ja-JP" altLang="en-US" dirty="0"/>
              <a:t>このように</a:t>
            </a:r>
            <a:r>
              <a:rPr kumimoji="1" lang="en-US" altLang="ja-JP" dirty="0"/>
              <a:t>SNS</a:t>
            </a:r>
            <a:r>
              <a:rPr kumimoji="1" lang="ja-JP" altLang="en-US" dirty="0"/>
              <a:t>シミュレーターを通して，誹謗中傷や炎上のもととなる投稿はどのようなものかを知ることができ，情報発信の仕方を学ぶことができます。</a:t>
            </a:r>
          </a:p>
        </p:txBody>
      </p:sp>
    </p:spTree>
    <p:extLst>
      <p:ext uri="{BB962C8B-B14F-4D97-AF65-F5344CB8AC3E}">
        <p14:creationId xmlns:p14="http://schemas.microsoft.com/office/powerpoint/2010/main" val="2430217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問題点をこれ見よがしに表示して，悪意のあるアプリをダウンロードさせる手口は，スマートフォンでも多数確認されています。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88801393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cs typeface="+mn-cs"/>
              </a:rPr>
              <a:t>　　「ペープサート」とは紙人形芝居のことで，人物や動物の絵を厚紙に描き，棒をつけてお芝居をします。「ペープサート教材」は情報モラル教材を作成するために必要となる人物の様々な表情や場所，情報機器などのイラスト画像を提供して，教材の作成を支援します。学習者が素材を組み合わせて４コマの教材を作成することで，主体的・対話的で深い学びに迫ることがねらいです。小中高校生が授業で用いるだけでなく，教員の各種研修や</a:t>
            </a:r>
            <a:r>
              <a:rPr kumimoji="1" lang="en-US" altLang="ja-JP" sz="1200" b="0" i="0" u="none" strike="noStrike" kern="1200" dirty="0">
                <a:solidFill>
                  <a:schemeClr val="tx1"/>
                </a:solidFill>
                <a:effectLst/>
                <a:latin typeface="Arial" charset="0"/>
                <a:cs typeface="+mn-cs"/>
              </a:rPr>
              <a:t>PTA</a:t>
            </a:r>
            <a:r>
              <a:rPr kumimoji="1" lang="ja-JP" altLang="en-US" sz="1200" b="0" i="0" u="none" strike="noStrike" kern="1200" dirty="0">
                <a:solidFill>
                  <a:schemeClr val="tx1"/>
                </a:solidFill>
                <a:effectLst/>
                <a:latin typeface="Arial" charset="0"/>
                <a:cs typeface="+mn-cs"/>
              </a:rPr>
              <a:t>の学習会などでワークショップを行う際にも活用できます。</a:t>
            </a:r>
            <a:r>
              <a:rPr lang="ja-JP" altLang="en-US" dirty="0"/>
              <a:t> </a:t>
            </a:r>
            <a:endParaRPr kumimoji="1" lang="ja-JP" altLang="en-US" dirty="0"/>
          </a:p>
        </p:txBody>
      </p:sp>
    </p:spTree>
    <p:extLst>
      <p:ext uri="{BB962C8B-B14F-4D97-AF65-F5344CB8AC3E}">
        <p14:creationId xmlns:p14="http://schemas.microsoft.com/office/powerpoint/2010/main" val="49724819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cs typeface="+mn-cs"/>
              </a:rPr>
              <a:t> また，低年齢の子ども向けのペープサート教材を作成しました。幼児や低学年に親しみをもちやすい動物のキャラクターとスマホなどの機器を操作する素材を用意しています。それらの素材を組み合わせて，パソコンをつかってデジタル紙芝居をしたり，印刷してパネルシアターとしても活用できます。ペープサートを活用した授業例などを掲載した活用ガイドブックを用意しており，低年齢からの情報モラル授業の参考になります。</a:t>
            </a:r>
            <a:endParaRPr kumimoji="1" lang="en-US" altLang="ja-JP" sz="1200" b="0" i="0" u="none" strike="noStrike" kern="1200" dirty="0">
              <a:solidFill>
                <a:schemeClr val="tx1"/>
              </a:solidFill>
              <a:effectLst/>
              <a:latin typeface="Arial" charset="0"/>
              <a:cs typeface="+mn-cs"/>
            </a:endParaRPr>
          </a:p>
        </p:txBody>
      </p:sp>
    </p:spTree>
    <p:extLst>
      <p:ext uri="{BB962C8B-B14F-4D97-AF65-F5344CB8AC3E}">
        <p14:creationId xmlns:p14="http://schemas.microsoft.com/office/powerpoint/2010/main" val="291007847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cs typeface="+mn-cs"/>
              </a:rPr>
              <a:t>　こちらは</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dirty="0">
                <a:solidFill>
                  <a:schemeClr val="tx1"/>
                </a:solidFill>
                <a:effectLst/>
                <a:latin typeface="Arial" charset="0"/>
                <a:cs typeface="+mn-cs"/>
              </a:rPr>
              <a:t>保護者向けネットモラルコミック</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dirty="0">
                <a:solidFill>
                  <a:schemeClr val="tx1"/>
                </a:solidFill>
                <a:effectLst/>
                <a:latin typeface="Arial" charset="0"/>
                <a:cs typeface="+mn-cs"/>
              </a:rPr>
              <a:t>モラコミ通信！</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dirty="0">
                <a:solidFill>
                  <a:schemeClr val="tx1"/>
                </a:solidFill>
                <a:effectLst/>
                <a:latin typeface="Arial" charset="0"/>
                <a:cs typeface="+mn-cs"/>
              </a:rPr>
              <a:t>です。　保護者がマンガ世代であるということを考慮して，レディースコミック風に作られています。情報モラルのポイントが一目で分かるように，マンガならではの表現を使って構成しています。Ａ３またはＢ４サイズの紙に両面印刷していただき，折り曲げて冊子にしてご利用ください。パワーポイントで作られていますので，文章を自由に編集することができ，学校からの配布物として配布できるようになっています。背面になる部分には</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dirty="0">
                <a:solidFill>
                  <a:schemeClr val="tx1"/>
                </a:solidFill>
                <a:effectLst/>
                <a:latin typeface="Arial" charset="0"/>
                <a:cs typeface="+mn-cs"/>
              </a:rPr>
              <a:t>情報モラルに関する情報やアドバイスなどが書いてありますが，この部分も変更できるので，どの月にどのような内容のモラコミを発行するのか，また，学級通信などに差し込むなど，自由にカスタマイズしてご利用ください。</a:t>
            </a:r>
            <a:r>
              <a:rPr lang="ja-JP" altLang="en-US" dirty="0"/>
              <a:t> </a:t>
            </a:r>
            <a:endParaRPr kumimoji="1" lang="ja-JP" altLang="en-US" dirty="0"/>
          </a:p>
        </p:txBody>
      </p:sp>
    </p:spTree>
    <p:extLst>
      <p:ext uri="{BB962C8B-B14F-4D97-AF65-F5344CB8AC3E}">
        <p14:creationId xmlns:p14="http://schemas.microsoft.com/office/powerpoint/2010/main" val="403995208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 ネット社会の歩き方のトップページから収録された教材のキーワード検索が可能なりました。教科や校種の絞り込みや，予め用意したテーマからの検索も可能です。</a:t>
            </a:r>
            <a:endParaRPr kumimoji="1" lang="en-US" altLang="ja-JP" dirty="0"/>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さらに，検索結果に表示された教材の関連キーワードから，再検索も可能です。</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p:txBody>
      </p:sp>
    </p:spTree>
    <p:extLst>
      <p:ext uri="{BB962C8B-B14F-4D97-AF65-F5344CB8AC3E}">
        <p14:creationId xmlns:p14="http://schemas.microsoft.com/office/powerpoint/2010/main" val="394469428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幼児向けの「タブレットやスマートフォン</a:t>
            </a:r>
            <a:r>
              <a:rPr kumimoji="1" lang="ja-JP" altLang="en-US" sz="1200" b="0" i="0" u="none" strike="noStrike" kern="1200" dirty="0" err="1">
                <a:solidFill>
                  <a:schemeClr val="tx1"/>
                </a:solidFill>
                <a:effectLst/>
                <a:latin typeface="Arial" charset="0"/>
                <a:cs typeface="+mn-cs"/>
              </a:rPr>
              <a:t>て</a:t>
            </a:r>
            <a:r>
              <a:rPr kumimoji="1" lang="ja-JP" altLang="en-US" sz="1200" b="0" i="0" u="none" strike="noStrike" kern="1200" dirty="0">
                <a:solidFill>
                  <a:schemeClr val="tx1"/>
                </a:solidFill>
                <a:effectLst/>
                <a:latin typeface="Arial" charset="0"/>
                <a:cs typeface="+mn-cs"/>
              </a:rPr>
              <a:t>どんなもの？」を見てみましょう。</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デジタル村のふくろう先生が</a:t>
            </a:r>
            <a:r>
              <a:rPr kumimoji="1" lang="en-US" altLang="ja-JP" sz="1200" b="0" i="0" u="none" strike="noStrike" kern="1200" dirty="0">
                <a:solidFill>
                  <a:schemeClr val="tx1"/>
                </a:solidFill>
                <a:effectLst/>
                <a:latin typeface="Arial" charset="0"/>
                <a:cs typeface="+mn-cs"/>
              </a:rPr>
              <a:t>,</a:t>
            </a:r>
            <a:r>
              <a:rPr kumimoji="1" lang="ja-JP" altLang="en-US" sz="1200" b="0" i="0" u="none" strike="noStrike" kern="1200" dirty="0">
                <a:solidFill>
                  <a:schemeClr val="tx1"/>
                </a:solidFill>
                <a:effectLst/>
                <a:latin typeface="Arial" charset="0"/>
                <a:cs typeface="+mn-cs"/>
              </a:rPr>
              <a:t>子どもたちにタブレットやスマートフォンでできることを教えてくれます。</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ゲームや動画視聴だけでなく，遠くにいる友だちと顔を見ながら話をしたり，学校の授業で勉強に使ったりできるんだと教えてくれます。</a:t>
            </a:r>
            <a:r>
              <a:rPr lang="ja-JP" altLang="en-US" dirty="0"/>
              <a:t> </a:t>
            </a:r>
            <a:endParaRPr kumimoji="1" lang="en-US" altLang="ja-JP" dirty="0"/>
          </a:p>
        </p:txBody>
      </p:sp>
    </p:spTree>
    <p:extLst>
      <p:ext uri="{BB962C8B-B14F-4D97-AF65-F5344CB8AC3E}">
        <p14:creationId xmlns:p14="http://schemas.microsoft.com/office/powerpoint/2010/main" val="122842918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ＧＰＳ機能を使えば自分がいまどこにいるかが分かり，行きたいところへの行き方が分かるということを教えてくれます。</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cs typeface="+mn-cs"/>
              </a:rPr>
              <a:t>　楽しくてとても便利なタブレットやスマートフォンですが，使う時には，どんなことに気を付けなければならないか皆で一緒に考えるようにつくられています。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次に小学校向け教材を紹介します。「後輩からの相談」を見ていきましょう。</a:t>
            </a:r>
            <a:r>
              <a:rPr lang="ja-JP" altLang="en-US" dirty="0"/>
              <a:t> </a:t>
            </a:r>
            <a:endParaRPr kumimoji="1" lang="ja-JP" altLang="en-US" dirty="0"/>
          </a:p>
        </p:txBody>
      </p:sp>
    </p:spTree>
    <p:extLst>
      <p:ext uri="{BB962C8B-B14F-4D97-AF65-F5344CB8AC3E}">
        <p14:creationId xmlns:p14="http://schemas.microsoft.com/office/powerpoint/2010/main" val="33226234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安全のために確認したいのは，</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Web</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ブラウザに鍵マークが表示されているか，</a:t>
            </a:r>
            <a:b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b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URL</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が「</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http:</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」ではなく「</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https:</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」になっているかどうかです。そうなっていれば，接続先サイトとの間は通信が暗号化されているので，途中での盗聴や第三者のなりすましを防止することができます。</a:t>
            </a:r>
            <a:r>
              <a:rPr lang="ja-JP" altLang="en-US" dirty="0">
                <a:latin typeface="BIZ UDPゴシック" panose="020B0400000000000000" pitchFamily="50" charset="-128"/>
                <a:ea typeface="BIZ UDPゴシック" panose="020B0400000000000000" pitchFamily="50" charset="-128"/>
              </a:rPr>
              <a:t> </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622391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同級生の弟のコウタ君が元気がないので，そのわけを聞くと，クラスの友だちから悪口のメッセージが書き込まれているとのことでした。</a:t>
            </a:r>
            <a:r>
              <a:rPr lang="ja-JP" altLang="en-US" dirty="0"/>
              <a:t> </a:t>
            </a:r>
            <a:endParaRPr kumimoji="1" lang="ja-JP" altLang="en-US" dirty="0"/>
          </a:p>
        </p:txBody>
      </p:sp>
    </p:spTree>
    <p:extLst>
      <p:ext uri="{BB962C8B-B14F-4D97-AF65-F5344CB8AC3E}">
        <p14:creationId xmlns:p14="http://schemas.microsoft.com/office/powerpoint/2010/main" val="203058967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同級生の弟がいじめられているのを知って，みんなはそれぞれアドバイスを考えました。</a:t>
            </a:r>
            <a:r>
              <a:rPr lang="ja-JP" altLang="en-US" dirty="0"/>
              <a:t> </a:t>
            </a:r>
            <a:endParaRPr kumimoji="1" lang="ja-JP" altLang="en-US" dirty="0"/>
          </a:p>
        </p:txBody>
      </p:sp>
    </p:spTree>
    <p:extLst>
      <p:ext uri="{BB962C8B-B14F-4D97-AF65-F5344CB8AC3E}">
        <p14:creationId xmlns:p14="http://schemas.microsoft.com/office/powerpoint/2010/main" val="339612042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a:t>
            </a:r>
            <a:r>
              <a:rPr kumimoji="1" lang="en-US" altLang="ja-JP" sz="1200" b="0" i="0" u="none" strike="noStrike" kern="1200" dirty="0">
                <a:solidFill>
                  <a:schemeClr val="tx1"/>
                </a:solidFill>
                <a:effectLst/>
                <a:latin typeface="Arial" charset="0"/>
                <a:cs typeface="+mn-cs"/>
              </a:rPr>
              <a:t>A</a:t>
            </a:r>
            <a:r>
              <a:rPr kumimoji="1" lang="ja-JP" altLang="en-US" sz="1200" b="0" i="0" u="none" strike="noStrike" kern="1200" dirty="0">
                <a:solidFill>
                  <a:schemeClr val="tx1"/>
                </a:solidFill>
                <a:effectLst/>
                <a:latin typeface="Arial" charset="0"/>
                <a:cs typeface="+mn-cs"/>
              </a:rPr>
              <a:t>君からは「悪口を書かないで」と返せばいい，</a:t>
            </a:r>
            <a:r>
              <a:rPr kumimoji="1" lang="en-US" altLang="ja-JP" sz="1200" b="0" i="0" u="none" strike="noStrike" kern="1200" dirty="0">
                <a:solidFill>
                  <a:schemeClr val="tx1"/>
                </a:solidFill>
                <a:effectLst/>
                <a:latin typeface="Arial" charset="0"/>
                <a:cs typeface="+mn-cs"/>
              </a:rPr>
              <a:t>B</a:t>
            </a:r>
            <a:r>
              <a:rPr kumimoji="1" lang="ja-JP" altLang="en-US" sz="1200" b="0" i="0" u="none" strike="noStrike" kern="1200" dirty="0">
                <a:solidFill>
                  <a:schemeClr val="tx1"/>
                </a:solidFill>
                <a:effectLst/>
                <a:latin typeface="Arial" charset="0"/>
                <a:cs typeface="+mn-cs"/>
              </a:rPr>
              <a:t>君からは無視すればいい，</a:t>
            </a:r>
            <a:r>
              <a:rPr kumimoji="1" lang="en-US" altLang="ja-JP" sz="1200" b="0" i="0" u="none" strike="noStrike" kern="1200" dirty="0">
                <a:solidFill>
                  <a:schemeClr val="tx1"/>
                </a:solidFill>
                <a:effectLst/>
                <a:latin typeface="Arial" charset="0"/>
                <a:cs typeface="+mn-cs"/>
              </a:rPr>
              <a:t>C</a:t>
            </a:r>
            <a:r>
              <a:rPr kumimoji="1" lang="ja-JP" altLang="en-US" sz="1200" b="0" i="0" u="none" strike="noStrike" kern="1200" dirty="0">
                <a:solidFill>
                  <a:schemeClr val="tx1"/>
                </a:solidFill>
                <a:effectLst/>
                <a:latin typeface="Arial" charset="0"/>
                <a:cs typeface="+mn-cs"/>
              </a:rPr>
              <a:t>君からは「先生に相談すればいい，</a:t>
            </a:r>
            <a:r>
              <a:rPr kumimoji="1" lang="en-US" altLang="ja-JP" sz="1200" b="0" i="0" u="none" strike="noStrike" kern="1200" dirty="0">
                <a:solidFill>
                  <a:schemeClr val="tx1"/>
                </a:solidFill>
                <a:effectLst/>
                <a:latin typeface="Arial" charset="0"/>
                <a:cs typeface="+mn-cs"/>
              </a:rPr>
              <a:t>D</a:t>
            </a:r>
            <a:r>
              <a:rPr kumimoji="1" lang="ja-JP" altLang="en-US" sz="1200" b="0" i="0" u="none" strike="noStrike" kern="1200" dirty="0">
                <a:solidFill>
                  <a:schemeClr val="tx1"/>
                </a:solidFill>
                <a:effectLst/>
                <a:latin typeface="Arial" charset="0"/>
                <a:cs typeface="+mn-cs"/>
              </a:rPr>
              <a:t>君からは証拠を残した方がいい，リョウ君からはクラスの他の人に相談すればいいと，色々な意見が出てきました。</a:t>
            </a:r>
            <a:r>
              <a:rPr lang="ja-JP" altLang="en-US" dirty="0"/>
              <a:t> </a:t>
            </a:r>
            <a:endParaRPr kumimoji="1" lang="ja-JP" altLang="en-US" dirty="0"/>
          </a:p>
        </p:txBody>
      </p:sp>
    </p:spTree>
    <p:extLst>
      <p:ext uri="{BB962C8B-B14F-4D97-AF65-F5344CB8AC3E}">
        <p14:creationId xmlns:p14="http://schemas.microsoft.com/office/powerpoint/2010/main" val="230435855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さて，このようにネットで悪口を書かれたときはどのようにすればいいでしょうか。出された意見以外にも別の解決法があるかもしれませんので，どのような方法がいいか考えて話し合うようにします。</a:t>
            </a:r>
            <a:r>
              <a:rPr lang="ja-JP" altLang="en-US" dirty="0"/>
              <a:t> </a:t>
            </a:r>
            <a:endParaRPr kumimoji="1" lang="ja-JP" altLang="en-US" dirty="0"/>
          </a:p>
        </p:txBody>
      </p:sp>
    </p:spTree>
    <p:extLst>
      <p:ext uri="{BB962C8B-B14F-4D97-AF65-F5344CB8AC3E}">
        <p14:creationId xmlns:p14="http://schemas.microsoft.com/office/powerpoint/2010/main" val="157317925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次に，中学生向けの「スマホのマナー」を見てみましょう。この教材は，高校生でも使うことができます。</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友達との集合写真をネットにアップしたら，それを見た友達から好反応のメッセージをもらい喜んでいました。</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ところが，サキからその集合写真が気に入らないから消して欲しいとのメッセージをもらいました。</a:t>
            </a:r>
            <a:r>
              <a:rPr lang="ja-JP" altLang="en-US" dirty="0"/>
              <a:t> </a:t>
            </a:r>
            <a:endParaRPr kumimoji="1" lang="ja-JP" altLang="en-US" dirty="0"/>
          </a:p>
        </p:txBody>
      </p:sp>
    </p:spTree>
    <p:extLst>
      <p:ext uri="{BB962C8B-B14F-4D97-AF65-F5344CB8AC3E}">
        <p14:creationId xmlns:p14="http://schemas.microsoft.com/office/powerpoint/2010/main" val="122842918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cs typeface="+mn-cs"/>
              </a:rPr>
              <a:t>　改めて見直しても，そんなにひどい写真とは思えず，どうしようか悩んでしまいました。</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ネットに投稿した写真を削除してほしいと頼まれたら，どうすればよいか，ネットに写真を投稿するとき，どのようなことに注意すればよいか考え，話し合うようにします。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6"/>
            <a:ext cx="5832648" cy="4536504"/>
          </a:xfrm>
        </p:spPr>
        <p:txBody>
          <a:bodyPr>
            <a:normAutofit/>
          </a:bodyPr>
          <a:lstStyle/>
          <a:p>
            <a:r>
              <a:rPr kumimoji="1" lang="ja-JP" altLang="en-US" sz="1200" b="0" i="0" u="none" strike="noStrike" kern="1200" dirty="0">
                <a:solidFill>
                  <a:schemeClr val="tx1"/>
                </a:solidFill>
                <a:effectLst/>
                <a:latin typeface="Arial" charset="0"/>
                <a:cs typeface="+mn-cs"/>
              </a:rPr>
              <a:t>　次は高校生向けの「おもしろ半分の投稿で人生だいなし！？」です。</a:t>
            </a:r>
            <a:r>
              <a:rPr lang="ja-JP" altLang="en-US" dirty="0"/>
              <a:t> この教材は，中学生でも使うことができます。</a:t>
            </a:r>
            <a:endParaRPr kumimoji="1" lang="ja-JP" altLang="en-US" dirty="0"/>
          </a:p>
        </p:txBody>
      </p:sp>
    </p:spTree>
    <p:extLst>
      <p:ext uri="{BB962C8B-B14F-4D97-AF65-F5344CB8AC3E}">
        <p14:creationId xmlns:p14="http://schemas.microsoft.com/office/powerpoint/2010/main" val="885050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最後にフィルタリングについて見ていきましょう。フィルタリングは，違法な情報や青少年の健全な成長に影響が心配される情報に触れないように，ブロックするリストを元にブロックするか閲覧を許可するかを判断し，望ましくない情報はブロックします。そのリストは，基本的なカテゴリーで決められるほか，細かく設定できるようになっています。</a:t>
            </a:r>
            <a:r>
              <a:rPr lang="ja-JP" altLang="en-US" dirty="0">
                <a:latin typeface="BIZ UDPゴシック" panose="020B0400000000000000" pitchFamily="50" charset="-128"/>
                <a:ea typeface="BIZ UDPゴシック" panose="020B0400000000000000" pitchFamily="50" charset="-128"/>
              </a:rPr>
              <a:t> </a:t>
            </a:r>
            <a:endParaRPr kumimoji="1" lang="ja-JP" altLang="en-US" baseline="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92407108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スライド イメージ プレースホルダ 1"/>
          <p:cNvSpPr>
            <a:spLocks noGrp="1" noRot="1" noChangeAspect="1" noTextEdit="1"/>
          </p:cNvSpPr>
          <p:nvPr>
            <p:ph type="sldImg"/>
          </p:nvPr>
        </p:nvSpPr>
        <p:spPr>
          <a:xfrm>
            <a:off x="560388" y="428625"/>
            <a:ext cx="5813425" cy="4360863"/>
          </a:xfrm>
          <a:ln/>
        </p:spPr>
      </p:sp>
      <p:sp>
        <p:nvSpPr>
          <p:cNvPr id="26214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リョウタ君は，おも</a:t>
            </a:r>
            <a:r>
              <a:rPr kumimoji="1" lang="ja-JP" altLang="en-US" sz="1200" b="0" i="0" u="none" strike="noStrike" kern="1200" dirty="0" err="1">
                <a:solidFill>
                  <a:schemeClr val="tx1"/>
                </a:solidFill>
                <a:effectLst/>
                <a:latin typeface="Arial" charset="0"/>
                <a:cs typeface="+mn-cs"/>
              </a:rPr>
              <a:t>しろ</a:t>
            </a:r>
            <a:r>
              <a:rPr kumimoji="1" lang="ja-JP" altLang="en-US" sz="1200" b="0" i="0" u="none" strike="noStrike" kern="1200" dirty="0">
                <a:solidFill>
                  <a:schemeClr val="tx1"/>
                </a:solidFill>
                <a:effectLst/>
                <a:latin typeface="Arial" charset="0"/>
                <a:cs typeface="+mn-cs"/>
              </a:rPr>
              <a:t>半分にアルバイト先の商品を顔中に付けて写真を撮り，インターネット上に投稿してしましました。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4700131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スライド イメージ プレースホルダ 1"/>
          <p:cNvSpPr>
            <a:spLocks noGrp="1" noRot="1" noChangeAspect="1" noTextEdit="1"/>
          </p:cNvSpPr>
          <p:nvPr>
            <p:ph type="sldImg"/>
          </p:nvPr>
        </p:nvSpPr>
        <p:spPr>
          <a:xfrm>
            <a:off x="560388" y="428625"/>
            <a:ext cx="5813425" cy="4360863"/>
          </a:xfrm>
          <a:ln/>
        </p:spPr>
      </p:sp>
      <p:sp>
        <p:nvSpPr>
          <p:cNvPr id="26317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リョウタ君がいつも利用しているサイトを見てみると，自分を非難するコメントがたくさん書かれていました。自分が通っている学校も名前も知られてしまい，どうしていいかわからなくなりました。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71431392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スライド イメージ プレースホルダ 1"/>
          <p:cNvSpPr>
            <a:spLocks noGrp="1" noRot="1" noChangeAspect="1" noTextEdit="1"/>
          </p:cNvSpPr>
          <p:nvPr>
            <p:ph type="sldImg"/>
          </p:nvPr>
        </p:nvSpPr>
        <p:spPr>
          <a:xfrm>
            <a:off x="560388" y="428625"/>
            <a:ext cx="5813425" cy="4360863"/>
          </a:xfrm>
          <a:ln/>
        </p:spPr>
      </p:sp>
      <p:sp>
        <p:nvSpPr>
          <p:cNvPr id="264195"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学校を卒業した後，就職試験で，面接官からアルバイト先でおも</a:t>
            </a:r>
            <a:r>
              <a:rPr kumimoji="1" lang="ja-JP" altLang="en-US" sz="1200" b="0" i="0" u="none" strike="noStrike" kern="1200" dirty="0" err="1">
                <a:solidFill>
                  <a:schemeClr val="tx1"/>
                </a:solidFill>
                <a:effectLst/>
                <a:latin typeface="Arial" charset="0"/>
                <a:cs typeface="+mn-cs"/>
              </a:rPr>
              <a:t>しろ</a:t>
            </a:r>
            <a:r>
              <a:rPr kumimoji="1" lang="ja-JP" altLang="en-US" sz="1200" b="0" i="0" u="none" strike="noStrike" kern="1200" dirty="0">
                <a:solidFill>
                  <a:schemeClr val="tx1"/>
                </a:solidFill>
                <a:effectLst/>
                <a:latin typeface="Arial" charset="0"/>
                <a:cs typeface="+mn-cs"/>
              </a:rPr>
              <a:t>半分に撮った写真をインターネット上に掲載したことを指摘されてしまいました。リョウタ君は，人生を台無しにしてしまったのです。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87718902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スライド イメージ プレースホルダ 1"/>
          <p:cNvSpPr>
            <a:spLocks noGrp="1" noRot="1" noChangeAspect="1" noTextEdit="1"/>
          </p:cNvSpPr>
          <p:nvPr>
            <p:ph type="sldImg"/>
          </p:nvPr>
        </p:nvSpPr>
        <p:spPr>
          <a:xfrm>
            <a:off x="560388" y="428625"/>
            <a:ext cx="5813425" cy="4360863"/>
          </a:xfrm>
          <a:ln/>
        </p:spPr>
      </p:sp>
      <p:sp>
        <p:nvSpPr>
          <p:cNvPr id="26521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いずれの教材も，問題提示場面・考える場面のあとに解説のページがあります。問題提示場面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05875176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スライド イメージ プレースホルダ 1"/>
          <p:cNvSpPr>
            <a:spLocks noGrp="1" noRot="1" noChangeAspect="1" noTextEdit="1"/>
          </p:cNvSpPr>
          <p:nvPr>
            <p:ph type="sldImg"/>
          </p:nvPr>
        </p:nvSpPr>
        <p:spPr>
          <a:xfrm>
            <a:off x="560388" y="428625"/>
            <a:ext cx="5813425" cy="4360863"/>
          </a:xfrm>
          <a:ln/>
        </p:spPr>
      </p:sp>
      <p:sp>
        <p:nvSpPr>
          <p:cNvPr id="2662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各端末を操作して，指定された時間まで教材の視聴を行ってください。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21368587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スライド イメージ プレースホルダ 1"/>
          <p:cNvSpPr>
            <a:spLocks noGrp="1" noRot="1" noChangeAspect="1" noTextEdit="1"/>
          </p:cNvSpPr>
          <p:nvPr>
            <p:ph type="sldImg"/>
          </p:nvPr>
        </p:nvSpPr>
        <p:spPr>
          <a:xfrm>
            <a:off x="560388" y="428625"/>
            <a:ext cx="5813425" cy="4360863"/>
          </a:xfrm>
          <a:ln/>
        </p:spPr>
      </p:sp>
      <p:sp>
        <p:nvSpPr>
          <p:cNvPr id="26829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情報モラルを指導するための教材には，「教員の研修で使う教材」と「児童生徒の学習で使う教材」「保護者への啓発に使う教材」があります。サイバー犯罪や，ネット上の人権侵害に対応するもの，著作権や個人情報保護に関するもの，情報セキュリティに関するものなど，政府関係機関や，都道府県をはじめ，企業・団体などが様々な資料を提供しています。広く読んでもらうためのリーフレット，より詳しく知るための冊子やＷｅｂ情報サイト，ビジュアルに学べる動画配信など，目的に応じて使い分けることで，効果的な情報モラルの指導啓発が展開できます。いくつか代表的なものを紹介し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96903973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3"/>
        <p:cNvGrpSpPr/>
        <p:nvPr/>
      </p:nvGrpSpPr>
      <p:grpSpPr>
        <a:xfrm>
          <a:off x="0" y="0"/>
          <a:ext cx="0" cy="0"/>
          <a:chOff x="0" y="0"/>
          <a:chExt cx="0" cy="0"/>
        </a:xfrm>
      </p:grpSpPr>
      <p:sp>
        <p:nvSpPr>
          <p:cNvPr id="2214" name="Google Shape;2214;p236: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15" name="Google Shape;2215;p236:notes"/>
          <p:cNvSpPr txBox="1">
            <a:spLocks noGrp="1"/>
          </p:cNvSpPr>
          <p:nvPr>
            <p:ph type="body" idx="1"/>
          </p:nvPr>
        </p:nvSpPr>
        <p:spPr>
          <a:xfrm>
            <a:off x="559570" y="4933157"/>
            <a:ext cx="5832648" cy="4752527"/>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文部科学省では，情報モラル教育に関する教材を　「情報モラル学習サイト」 と</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してまとめています。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利用者の状況に応じておすすめコンテンツを紹介する診断機能も設けられて</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2"/>
        <p:cNvGrpSpPr/>
        <p:nvPr/>
      </p:nvGrpSpPr>
      <p:grpSpPr>
        <a:xfrm>
          <a:off x="0" y="0"/>
          <a:ext cx="0" cy="0"/>
          <a:chOff x="0" y="0"/>
          <a:chExt cx="0" cy="0"/>
        </a:xfrm>
      </p:grpSpPr>
      <p:sp>
        <p:nvSpPr>
          <p:cNvPr id="2223" name="Google Shape;2223;p237: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24" name="Google Shape;2224;p237:notes"/>
          <p:cNvSpPr txBox="1">
            <a:spLocks noGrp="1"/>
          </p:cNvSpPr>
          <p:nvPr>
            <p:ph type="body" idx="1"/>
          </p:nvPr>
        </p:nvSpPr>
        <p:spPr>
          <a:xfrm>
            <a:off x="559570" y="4933157"/>
            <a:ext cx="5832648" cy="4752527"/>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また、教員向けには「情報モラル教育ポータルサイト」が設けられています。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学校で情報モラル教育を実践する教員のための情報提供として、次の</a:t>
            </a:r>
            <a:endParaRPr lang="en-US" altLang="ja-JP"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スライドで紹介する「情報化社会の新たな問題を考えるための教材」動画などの</a:t>
            </a:r>
            <a:endParaRPr lang="en-US" altLang="ja-JP"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情報が提供されています。</a:t>
            </a:r>
            <a:endParaRPr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1"/>
        <p:cNvGrpSpPr/>
        <p:nvPr/>
      </p:nvGrpSpPr>
      <p:grpSpPr>
        <a:xfrm>
          <a:off x="0" y="0"/>
          <a:ext cx="0" cy="0"/>
          <a:chOff x="0" y="0"/>
          <a:chExt cx="0" cy="0"/>
        </a:xfrm>
      </p:grpSpPr>
      <p:sp>
        <p:nvSpPr>
          <p:cNvPr id="2232" name="Google Shape;2232;p238: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33" name="Google Shape;2233;p238: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著作権については，文化庁や著作権情報センターから多くの資料が提供されて</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います。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文化庁のWebサイトからバナーで参照してください。</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情報モラル指導のときに，児童生徒が利用できる教材や，教員自身が</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教育活動の中で確認しながら進めることができる資料もあります。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著作権情報センターでは電話による質問や相談にも応じています。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p239: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56" name="Google Shape;2256;p239: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2020年から「授業目的 公衆送信 補償金制度」が始まりました。</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これまで、遠隔合同授業でしか認められていなかった公衆送信が、学校が</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一括して補償金を支払うことにより、授業目的であれば無許諾で利用</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できるようになりました。</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文章、イラスト、写真、音楽、映像などを、ネットを使って児童生徒に</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送信したり、サーバーにアップロードして利用できます。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いちいち許諾をとる必要がないため授業でのICTの活用が促進されると</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期待されています。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補償金の金額は、小学生で年間120円で、学校が負担しますが、国や</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地方自治体から助成があります。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dirty="0">
                <a:latin typeface="BIZ UDPゴシック" panose="020B0400000000000000" pitchFamily="50" charset="-128"/>
                <a:ea typeface="BIZ UDPゴシック" panose="020B0400000000000000" pitchFamily="50" charset="-128"/>
              </a:rPr>
              <a:t>　フィルタリングの有無で被害にあう危険性は大きく異なります。フィルタリングだけでは防ぎきれませんが，大きな効果があります。</a:t>
            </a:r>
            <a:endParaRPr kumimoji="1" lang="en-US" altLang="ja-JP" sz="1200" dirty="0">
              <a:latin typeface="BIZ UDPゴシック" panose="020B0400000000000000" pitchFamily="50" charset="-128"/>
              <a:ea typeface="BIZ UDPゴシック" panose="020B0400000000000000" pitchFamily="50" charset="-128"/>
            </a:endParaRPr>
          </a:p>
          <a:p>
            <a:endParaRPr kumimoji="1" lang="ja-JP" altLang="en-US" baseline="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63666895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6"/>
        <p:cNvGrpSpPr/>
        <p:nvPr/>
      </p:nvGrpSpPr>
      <p:grpSpPr>
        <a:xfrm>
          <a:off x="0" y="0"/>
          <a:ext cx="0" cy="0"/>
          <a:chOff x="0" y="0"/>
          <a:chExt cx="0" cy="0"/>
        </a:xfrm>
      </p:grpSpPr>
      <p:sp>
        <p:nvSpPr>
          <p:cNvPr id="2267" name="Google Shape;2267;p240: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68" name="Google Shape;2268;p240: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0" marR="0" lvl="0" indent="0" algn="l" rtl="0">
              <a:lnSpc>
                <a:spcPct val="100000"/>
              </a:lnSpc>
              <a:spcBef>
                <a:spcPts val="360"/>
              </a:spcBef>
              <a:spcAft>
                <a:spcPts val="0"/>
              </a:spcAft>
              <a:buClr>
                <a:schemeClr val="dk1"/>
              </a:buClr>
              <a:buSzPts val="1200"/>
              <a:buFont typeface="Arial"/>
              <a:buNone/>
            </a:pPr>
            <a:r>
              <a:rPr lang="ja-JP" altLang="en-US" sz="1200" b="0" i="0"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dirty="0">
                <a:solidFill>
                  <a:schemeClr val="dk1"/>
                </a:solidFill>
                <a:latin typeface="BIZ UDPゴシック" panose="020B0400000000000000" pitchFamily="50" charset="-128"/>
                <a:ea typeface="BIZ UDPゴシック" panose="020B0400000000000000" pitchFamily="50" charset="-128"/>
                <a:cs typeface="Arial"/>
                <a:sym typeface="Arial"/>
              </a:rPr>
              <a:t>コンテンツ海外流通促進機構（CODA）とSTEAM JAPANが提供する「</a:t>
            </a:r>
            <a:r>
              <a:rPr lang="ja-JP" sz="1200" dirty="0">
                <a:solidFill>
                  <a:srgbClr val="1F497D"/>
                </a:solidFill>
                <a:latin typeface="BIZ UDPゴシック" panose="020B0400000000000000" pitchFamily="50" charset="-128"/>
                <a:ea typeface="BIZ UDPゴシック" panose="020B0400000000000000" pitchFamily="50" charset="-128"/>
                <a:cs typeface="Arial"/>
                <a:sym typeface="Arial"/>
              </a:rPr>
              <a:t>10代のデジタルエチケット」は、</a:t>
            </a:r>
            <a:r>
              <a:rPr lang="ja-JP" sz="1200" b="0" i="0" dirty="0">
                <a:solidFill>
                  <a:schemeClr val="dk1"/>
                </a:solidFill>
                <a:latin typeface="BIZ UDPゴシック" panose="020B0400000000000000" pitchFamily="50" charset="-128"/>
                <a:ea typeface="BIZ UDPゴシック" panose="020B0400000000000000" pitchFamily="50" charset="-128"/>
                <a:cs typeface="Arial"/>
                <a:sym typeface="Arial"/>
              </a:rPr>
              <a:t>「どうすればデジタルエチケットを守れるのか？」をテーマに、なぜだめなのか、どうしたらいいのかを実社会に紐付け、自分ごと化して理解し学べるPBL（プロジェクト・ベース・ラーニング）型のプログラムです。</a:t>
            </a:r>
            <a:endParaRPr sz="1200" b="0" i="0"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r>
              <a:rPr lang="ja-JP" altLang="en-US" sz="1200" b="0" i="0"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dirty="0">
                <a:solidFill>
                  <a:schemeClr val="dk1"/>
                </a:solidFill>
                <a:latin typeface="BIZ UDPゴシック" panose="020B0400000000000000" pitchFamily="50" charset="-128"/>
                <a:ea typeface="BIZ UDPゴシック" panose="020B0400000000000000" pitchFamily="50" charset="-128"/>
                <a:cs typeface="Arial"/>
                <a:sym typeface="Arial"/>
              </a:rPr>
              <a:t>総合的な学習の時間や、週末の課外授業などの時間枠におさまる50分2コマのプログラムで、チュートリアル付きの動画を流すことで、特別な準備をすることなくスムーズに授業で活用できる内容になっています。</a:t>
            </a:r>
            <a:endParaRPr sz="1200" b="0" i="0"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360"/>
              </a:spcBef>
              <a:spcAft>
                <a:spcPts val="0"/>
              </a:spcAft>
              <a:buClr>
                <a:schemeClr val="dk1"/>
              </a:buClr>
              <a:buSzPts val="1200"/>
              <a:buFont typeface="Arial"/>
              <a:buNone/>
            </a:pPr>
            <a:endParaRPr sz="1200" b="0" i="0"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br>
              <a:rPr lang="ja-JP" dirty="0">
                <a:latin typeface="BIZ UDPゴシック" panose="020B0400000000000000" pitchFamily="50" charset="-128"/>
                <a:ea typeface="BIZ UDPゴシック" panose="020B0400000000000000" pitchFamily="50" charset="-128"/>
              </a:rPr>
            </a:br>
            <a:endParaRPr sz="1200"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7"/>
        <p:cNvGrpSpPr/>
        <p:nvPr/>
      </p:nvGrpSpPr>
      <p:grpSpPr>
        <a:xfrm>
          <a:off x="0" y="0"/>
          <a:ext cx="0" cy="0"/>
          <a:chOff x="0" y="0"/>
          <a:chExt cx="0" cy="0"/>
        </a:xfrm>
      </p:grpSpPr>
      <p:sp>
        <p:nvSpPr>
          <p:cNvPr id="2278" name="Google Shape;2278;p241: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79" name="Google Shape;2279;p241: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東京都教育委員会では，平成28年に作成した「ＳＮＳ東京ノート」を</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もとに「ＧＩＧＡワークブック東京」を開発しました。</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現在は、小学生版が公開されており、中高生向けは令和６年度に公開予定です。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教材は考えさせ葛藤させるものや，家庭でも記入してもらう書き込み式，</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他人と自分との違いを知るために並べてみるカード式のものなど，工夫が</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凝らされています。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Webサイト</a:t>
            </a: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か</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らすべての教材をダウンロードすることができますので，東京都</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以外の道府県でも積極的に活用することができます。</a:t>
            </a:r>
            <a:r>
              <a:rPr lang="ja-JP" dirty="0">
                <a:latin typeface="BIZ UDPゴシック" panose="020B0400000000000000" pitchFamily="50" charset="-128"/>
                <a:ea typeface="BIZ UDPゴシック" panose="020B0400000000000000" pitchFamily="50" charset="-128"/>
              </a:rPr>
              <a:t> </a:t>
            </a:r>
            <a:endParaRPr sz="1200"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pPr fontAlgn="base"/>
            <a:r>
              <a:rPr kumimoji="1" lang="ja-JP" altLang="en-US" sz="1200" b="0" i="0" kern="1200" dirty="0">
                <a:solidFill>
                  <a:schemeClr val="tx1"/>
                </a:solidFill>
                <a:effectLst/>
                <a:latin typeface="Arial" charset="0"/>
                <a:cs typeface="+mn-cs"/>
              </a:rPr>
              <a:t> 法務省は、成年年齢引下げに関する漫画教材</a:t>
            </a:r>
            <a:r>
              <a:rPr kumimoji="1" lang="en-US" altLang="ja-JP" sz="1200" b="0" i="0" kern="1200" dirty="0">
                <a:solidFill>
                  <a:schemeClr val="tx1"/>
                </a:solidFill>
                <a:effectLst/>
                <a:latin typeface="Arial" charset="0"/>
                <a:cs typeface="+mn-cs"/>
              </a:rPr>
              <a:t>『</a:t>
            </a:r>
            <a:r>
              <a:rPr kumimoji="1" lang="ja-JP" altLang="en-US" sz="1200" b="0" i="0" kern="1200" dirty="0">
                <a:solidFill>
                  <a:schemeClr val="tx1"/>
                </a:solidFill>
                <a:effectLst/>
                <a:latin typeface="Arial" charset="0"/>
                <a:cs typeface="+mn-cs"/>
              </a:rPr>
              <a:t>大人への道しる</a:t>
            </a:r>
            <a:r>
              <a:rPr kumimoji="1" lang="ja-JP" altLang="en-US" sz="1200" b="0" i="0" kern="1200" dirty="0" err="1">
                <a:solidFill>
                  <a:schemeClr val="tx1"/>
                </a:solidFill>
                <a:effectLst/>
                <a:latin typeface="Arial" charset="0"/>
                <a:cs typeface="+mn-cs"/>
              </a:rPr>
              <a:t>べ</a:t>
            </a:r>
            <a:r>
              <a:rPr kumimoji="1" lang="en-US" altLang="ja-JP" sz="1200" b="0" i="0" kern="1200" dirty="0">
                <a:solidFill>
                  <a:schemeClr val="tx1"/>
                </a:solidFill>
                <a:effectLst/>
                <a:latin typeface="Arial" charset="0"/>
                <a:cs typeface="+mn-cs"/>
              </a:rPr>
              <a:t>』</a:t>
            </a:r>
            <a:r>
              <a:rPr kumimoji="1" lang="ja-JP" altLang="en-US" sz="1200" b="0" i="0" kern="1200" dirty="0">
                <a:solidFill>
                  <a:schemeClr val="tx1"/>
                </a:solidFill>
                <a:effectLst/>
                <a:latin typeface="Arial" charset="0"/>
                <a:cs typeface="+mn-cs"/>
              </a:rPr>
              <a:t>を公開しています。</a:t>
            </a:r>
            <a:endParaRPr kumimoji="1" lang="en-US" altLang="ja-JP" sz="1200" b="0" i="0" kern="1200" dirty="0">
              <a:solidFill>
                <a:schemeClr val="tx1"/>
              </a:solidFill>
              <a:effectLst/>
              <a:latin typeface="Arial" charset="0"/>
              <a:cs typeface="+mn-cs"/>
            </a:endParaRPr>
          </a:p>
          <a:p>
            <a:pPr fontAlgn="base"/>
            <a:r>
              <a:rPr kumimoji="1" lang="ja-JP" altLang="en-US" sz="1200" b="0" i="0" kern="1200" dirty="0">
                <a:solidFill>
                  <a:schemeClr val="tx1"/>
                </a:solidFill>
                <a:effectLst/>
                <a:latin typeface="Arial" charset="0"/>
                <a:cs typeface="+mn-cs"/>
              </a:rPr>
              <a:t>このサイトでは、契約や税金・年金などのほか、著作権について学べる、漫画やクイズなどのコンテンツが掲載されています。</a:t>
            </a:r>
          </a:p>
          <a:p>
            <a:endParaRPr kumimoji="1" lang="ja-JP" altLang="en-US" dirty="0"/>
          </a:p>
        </p:txBody>
      </p:sp>
    </p:spTree>
    <p:extLst>
      <p:ext uri="{BB962C8B-B14F-4D97-AF65-F5344CB8AC3E}">
        <p14:creationId xmlns:p14="http://schemas.microsoft.com/office/powerpoint/2010/main" val="429117306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cs typeface="+mn-cs"/>
              </a:rPr>
              <a:t>　文部科学省では，情報化社会の新たな問題を考えるための教材として，８つの課題に対応する１７の教材動画を</a:t>
            </a:r>
            <a:r>
              <a:rPr kumimoji="1" lang="en-US" altLang="ja-JP" sz="1200" b="0" i="0" u="none" strike="noStrike" kern="1200" dirty="0">
                <a:solidFill>
                  <a:schemeClr val="tx1"/>
                </a:solidFill>
                <a:effectLst/>
                <a:latin typeface="Arial" charset="0"/>
                <a:cs typeface="+mn-cs"/>
              </a:rPr>
              <a:t>YouTube</a:t>
            </a:r>
            <a:r>
              <a:rPr kumimoji="1" lang="ja-JP" altLang="en-US" sz="1200" b="0" i="0" u="none" strike="noStrike" kern="1200" dirty="0">
                <a:solidFill>
                  <a:schemeClr val="tx1"/>
                </a:solidFill>
                <a:effectLst/>
                <a:latin typeface="Arial" charset="0"/>
                <a:cs typeface="+mn-cs"/>
              </a:rPr>
              <a:t>で配信するとともに，指導の手引書を公開しています。内容は以下の通りです。</a:t>
            </a:r>
            <a:br>
              <a:rPr kumimoji="1" lang="ja-JP" altLang="en-US" sz="12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Ａ：ネット依存</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①ネットゲームに夢中になると／②身近にひそむネット依存</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Ｂ：ネット被害</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③そのページ確認しなくて大丈夫／④ネット詐欺等に巻き込まれないようにするために</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⑤軽い気持ちのＩＤ交換から</a:t>
            </a:r>
            <a:r>
              <a:rPr kumimoji="1" lang="en-US" altLang="ja-JP" sz="1100" b="0" i="0" u="none" strike="noStrike" kern="1200" dirty="0">
                <a:solidFill>
                  <a:schemeClr val="tx1"/>
                </a:solidFill>
                <a:effectLst/>
                <a:latin typeface="Arial" charset="0"/>
                <a:cs typeface="+mn-cs"/>
              </a:rPr>
              <a:t>…</a:t>
            </a:r>
            <a:r>
              <a:rPr kumimoji="1" lang="ja-JP" altLang="en-US" sz="1100" b="0" i="0" u="none" strike="noStrike" kern="1200" dirty="0">
                <a:solidFill>
                  <a:schemeClr val="tx1"/>
                </a:solidFill>
                <a:effectLst/>
                <a:latin typeface="Arial" charset="0"/>
                <a:cs typeface="+mn-cs"/>
              </a:rPr>
              <a:t>／⑥写真や動画が流出する怖さを知ろう</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Ｃ：ＳＮＳ等のトラブル</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⑦ひとりよがりの使い方にならないように／⑧情報の記録性，公開性の重大さ</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⑨ＳＮＳへの書き込みの影響／⑩軽はずみなＳＮＳへの投稿</a:t>
            </a:r>
            <a:br>
              <a:rPr lang="en-US" altLang="ja-JP" sz="1100" dirty="0"/>
            </a:br>
            <a:r>
              <a:rPr kumimoji="1" lang="ja-JP" altLang="en-US" sz="1100" b="0" i="0" u="none" strike="noStrike" kern="1200" dirty="0">
                <a:effectLst/>
                <a:latin typeface="Arial" charset="0"/>
                <a:cs typeface="+mn-cs"/>
              </a:rPr>
              <a:t>Ｄ：情</a:t>
            </a:r>
            <a:r>
              <a:rPr kumimoji="1" lang="ja-JP" altLang="en-US" sz="1100" b="0" i="0" u="none" strike="noStrike" kern="1200" dirty="0">
                <a:solidFill>
                  <a:schemeClr val="tx1"/>
                </a:solidFill>
                <a:effectLst/>
                <a:latin typeface="Arial" charset="0"/>
                <a:cs typeface="+mn-cs"/>
              </a:rPr>
              <a:t>報セキュリティ</a:t>
            </a:r>
            <a:br>
              <a:rPr kumimoji="1" lang="ja-JP" altLang="en-US" sz="1100" b="0" i="0" u="none" strike="noStrike" kern="1200" dirty="0">
                <a:solidFill>
                  <a:schemeClr val="tx1"/>
                </a:solidFill>
                <a:effectLst/>
                <a:latin typeface="Arial" charset="0"/>
                <a:cs typeface="+mn-cs"/>
              </a:rPr>
            </a:br>
            <a:r>
              <a:rPr kumimoji="1" lang="ja-JP" altLang="en-US" sz="1100" b="0" i="0" u="none" strike="noStrike" kern="1200" dirty="0">
                <a:solidFill>
                  <a:schemeClr val="tx1"/>
                </a:solidFill>
                <a:effectLst/>
                <a:latin typeface="Arial" charset="0"/>
                <a:cs typeface="+mn-cs"/>
              </a:rPr>
              <a:t>　⑪パスワードについて考えよう／⑫大切な情報を守るために　全編／</a:t>
            </a:r>
            <a:r>
              <a:rPr lang="ja-JP" altLang="en-US" sz="1100" dirty="0"/>
              <a:t>導入編／解説編 </a:t>
            </a:r>
            <a:br>
              <a:rPr lang="en-US" altLang="ja-JP" sz="1100" dirty="0"/>
            </a:br>
            <a:r>
              <a:rPr kumimoji="1" lang="ja-JP" altLang="en-US" sz="1100" dirty="0"/>
              <a:t>Ｅ：適切なコミュニケーション</a:t>
            </a:r>
            <a:br>
              <a:rPr kumimoji="1" lang="en-US" altLang="ja-JP" sz="1100" dirty="0"/>
            </a:br>
            <a:r>
              <a:rPr kumimoji="1" lang="ja-JP" altLang="en-US" sz="1100" dirty="0"/>
              <a:t>　⑬うまく伝わったかな　全編／導入編／解説編／</a:t>
            </a:r>
            <a:br>
              <a:rPr kumimoji="1" lang="en-US" altLang="ja-JP" sz="1100" dirty="0"/>
            </a:br>
            <a:r>
              <a:rPr kumimoji="1" lang="ja-JP" altLang="en-US" sz="1100" dirty="0"/>
              <a:t>　⑭コミュニケーションの取り方を見直そう　全編／</a:t>
            </a:r>
            <a:r>
              <a:rPr lang="ja-JP" altLang="en-US" sz="1100" dirty="0"/>
              <a:t>導入編／解説編</a:t>
            </a:r>
            <a:br>
              <a:rPr kumimoji="1" lang="en-US" altLang="ja-JP" sz="1100" dirty="0"/>
            </a:br>
            <a:r>
              <a:rPr lang="ja-JP" altLang="en-US" sz="1100" dirty="0"/>
              <a:t>Ｆ：ネット被害</a:t>
            </a:r>
            <a:br>
              <a:rPr lang="en-US" altLang="ja-JP" sz="1100" dirty="0"/>
            </a:br>
            <a:r>
              <a:rPr lang="ja-JP" altLang="en-US" sz="1100" dirty="0"/>
              <a:t>　⑮ＳＮＳを通じた出会いの危険性　全編／導入編／解説編</a:t>
            </a:r>
            <a:br>
              <a:rPr lang="en-US" altLang="ja-JP" sz="1100" dirty="0"/>
            </a:br>
            <a:r>
              <a:rPr lang="ja-JP" altLang="en-US" sz="1100" dirty="0"/>
              <a:t>Ｇ：ネット依存</a:t>
            </a:r>
            <a:br>
              <a:rPr lang="en-US" altLang="ja-JP" sz="1100" dirty="0"/>
            </a:br>
            <a:r>
              <a:rPr lang="ja-JP" altLang="en-US" sz="1100" dirty="0"/>
              <a:t>　⑯スマートフォンやタブレットの使いすぎ　全編／導入編／解説編</a:t>
            </a:r>
            <a:br>
              <a:rPr lang="en-US" altLang="ja-JP" sz="1100" dirty="0"/>
            </a:br>
            <a:r>
              <a:rPr lang="ja-JP" altLang="en-US" sz="1100" dirty="0"/>
              <a:t>Ｈ：保護者のための情報モラル教室</a:t>
            </a:r>
            <a:br>
              <a:rPr lang="en-US" altLang="ja-JP" sz="1100" dirty="0"/>
            </a:br>
            <a:r>
              <a:rPr lang="ja-JP" altLang="en-US" sz="1100" dirty="0"/>
              <a:t>　⑰話し合ってますか？家庭ノルール　動画Ａ「初めが大事」／</a:t>
            </a:r>
            <a:br>
              <a:rPr lang="en-US" altLang="ja-JP" sz="1100" dirty="0"/>
            </a:br>
            <a:r>
              <a:rPr lang="ja-JP" altLang="en-US" sz="1100" dirty="0"/>
              <a:t>　　　　　　　　　　　　　</a:t>
            </a:r>
            <a:r>
              <a:rPr lang="en-US" altLang="ja-JP" sz="1100" dirty="0"/>
              <a:t>〃</a:t>
            </a:r>
            <a:r>
              <a:rPr lang="ja-JP" altLang="en-US" sz="1100" dirty="0"/>
              <a:t>　　　　　　　　　　動画Ｂ「知らなかったではすまされない」／</a:t>
            </a:r>
            <a:br>
              <a:rPr lang="en-US" altLang="ja-JP" sz="1100" dirty="0"/>
            </a:br>
            <a:r>
              <a:rPr lang="ja-JP" altLang="en-US" sz="1100" dirty="0"/>
              <a:t>　　　　　　　　　　　　　</a:t>
            </a:r>
            <a:r>
              <a:rPr lang="en-US" altLang="ja-JP" sz="1100" dirty="0"/>
              <a:t>〃</a:t>
            </a:r>
            <a:r>
              <a:rPr lang="ja-JP" altLang="en-US" sz="1100" dirty="0"/>
              <a:t>　　　　　　　　　　動画Ｃ「家庭のルール」／</a:t>
            </a:r>
            <a:br>
              <a:rPr lang="en-US" altLang="ja-JP" sz="1100" dirty="0"/>
            </a:br>
            <a:r>
              <a:rPr lang="ja-JP" altLang="en-US" sz="1100" dirty="0"/>
              <a:t>　　　　　　　　　　　　　</a:t>
            </a:r>
            <a:r>
              <a:rPr lang="en-US" altLang="ja-JP" sz="1100" dirty="0"/>
              <a:t>〃</a:t>
            </a:r>
            <a:r>
              <a:rPr lang="ja-JP" altLang="en-US" sz="1100" dirty="0"/>
              <a:t>　　　　　　　　　　通し動画　</a:t>
            </a:r>
            <a:endParaRPr kumimoji="1" lang="ja-JP" altLang="en-US" sz="1100" dirty="0"/>
          </a:p>
        </p:txBody>
      </p:sp>
    </p:spTree>
    <p:extLst>
      <p:ext uri="{BB962C8B-B14F-4D97-AF65-F5344CB8AC3E}">
        <p14:creationId xmlns:p14="http://schemas.microsoft.com/office/powerpoint/2010/main" val="168740299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国の青少年健全育成施策を統括する内閣府では，青少年インターネット環境整備のためのキャンペーンや各省庁の対策をまとめて紹介しています。</a:t>
            </a:r>
            <a:r>
              <a:rPr lang="ja-JP" altLang="en-US" dirty="0"/>
              <a:t> </a:t>
            </a:r>
            <a:endParaRPr lang="en-US" altLang="ja-JP" dirty="0"/>
          </a:p>
          <a:p>
            <a:r>
              <a:rPr kumimoji="1" lang="ja-JP" altLang="en-US" dirty="0"/>
              <a:t>この事業は令和５年度から、こども家庭庁に移管されました。</a:t>
            </a:r>
            <a:r>
              <a:rPr lang="ja-JP" altLang="en-US" b="0" i="0" dirty="0">
                <a:solidFill>
                  <a:srgbClr val="1A1A1C"/>
                </a:solidFill>
                <a:effectLst/>
                <a:latin typeface="Noto Sans JP"/>
              </a:rPr>
              <a:t>インターネット上に、犯罪や薬物に誘う内容や、著しく残虐、わいせつな内容の有害情報が流通する中、青少年によるインターネット利用が急速に拡大しています。こども家庭庁では関係省庁と連携して青少年を有害な情報から守り、青少年が安全に安心してインターネットを利用できるよう様々な普及啓発活動を推進しています。</a:t>
            </a:r>
            <a:endParaRPr kumimoji="1" lang="en-US" altLang="ja-JP" dirty="0"/>
          </a:p>
          <a:p>
            <a:endParaRPr kumimoji="1" lang="ja-JP" altLang="en-US" dirty="0"/>
          </a:p>
        </p:txBody>
      </p:sp>
    </p:spTree>
    <p:extLst>
      <p:ext uri="{BB962C8B-B14F-4D97-AF65-F5344CB8AC3E}">
        <p14:creationId xmlns:p14="http://schemas.microsoft.com/office/powerpoint/2010/main" val="16582372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7"/>
        <p:cNvGrpSpPr/>
        <p:nvPr/>
      </p:nvGrpSpPr>
      <p:grpSpPr>
        <a:xfrm>
          <a:off x="0" y="0"/>
          <a:ext cx="0" cy="0"/>
          <a:chOff x="0" y="0"/>
          <a:chExt cx="0" cy="0"/>
        </a:xfrm>
      </p:grpSpPr>
      <p:sp>
        <p:nvSpPr>
          <p:cNvPr id="2328" name="Google Shape;2328;p245: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29" name="Google Shape;2329;p245: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子どもたちが</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インターネットを適切に利用するためには，保護者にも</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インターネットの特徴を理解して頂く必要があります。</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内閣府のホームページには，保護者向けの普及啓発用リーフレットなどが</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掲載されています。</a:t>
            </a: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44624859"/>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422589266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203168708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経済産業省では，未就学児・小学生・中学生・高校生の各段階において，青少年にインターネットを利用させるに当たって保護者が留意すべき事項を取りまとめた啓発資料を作成しています。</a:t>
            </a:r>
            <a:endParaRPr kumimoji="1" lang="en-US" altLang="ja-JP" sz="1200" b="0" i="0" u="none" strike="noStrike" kern="1200" dirty="0">
              <a:solidFill>
                <a:schemeClr val="tx1"/>
              </a:solidFill>
              <a:effectLst/>
              <a:latin typeface="Arial" charset="0"/>
              <a:cs typeface="+mn-cs"/>
            </a:endParaRPr>
          </a:p>
          <a:p>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未就学児　スマホ</a:t>
            </a:r>
            <a:r>
              <a:rPr kumimoji="1" lang="ja-JP" altLang="en-US" sz="1200" b="0" i="0" u="none" strike="noStrike" kern="1200" dirty="0" err="1">
                <a:solidFill>
                  <a:schemeClr val="tx1"/>
                </a:solidFill>
                <a:effectLst/>
                <a:latin typeface="Arial" charset="0"/>
                <a:cs typeface="+mn-cs"/>
              </a:rPr>
              <a:t>ご</a:t>
            </a:r>
            <a:r>
              <a:rPr kumimoji="1" lang="ja-JP" altLang="en-US" sz="1200" b="0" i="0" u="none" strike="noStrike" kern="1200" dirty="0">
                <a:solidFill>
                  <a:schemeClr val="tx1"/>
                </a:solidFill>
                <a:effectLst/>
                <a:latin typeface="Arial" charset="0"/>
                <a:cs typeface="+mn-cs"/>
              </a:rPr>
              <a:t>しに育児していませんか？寝る前にスマホを渡していませんか？</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ひとりで遊ばせていませんか？</a:t>
            </a:r>
            <a:br>
              <a:rPr kumimoji="1" lang="en-US" altLang="ja-JP"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遊び道具がスマホやゲーム機に偏っていませんか？</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小学生　小学生が一番使うネット機器は携帯ゲーム機／保護者による初期設定が必要</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「ネットいじめ」のはじまりは小学生／</a:t>
            </a:r>
            <a:r>
              <a:rPr kumimoji="1" lang="en-US" altLang="ja-JP" sz="1200" b="0" i="0" u="none" strike="noStrike" kern="1200" dirty="0">
                <a:solidFill>
                  <a:schemeClr val="tx1"/>
                </a:solidFill>
                <a:effectLst/>
                <a:latin typeface="Arial" charset="0"/>
                <a:cs typeface="+mn-cs"/>
              </a:rPr>
              <a:t>50</a:t>
            </a:r>
            <a:r>
              <a:rPr kumimoji="1" lang="ja-JP" altLang="en-US" sz="1200" b="0" i="0" u="none" strike="noStrike" kern="1200" dirty="0">
                <a:solidFill>
                  <a:schemeClr val="tx1"/>
                </a:solidFill>
                <a:effectLst/>
                <a:latin typeface="Arial" charset="0"/>
                <a:cs typeface="+mn-cs"/>
              </a:rPr>
              <a:t>％がネットを毎日１時間以上使用</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中学生　中学生は</a:t>
            </a:r>
            <a:r>
              <a:rPr kumimoji="1" lang="en-US" altLang="ja-JP" sz="1200" b="0" i="0" u="none" strike="noStrike" kern="1200" dirty="0">
                <a:solidFill>
                  <a:schemeClr val="tx1"/>
                </a:solidFill>
                <a:effectLst/>
                <a:latin typeface="Arial" charset="0"/>
                <a:cs typeface="+mn-cs"/>
              </a:rPr>
              <a:t>LINE</a:t>
            </a:r>
            <a:r>
              <a:rPr kumimoji="1" lang="ja-JP" altLang="en-US" sz="1200" b="0" i="0" u="none" strike="noStrike" kern="1200" dirty="0">
                <a:solidFill>
                  <a:schemeClr val="tx1"/>
                </a:solidFill>
                <a:effectLst/>
                <a:latin typeface="Arial" charset="0"/>
                <a:cs typeface="+mn-cs"/>
              </a:rPr>
              <a:t>や</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のデビュー年齢／隠れネット機器は携帯音楽プレイヤー</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保護者に内緒で課金サイト利用／「目立ちたい」思いで安易な投稿</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高校生　高校生は</a:t>
            </a:r>
            <a:r>
              <a:rPr kumimoji="1" lang="en-US" altLang="ja-JP" sz="1200" b="0" i="0" u="none" strike="noStrike" kern="1200" dirty="0">
                <a:solidFill>
                  <a:schemeClr val="tx1"/>
                </a:solidFill>
                <a:effectLst/>
                <a:latin typeface="Arial" charset="0"/>
                <a:cs typeface="+mn-cs"/>
              </a:rPr>
              <a:t>LINE</a:t>
            </a:r>
            <a:r>
              <a:rPr kumimoji="1" lang="ja-JP" altLang="en-US" sz="1200" b="0" i="0" u="none" strike="noStrike" kern="1200" dirty="0">
                <a:solidFill>
                  <a:schemeClr val="tx1"/>
                </a:solidFill>
                <a:effectLst/>
                <a:latin typeface="Arial" charset="0"/>
                <a:cs typeface="+mn-cs"/>
              </a:rPr>
              <a:t>や</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のヘビーユーザー／通話アプリなどで平均利用時間３時</a:t>
            </a:r>
            <a:br>
              <a:rPr lang="en-US" altLang="ja-JP" dirty="0"/>
            </a:br>
            <a:r>
              <a:rPr lang="ja-JP" altLang="en-US" dirty="0"/>
              <a:t> 　　　　　</a:t>
            </a:r>
            <a:r>
              <a:rPr kumimoji="1" lang="ja-JP" altLang="en-US" sz="1200" b="0" i="0" u="none" strike="noStrike" kern="1200" dirty="0">
                <a:solidFill>
                  <a:schemeClr val="tx1"/>
                </a:solidFill>
                <a:effectLst/>
                <a:latin typeface="Arial" charset="0"/>
                <a:cs typeface="+mn-cs"/>
              </a:rPr>
              <a:t>間超</a:t>
            </a:r>
            <a:br>
              <a:rPr kumimoji="1" lang="ja-JP" altLang="en-US"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保護者に内緒で課金サイト利用／「目立ちたい」思いが安易な投稿へ</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BIZ UDPゴシック" panose="020B0400000000000000" pitchFamily="50" charset="-128"/>
                <a:ea typeface="BIZ UDPゴシック" panose="020B0400000000000000" pitchFamily="50" charset="-128"/>
              </a:rPr>
              <a:t>　フィルタリングを解除している状況について総務省の調査です。高校</a:t>
            </a:r>
            <a:r>
              <a:rPr kumimoji="1" lang="en-US" altLang="ja-JP" dirty="0">
                <a:latin typeface="BIZ UDPゴシック" panose="020B0400000000000000" pitchFamily="50" charset="-128"/>
                <a:ea typeface="BIZ UDPゴシック" panose="020B0400000000000000" pitchFamily="50" charset="-128"/>
              </a:rPr>
              <a:t>1</a:t>
            </a:r>
            <a:r>
              <a:rPr kumimoji="1" lang="ja-JP" altLang="en-US" dirty="0">
                <a:latin typeface="BIZ UDPゴシック" panose="020B0400000000000000" pitchFamily="50" charset="-128"/>
                <a:ea typeface="BIZ UDPゴシック" panose="020B0400000000000000" pitchFamily="50" charset="-128"/>
              </a:rPr>
              <a:t>年で最も多く，フィルタリングサービス解除後にトラブルに遭っている人は少なくなく特に低年齢では解除後にトラブルに遭っていることがわかります。</a:t>
            </a:r>
          </a:p>
        </p:txBody>
      </p:sp>
    </p:spTree>
    <p:extLst>
      <p:ext uri="{BB962C8B-B14F-4D97-AF65-F5344CB8AC3E}">
        <p14:creationId xmlns:p14="http://schemas.microsoft.com/office/powerpoint/2010/main" val="235189018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警察庁でも，ネット犯罪やその被害を防止するためにリーフレットや啓発動画を作成し，公開しています。</a:t>
            </a:r>
            <a:r>
              <a:rPr lang="ja-JP" altLang="en-US" dirty="0"/>
              <a:t> </a:t>
            </a:r>
            <a:endParaRPr kumimoji="1" lang="ja-JP" altLang="en-US" dirty="0"/>
          </a:p>
        </p:txBody>
      </p:sp>
    </p:spTree>
    <p:extLst>
      <p:ext uri="{BB962C8B-B14F-4D97-AF65-F5344CB8AC3E}">
        <p14:creationId xmlns:p14="http://schemas.microsoft.com/office/powerpoint/2010/main" val="50107527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法務省では，インターネットを悪用した人権侵害をなくすために広報啓発活動をしています。いわゆるヘイトスピーチやネットいじめなど，誹謗中傷の書き込みによる人権侵害は，法務局や人権擁護委員が救済の手助けをしています。</a:t>
            </a:r>
            <a:r>
              <a:rPr lang="ja-JP" altLang="en-US" dirty="0"/>
              <a:t> </a:t>
            </a:r>
            <a:endParaRPr kumimoji="1" lang="ja-JP" altLang="en-US" dirty="0"/>
          </a:p>
        </p:txBody>
      </p:sp>
    </p:spTree>
    <p:extLst>
      <p:ext uri="{BB962C8B-B14F-4D97-AF65-F5344CB8AC3E}">
        <p14:creationId xmlns:p14="http://schemas.microsoft.com/office/powerpoint/2010/main" val="3832395036"/>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内閣サイバーセキュリティーセンターでは，「インターネットの安全・安心ハンドブック」を公開しています。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そのほかサイバーセキュリティについての教材資料が提供されています。</a:t>
            </a:r>
            <a:endParaRPr kumimoji="1" lang="ja-JP" altLang="en-US" dirty="0"/>
          </a:p>
        </p:txBody>
      </p:sp>
    </p:spTree>
    <p:extLst>
      <p:ext uri="{BB962C8B-B14F-4D97-AF65-F5344CB8AC3E}">
        <p14:creationId xmlns:p14="http://schemas.microsoft.com/office/powerpoint/2010/main" val="1964735340"/>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独立行政法人情報処理推進機構（ＩＰＡ）では，「＃今こそ考えよう　情報モラル セキュリティ」として，さまざまな学習マンガや動画を公開しています。</a:t>
            </a:r>
            <a:r>
              <a:rPr lang="ja-JP" altLang="en-US" dirty="0"/>
              <a:t> </a:t>
            </a:r>
            <a:endParaRPr kumimoji="1" lang="ja-JP" altLang="en-US" dirty="0"/>
          </a:p>
        </p:txBody>
      </p:sp>
    </p:spTree>
    <p:extLst>
      <p:ext uri="{BB962C8B-B14F-4D97-AF65-F5344CB8AC3E}">
        <p14:creationId xmlns:p14="http://schemas.microsoft.com/office/powerpoint/2010/main" val="852597268"/>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スライド イメージ プレースホルダ 1"/>
          <p:cNvSpPr>
            <a:spLocks noGrp="1" noRot="1" noChangeAspect="1" noTextEdit="1"/>
          </p:cNvSpPr>
          <p:nvPr>
            <p:ph type="sldImg"/>
          </p:nvPr>
        </p:nvSpPr>
        <p:spPr>
          <a:xfrm>
            <a:off x="560388" y="428625"/>
            <a:ext cx="5813425" cy="4360863"/>
          </a:xfrm>
          <a:ln/>
        </p:spPr>
      </p:sp>
      <p:sp>
        <p:nvSpPr>
          <p:cNvPr id="281603"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情報モラルの授業以外に，とても大切な要素である「保護者との関わり」について話を進めていきます。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33234805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平成</a:t>
            </a:r>
            <a:r>
              <a:rPr kumimoji="1" lang="en-US" altLang="ja-JP" sz="1200" b="0" i="0" u="none" strike="noStrike" kern="1200" dirty="0">
                <a:solidFill>
                  <a:schemeClr val="tx1"/>
                </a:solidFill>
                <a:effectLst/>
                <a:latin typeface="Arial" charset="0"/>
                <a:cs typeface="+mn-cs"/>
              </a:rPr>
              <a:t>21</a:t>
            </a:r>
            <a:r>
              <a:rPr kumimoji="1" lang="ja-JP" altLang="en-US" sz="1200" b="0" i="0" u="none" strike="noStrike" kern="1200" dirty="0">
                <a:solidFill>
                  <a:schemeClr val="tx1"/>
                </a:solidFill>
                <a:effectLst/>
                <a:latin typeface="Arial" charset="0"/>
                <a:cs typeface="+mn-cs"/>
              </a:rPr>
              <a:t>年に，文部科学省が，子どもが携帯電話などを使うことによって危険なことに巻き込まれたり有害情報に接したりすることがないように，学校・家庭・地域が連携して見守る体制をつくる大切さや，学校や教育委員会が携帯電話の安全な使い方について子どもに指導できるように保護者に啓発していくことについて学校に通知しています。</a:t>
            </a:r>
            <a:r>
              <a:rPr lang="ja-JP" altLang="en-US" dirty="0"/>
              <a:t> </a:t>
            </a:r>
            <a:endParaRPr kumimoji="1" lang="ja-JP" altLang="en-US" dirty="0"/>
          </a:p>
        </p:txBody>
      </p:sp>
    </p:spTree>
    <p:extLst>
      <p:ext uri="{BB962C8B-B14F-4D97-AF65-F5344CB8AC3E}">
        <p14:creationId xmlns:p14="http://schemas.microsoft.com/office/powerpoint/2010/main" val="371542674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また，平成</a:t>
            </a:r>
            <a:r>
              <a:rPr kumimoji="1" lang="en-US" altLang="ja-JP" sz="1200" b="0" i="0" u="none" strike="noStrike" kern="1200" dirty="0">
                <a:solidFill>
                  <a:schemeClr val="tx1"/>
                </a:solidFill>
                <a:effectLst/>
                <a:latin typeface="Arial" charset="0"/>
                <a:cs typeface="+mn-cs"/>
              </a:rPr>
              <a:t>21</a:t>
            </a:r>
            <a:r>
              <a:rPr kumimoji="1" lang="ja-JP" altLang="en-US" sz="1200" b="0" i="0" u="none" strike="noStrike" kern="1200" dirty="0">
                <a:solidFill>
                  <a:schemeClr val="tx1"/>
                </a:solidFill>
                <a:effectLst/>
                <a:latin typeface="Arial" charset="0"/>
                <a:cs typeface="+mn-cs"/>
              </a:rPr>
              <a:t>年に施行された「青少年が安全に安心してインターネットを利用できる環境の整備等に関する法律」では，保護者の責務として青少年がインターネットを適切に活用する能力を身に付けることができるように努めることが記述されています。</a:t>
            </a:r>
            <a:r>
              <a:rPr lang="ja-JP" altLang="en-US" dirty="0"/>
              <a:t> </a:t>
            </a:r>
            <a:endParaRPr kumimoji="1" lang="ja-JP" altLang="en-US" dirty="0"/>
          </a:p>
        </p:txBody>
      </p:sp>
    </p:spTree>
    <p:extLst>
      <p:ext uri="{BB962C8B-B14F-4D97-AF65-F5344CB8AC3E}">
        <p14:creationId xmlns:p14="http://schemas.microsoft.com/office/powerpoint/2010/main" val="56615919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次に，各種の調査結果を見ていきます。まず，</a:t>
            </a:r>
            <a:endParaRPr kumimoji="1" lang="en-US" altLang="ja-JP" sz="1200" b="0" i="0" u="none" strike="noStrike" kern="1200" dirty="0">
              <a:solidFill>
                <a:schemeClr val="tx1"/>
              </a:solidFill>
              <a:effectLst/>
              <a:latin typeface="Arial" charset="0"/>
              <a:cs typeface="+mn-cs"/>
            </a:endParaRPr>
          </a:p>
          <a:p>
            <a:r>
              <a:rPr lang="ja-JP" altLang="en-US" dirty="0"/>
              <a:t>○ 子供がスマートフォンを利用する青少年の保護者の</a:t>
            </a:r>
            <a:r>
              <a:rPr lang="en-US" altLang="ja-JP" dirty="0"/>
              <a:t>83.4</a:t>
            </a:r>
            <a:r>
              <a:rPr lang="ja-JP" altLang="en-US" dirty="0"/>
              <a:t>％がいずれかの方法で子供のネット利用を管理していると回答。 </a:t>
            </a:r>
            <a:endParaRPr lang="en-US" altLang="ja-JP" dirty="0"/>
          </a:p>
          <a:p>
            <a:r>
              <a:rPr lang="ja-JP" altLang="en-US" dirty="0"/>
              <a:t>○ 実施している取組は、フィルタリング</a:t>
            </a:r>
            <a:r>
              <a:rPr lang="en-US" altLang="ja-JP" dirty="0"/>
              <a:t>(44.2</a:t>
            </a:r>
            <a:r>
              <a:rPr lang="ja-JP" altLang="en-US" dirty="0"/>
              <a:t>％</a:t>
            </a:r>
            <a:r>
              <a:rPr lang="en-US" altLang="ja-JP" dirty="0"/>
              <a:t>)</a:t>
            </a:r>
            <a:r>
              <a:rPr lang="ja-JP" altLang="en-US" dirty="0"/>
              <a:t>、対象年齢にあったサービスやアプリを使わせている （</a:t>
            </a:r>
            <a:r>
              <a:rPr lang="en-US" altLang="ja-JP" dirty="0"/>
              <a:t>37.4</a:t>
            </a:r>
            <a:r>
              <a:rPr lang="ja-JP" altLang="en-US" dirty="0"/>
              <a:t>％</a:t>
            </a:r>
            <a:r>
              <a:rPr lang="en-US" altLang="ja-JP" dirty="0"/>
              <a:t>)</a:t>
            </a:r>
            <a:r>
              <a:rPr lang="ja-JP" altLang="en-US" dirty="0"/>
              <a:t> 、利用してもよい時間や場所を決めて使わせている</a:t>
            </a:r>
            <a:r>
              <a:rPr lang="en-US" altLang="ja-JP" dirty="0"/>
              <a:t>(37.0</a:t>
            </a:r>
            <a:r>
              <a:rPr lang="ja-JP" altLang="en-US" dirty="0"/>
              <a:t>％</a:t>
            </a:r>
            <a:r>
              <a:rPr lang="en-US" altLang="ja-JP" dirty="0"/>
              <a:t>) </a:t>
            </a:r>
            <a:r>
              <a:rPr lang="ja-JP" altLang="en-US" dirty="0"/>
              <a:t>が上位。 </a:t>
            </a:r>
            <a:endParaRPr kumimoji="1" lang="ja-JP" altLang="en-US" dirty="0"/>
          </a:p>
          <a:p>
            <a:endParaRPr kumimoji="1" lang="ja-JP" altLang="en-US" dirty="0"/>
          </a:p>
        </p:txBody>
      </p:sp>
    </p:spTree>
    <p:extLst>
      <p:ext uri="{BB962C8B-B14F-4D97-AF65-F5344CB8AC3E}">
        <p14:creationId xmlns:p14="http://schemas.microsoft.com/office/powerpoint/2010/main" val="162967194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インターネットに関する啓発や学習の経験は，</a:t>
            </a:r>
            <a:r>
              <a:rPr lang="ja-JP" altLang="en-US" sz="1200" dirty="0">
                <a:solidFill>
                  <a:srgbClr val="FFFF00"/>
                </a:solidFill>
                <a:latin typeface="BIZ UDPゴシック" panose="020B0400000000000000" pitchFamily="50" charset="-128"/>
                <a:ea typeface="BIZ UDPゴシック" panose="020B0400000000000000" pitchFamily="50" charset="-128"/>
              </a:rPr>
              <a:t>青少年の保護者では</a:t>
            </a:r>
            <a:r>
              <a:rPr lang="en-US" altLang="ja-JP" sz="1200" dirty="0">
                <a:solidFill>
                  <a:srgbClr val="FFFF00"/>
                </a:solidFill>
                <a:latin typeface="BIZ UDPゴシック" panose="020B0400000000000000" pitchFamily="50" charset="-128"/>
                <a:ea typeface="BIZ UDPゴシック" panose="020B0400000000000000" pitchFamily="50" charset="-128"/>
              </a:rPr>
              <a:t>79.1</a:t>
            </a:r>
            <a:r>
              <a:rPr lang="ja-JP" altLang="en-US" sz="1200" dirty="0">
                <a:solidFill>
                  <a:srgbClr val="FFFF00"/>
                </a:solidFill>
                <a:latin typeface="BIZ UDPゴシック" panose="020B0400000000000000" pitchFamily="50" charset="-128"/>
                <a:ea typeface="BIZ UDPゴシック" panose="020B0400000000000000" pitchFamily="50" charset="-128"/>
              </a:rPr>
              <a:t>％、低年齢層の子供の保護者では</a:t>
            </a:r>
            <a:r>
              <a:rPr lang="en-US" altLang="ja-JP" sz="1200" dirty="0">
                <a:solidFill>
                  <a:srgbClr val="FFFF00"/>
                </a:solidFill>
                <a:latin typeface="BIZ UDPゴシック" panose="020B0400000000000000" pitchFamily="50" charset="-128"/>
                <a:ea typeface="BIZ UDPゴシック" panose="020B0400000000000000" pitchFamily="50" charset="-128"/>
              </a:rPr>
              <a:t>57.9</a:t>
            </a:r>
            <a:r>
              <a:rPr lang="ja-JP" altLang="en-US" sz="1200" dirty="0">
                <a:solidFill>
                  <a:srgbClr val="FFFF00"/>
                </a:solidFill>
                <a:latin typeface="BIZ UDPゴシック" panose="020B0400000000000000" pitchFamily="50" charset="-128"/>
                <a:ea typeface="BIZ UDPゴシック" panose="020B0400000000000000" pitchFamily="50" charset="-128"/>
              </a:rPr>
              <a:t>％と，低年齢層の保護者は啓発や学習をうける機会が少ないことがわかります。また。</a:t>
            </a:r>
            <a:r>
              <a:rPr lang="ja-JP" altLang="en-US" sz="1200" dirty="0">
                <a:latin typeface="BIZ UDPゴシック" panose="020B0400000000000000" pitchFamily="50" charset="-128"/>
                <a:ea typeface="BIZ UDPゴシック" panose="020B0400000000000000" pitchFamily="50" charset="-128"/>
              </a:rPr>
              <a:t>啓発や学習を受けた機会としては、</a:t>
            </a:r>
            <a:r>
              <a:rPr lang="ja-JP" altLang="en-US" sz="1200" dirty="0">
                <a:solidFill>
                  <a:srgbClr val="FFFF00"/>
                </a:solidFill>
                <a:latin typeface="BIZ UDPゴシック" panose="020B0400000000000000" pitchFamily="50" charset="-128"/>
                <a:ea typeface="BIZ UDPゴシック" panose="020B0400000000000000" pitchFamily="50" charset="-128"/>
              </a:rPr>
              <a:t>青少年の保護者は学校や保育園・幼稚園等の保護者会や</a:t>
            </a:r>
            <a:r>
              <a:rPr lang="en-US" altLang="ja-JP" sz="1200" dirty="0">
                <a:solidFill>
                  <a:srgbClr val="FFFF00"/>
                </a:solidFill>
                <a:latin typeface="BIZ UDPゴシック" panose="020B0400000000000000" pitchFamily="50" charset="-128"/>
                <a:ea typeface="BIZ UDPゴシック" panose="020B0400000000000000" pitchFamily="50" charset="-128"/>
              </a:rPr>
              <a:t>PTA</a:t>
            </a:r>
            <a:r>
              <a:rPr lang="ja-JP" altLang="en-US" sz="1200" dirty="0">
                <a:solidFill>
                  <a:srgbClr val="FFFF00"/>
                </a:solidFill>
                <a:latin typeface="BIZ UDPゴシック" panose="020B0400000000000000" pitchFamily="50" charset="-128"/>
                <a:ea typeface="BIZ UDPゴシック" panose="020B0400000000000000" pitchFamily="50" charset="-128"/>
              </a:rPr>
              <a:t>の会合など</a:t>
            </a:r>
            <a:r>
              <a:rPr lang="en-US" altLang="ja-JP" sz="1200" dirty="0">
                <a:solidFill>
                  <a:srgbClr val="FFFF00"/>
                </a:solidFill>
                <a:latin typeface="BIZ UDPゴシック" panose="020B0400000000000000" pitchFamily="50" charset="-128"/>
                <a:ea typeface="BIZ UDPゴシック" panose="020B0400000000000000" pitchFamily="50" charset="-128"/>
              </a:rPr>
              <a:t>(63.1%)</a:t>
            </a:r>
            <a:r>
              <a:rPr lang="ja-JP" altLang="en-US" sz="1200" dirty="0">
                <a:latin typeface="BIZ UDPゴシック" panose="020B0400000000000000" pitchFamily="50" charset="-128"/>
                <a:ea typeface="BIZ UDPゴシック" panose="020B0400000000000000" pitchFamily="50" charset="-128"/>
              </a:rPr>
              <a:t>が多く、</a:t>
            </a:r>
            <a:r>
              <a:rPr lang="ja-JP" altLang="en-US" sz="1200" dirty="0">
                <a:solidFill>
                  <a:srgbClr val="FFFF00"/>
                </a:solidFill>
                <a:latin typeface="BIZ UDPゴシック" panose="020B0400000000000000" pitchFamily="50" charset="-128"/>
                <a:ea typeface="BIZ UDPゴシック" panose="020B0400000000000000" pitchFamily="50" charset="-128"/>
              </a:rPr>
              <a:t>低年齢層の子供の保護者はテレビや本・パンフレットなど</a:t>
            </a:r>
            <a:r>
              <a:rPr lang="en-US" altLang="ja-JP" sz="1200" dirty="0">
                <a:solidFill>
                  <a:srgbClr val="FFFF00"/>
                </a:solidFill>
                <a:latin typeface="BIZ UDPゴシック" panose="020B0400000000000000" pitchFamily="50" charset="-128"/>
                <a:ea typeface="BIZ UDPゴシック" panose="020B0400000000000000" pitchFamily="50" charset="-128"/>
              </a:rPr>
              <a:t>(55.8%)</a:t>
            </a:r>
            <a:r>
              <a:rPr lang="ja-JP" altLang="en-US" sz="1200" dirty="0">
                <a:solidFill>
                  <a:srgbClr val="FFFF00"/>
                </a:solidFill>
                <a:latin typeface="BIZ UDPゴシック" panose="020B0400000000000000" pitchFamily="50" charset="-128"/>
                <a:ea typeface="BIZ UDPゴシック" panose="020B0400000000000000" pitchFamily="50" charset="-128"/>
              </a:rPr>
              <a:t>となっており，学校等からの啓発が多くをしめていることがわかります。</a:t>
            </a:r>
            <a:endParaRPr kumimoji="1" lang="en-US" altLang="ja-JP" sz="1200" dirty="0">
              <a:latin typeface="BIZ UDPゴシック" panose="020B0400000000000000" pitchFamily="50" charset="-128"/>
              <a:ea typeface="BIZ UDPゴシック" panose="020B0400000000000000" pitchFamily="50" charset="-128"/>
            </a:endParaRPr>
          </a:p>
          <a:p>
            <a:endParaRPr kumimoji="1" lang="ja-JP" altLang="en-US" dirty="0"/>
          </a:p>
        </p:txBody>
      </p:sp>
    </p:spTree>
    <p:extLst>
      <p:ext uri="{BB962C8B-B14F-4D97-AF65-F5344CB8AC3E}">
        <p14:creationId xmlns:p14="http://schemas.microsoft.com/office/powerpoint/2010/main" val="2545709100"/>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インターネットの利用に関する家庭のルールについて，「ルールを決めている」の回答では，低年齢層</a:t>
            </a:r>
            <a:r>
              <a:rPr kumimoji="1" lang="en-US" altLang="ja-JP" sz="1200" b="0" i="0" u="none" strike="noStrike" kern="1200" dirty="0">
                <a:solidFill>
                  <a:schemeClr val="tx1"/>
                </a:solidFill>
                <a:effectLst/>
                <a:latin typeface="Arial" charset="0"/>
                <a:cs typeface="+mn-cs"/>
              </a:rPr>
              <a:t>82.1% </a:t>
            </a:r>
            <a:r>
              <a:rPr kumimoji="1" lang="ja-JP" altLang="en-US" sz="1200" b="0" i="0" u="none" strike="noStrike" kern="1200" dirty="0">
                <a:solidFill>
                  <a:schemeClr val="tx1"/>
                </a:solidFill>
                <a:effectLst/>
                <a:latin typeface="Arial" charset="0"/>
                <a:cs typeface="+mn-cs"/>
              </a:rPr>
              <a:t>で，子どもの年齢が上がるとともに増加傾向です。他方で，学校種が上がるにつれて，「ルールを決めていない」との回答が増え，青少年の実態と保護者の認識とのギャップがあります。</a:t>
            </a:r>
            <a:endParaRPr kumimoji="1" lang="en-US" altLang="ja-JP" sz="1200" b="0" i="0" u="none" strike="noStrike" kern="1200" dirty="0">
              <a:solidFill>
                <a:schemeClr val="tx1"/>
              </a:solidFill>
              <a:effectLst/>
              <a:latin typeface="Arial" charset="0"/>
              <a:cs typeface="+mn-cs"/>
            </a:endParaRPr>
          </a:p>
        </p:txBody>
      </p:sp>
    </p:spTree>
    <p:extLst>
      <p:ext uri="{BB962C8B-B14F-4D97-AF65-F5344CB8AC3E}">
        <p14:creationId xmlns:p14="http://schemas.microsoft.com/office/powerpoint/2010/main" val="2943292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0"/>
        <p:cNvGrpSpPr/>
        <p:nvPr/>
      </p:nvGrpSpPr>
      <p:grpSpPr>
        <a:xfrm>
          <a:off x="0" y="0"/>
          <a:ext cx="0" cy="0"/>
          <a:chOff x="0" y="0"/>
          <a:chExt cx="0" cy="0"/>
        </a:xfrm>
      </p:grpSpPr>
      <p:sp>
        <p:nvSpPr>
          <p:cNvPr id="951" name="Google Shape;951;p219: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2" name="Google Shape;952;p219: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altLang="en-US" sz="1200" dirty="0">
                <a:latin typeface="BIZ UDPゴシック" panose="020B0400000000000000" pitchFamily="50" charset="-128"/>
                <a:ea typeface="BIZ UDPゴシック" panose="020B0400000000000000" pitchFamily="50" charset="-128"/>
                <a:cs typeface="Arial"/>
                <a:sym typeface="Arial"/>
              </a:rPr>
              <a:t>　</a:t>
            </a:r>
            <a:r>
              <a:rPr lang="ja-JP" sz="1200" dirty="0">
                <a:latin typeface="BIZ UDPゴシック" panose="020B0400000000000000" pitchFamily="50" charset="-128"/>
                <a:ea typeface="BIZ UDPゴシック" panose="020B0400000000000000" pitchFamily="50" charset="-128"/>
                <a:cs typeface="Arial"/>
                <a:sym typeface="Arial"/>
              </a:rPr>
              <a:t>青少年がインターネットを利用するにあたって課題や不安を感じている人の割合を調査した。分母は各機器でインターネットを利用している青少年の保護者及び青少年本人である。青少年の学齢が上がるほど課題や不安を感じる保護者は少ない。課題や不安を感じているとの回答が最も多かった機器はスマートフォンであり、中学生以下では60%以上の保護者が課題や不安を感じている（図表3.1）。• 青少年本人が課題・問題・不安を感じている割合が最も高い機器もスマートフォンだが、約30%となっている。GIGA端末以外のすべての機器について、保護者と比較して、課題や不安を感じているとの回答が少ない傾向が見られた（図表3.2）。</a:t>
            </a:r>
            <a:endParaRPr sz="1200"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0"/>
        <p:cNvGrpSpPr/>
        <p:nvPr/>
      </p:nvGrpSpPr>
      <p:grpSpPr>
        <a:xfrm>
          <a:off x="0" y="0"/>
          <a:ext cx="0" cy="0"/>
          <a:chOff x="0" y="0"/>
          <a:chExt cx="0" cy="0"/>
        </a:xfrm>
      </p:grpSpPr>
      <p:sp>
        <p:nvSpPr>
          <p:cNvPr id="2481" name="Google Shape;2481;p257: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82" name="Google Shape;2482;p257: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こども庁が行なった「青少年インターネット利用環境実態調査」の低年齢層結果によると低年齢層の子供の91.4％がインターネットを利用。</a:t>
            </a:r>
            <a:endPar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lvl="0" indent="0" algn="l" rtl="0">
              <a:lnSpc>
                <a:spcPct val="100000"/>
              </a:lnSpc>
              <a:spcBef>
                <a:spcPts val="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通園中（０歳〜６歳）では94％ 、小学生（６歳〜９歳）では 90％がインターネットを利⽤。</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インターネットを利用するスマートフォンについては、72.7％が親と共用で利用している。小学生になると専用率が上昇していることがわかります。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lvl="0" indent="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9"/>
        <p:cNvGrpSpPr/>
        <p:nvPr/>
      </p:nvGrpSpPr>
      <p:grpSpPr>
        <a:xfrm>
          <a:off x="0" y="0"/>
          <a:ext cx="0" cy="0"/>
          <a:chOff x="0" y="0"/>
          <a:chExt cx="0" cy="0"/>
        </a:xfrm>
      </p:grpSpPr>
      <p:sp>
        <p:nvSpPr>
          <p:cNvPr id="2490" name="Google Shape;2490;p258: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91" name="Google Shape;2491;p258: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このグラフは，機器の専用率を示しています。スマートフォンは、10歳で専用と共用の割合が逆転し、子供専用の割合が65％を超えます。</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契約していないスマートフォンは、12歳で専用と共用の割合が逆転し、子供専用の割合が50％を超えています。</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8"/>
        <p:cNvGrpSpPr/>
        <p:nvPr/>
      </p:nvGrpSpPr>
      <p:grpSpPr>
        <a:xfrm>
          <a:off x="0" y="0"/>
          <a:ext cx="0" cy="0"/>
          <a:chOff x="0" y="0"/>
          <a:chExt cx="0" cy="0"/>
        </a:xfrm>
      </p:grpSpPr>
      <p:sp>
        <p:nvSpPr>
          <p:cNvPr id="2499" name="Google Shape;2499;p259: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00" name="Google Shape;2500;p259: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こちらは，いずれかの機器でインターネットを利用する低年齢の子どもの，利用内容です。</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内訳はの、動画を見る(93.9％)、ゲームをする(63.2％)、勉強をする(42.7％)が上位です。</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7"/>
        <p:cNvGrpSpPr/>
        <p:nvPr/>
      </p:nvGrpSpPr>
      <p:grpSpPr>
        <a:xfrm>
          <a:off x="0" y="0"/>
          <a:ext cx="0" cy="0"/>
          <a:chOff x="0" y="0"/>
          <a:chExt cx="0" cy="0"/>
        </a:xfrm>
      </p:grpSpPr>
      <p:sp>
        <p:nvSpPr>
          <p:cNvPr id="2508" name="Google Shape;2508;p260: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09" name="Google Shape;2509;p260: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rPr>
              <a:t>○インターネットを利用している低年齢層の子供の平均利用時間は、前年度と比べ約４分増加し、約２時間９分。</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 目的ごとの平均利用時間は趣味・娯楽が最も多く、前年度と比べ微増し、約１時間42分。</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200" b="0" i="0" u="none" strike="noStrike" kern="1200" dirty="0">
                <a:solidFill>
                  <a:schemeClr val="tx1"/>
                </a:solidFill>
                <a:effectLst/>
                <a:latin typeface="Arial" charset="0"/>
                <a:cs typeface="+mn-cs"/>
              </a:rPr>
              <a:t>　スマートフォンについて学校と保護者との関わりを考えるにあたって，「スマートフォンを買うのは家庭で，使用時間の</a:t>
            </a:r>
            <a:r>
              <a:rPr kumimoji="1" lang="en-US" altLang="ja-JP" sz="1200" b="0" i="0" u="none" strike="noStrike" kern="1200" dirty="0">
                <a:solidFill>
                  <a:schemeClr val="tx1"/>
                </a:solidFill>
                <a:effectLst/>
                <a:latin typeface="Arial" charset="0"/>
                <a:cs typeface="+mn-cs"/>
              </a:rPr>
              <a:t>80</a:t>
            </a:r>
            <a:r>
              <a:rPr kumimoji="1" lang="ja-JP" altLang="en-US" sz="1200" b="0" i="0" u="none" strike="noStrike" kern="1200" dirty="0">
                <a:solidFill>
                  <a:schemeClr val="tx1"/>
                </a:solidFill>
                <a:effectLst/>
                <a:latin typeface="Arial" charset="0"/>
                <a:cs typeface="+mn-cs"/>
              </a:rPr>
              <a:t>％以上が家族と一緒の時に使用している」ことから考えると，保護者の役割は大きく，保護者に子どものスマートフォンの使い方に関心をもってもらうための啓発活動は大変重要です。</a:t>
            </a:r>
            <a:endParaRPr kumimoji="1" lang="en-US" altLang="ja-JP" sz="1200" b="0" i="0" u="none" strike="noStrike" kern="1200" dirty="0">
              <a:solidFill>
                <a:schemeClr val="tx1"/>
              </a:solidFill>
              <a:effectLst/>
              <a:latin typeface="Arial" charset="0"/>
              <a:cs typeface="+mn-cs"/>
            </a:endParaRPr>
          </a:p>
          <a:p>
            <a:pPr marL="0" indent="0">
              <a:buFont typeface="Wingdings" panose="05000000000000000000" pitchFamily="2" charset="2"/>
              <a:buNone/>
            </a:pPr>
            <a:r>
              <a:rPr kumimoji="1" lang="ja-JP" altLang="en-US" sz="1200" b="0" i="0" u="none" strike="noStrike" kern="1200" dirty="0">
                <a:solidFill>
                  <a:schemeClr val="tx1"/>
                </a:solidFill>
                <a:effectLst/>
                <a:latin typeface="Arial" charset="0"/>
                <a:cs typeface="+mn-cs"/>
              </a:rPr>
              <a:t>　保護者への啓発活動は，</a:t>
            </a:r>
            <a:r>
              <a:rPr kumimoji="1" lang="en-US" altLang="ja-JP" sz="1200" b="0" i="0" u="none" strike="noStrike" kern="1200" dirty="0">
                <a:solidFill>
                  <a:schemeClr val="tx1"/>
                </a:solidFill>
                <a:effectLst/>
                <a:latin typeface="Arial" charset="0"/>
                <a:cs typeface="+mn-cs"/>
              </a:rPr>
              <a:t>PTA</a:t>
            </a:r>
            <a:r>
              <a:rPr kumimoji="1" lang="ja-JP" altLang="en-US" sz="1200" b="0" i="0" u="none" strike="noStrike" kern="1200" dirty="0">
                <a:solidFill>
                  <a:schemeClr val="tx1"/>
                </a:solidFill>
                <a:effectLst/>
                <a:latin typeface="Arial" charset="0"/>
                <a:cs typeface="+mn-cs"/>
              </a:rPr>
              <a:t>活動や学校通信，学年通信，学級懇談会などの色々な場面を活用して行うことが大切です。自分の子どものスマートフォンの使い方について少しでも関心をもってもらいましょう。</a:t>
            </a:r>
            <a:r>
              <a:rPr lang="ja-JP" altLang="en-US" dirty="0"/>
              <a:t> </a:t>
            </a:r>
            <a:endParaRPr lang="ja-JP" altLang="en-US" sz="1200" baseline="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4042655"/>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4"/>
        <p:cNvGrpSpPr/>
        <p:nvPr/>
      </p:nvGrpSpPr>
      <p:grpSpPr>
        <a:xfrm>
          <a:off x="0" y="0"/>
          <a:ext cx="0" cy="0"/>
          <a:chOff x="0" y="0"/>
          <a:chExt cx="0" cy="0"/>
        </a:xfrm>
      </p:grpSpPr>
      <p:sp>
        <p:nvSpPr>
          <p:cNvPr id="2555" name="Google Shape;2555;p160: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56" name="Google Shape;2556;p160: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情報モラルについて子どもに伝える時は，「禁止」することを中心にしてしまうと，子どもはなにも話さなくなり，困った時も怒られると思って相談しなくなります。この表にある６つのことを参考にして，子どもが保護者に相談しやすい雰囲気をつくりながら子どもの様子をつかんでいってください。</a:t>
            </a: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a:extLst>
              <a:ext uri="{FF2B5EF4-FFF2-40B4-BE49-F238E27FC236}">
                <a16:creationId xmlns:a16="http://schemas.microsoft.com/office/drawing/2014/main" id="{F2FA362B-3EE6-4A40-9318-EF5431E0CCFA}"/>
              </a:ext>
            </a:extLst>
          </p:cNvPr>
          <p:cNvSpPr>
            <a:spLocks noGrp="1" noRot="1" noChangeAspect="1" noTextEdit="1"/>
          </p:cNvSpPr>
          <p:nvPr>
            <p:ph type="sldImg"/>
          </p:nvPr>
        </p:nvSpPr>
        <p:spPr>
          <a:xfrm>
            <a:off x="560388" y="428625"/>
            <a:ext cx="5813425" cy="4360863"/>
          </a:xfrm>
          <a:ln/>
        </p:spPr>
      </p:sp>
      <p:sp>
        <p:nvSpPr>
          <p:cNvPr id="5123" name="ノート プレースホルダ 2">
            <a:extLst>
              <a:ext uri="{FF2B5EF4-FFF2-40B4-BE49-F238E27FC236}">
                <a16:creationId xmlns:a16="http://schemas.microsoft.com/office/drawing/2014/main" id="{4FBBED38-A39D-49DA-B8A9-777FBC537CE7}"/>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次に問題発生時の対応について説明します。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1272245112"/>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まず，問題をなるべく早く発見すること重要です。そのためには，保護者が子どものちょっとした変化，子どもの発している</a:t>
            </a:r>
            <a:r>
              <a:rPr kumimoji="1" lang="en-US" altLang="ja-JP" sz="1200" b="0" i="0" u="none" strike="noStrike" kern="1200" dirty="0">
                <a:solidFill>
                  <a:schemeClr val="tx1"/>
                </a:solidFill>
                <a:effectLst/>
                <a:latin typeface="Arial" charset="0"/>
                <a:cs typeface="+mn-cs"/>
              </a:rPr>
              <a:t>SOS</a:t>
            </a:r>
            <a:r>
              <a:rPr kumimoji="1" lang="ja-JP" altLang="en-US" sz="1200" b="0" i="0" u="none" strike="noStrike" kern="1200" dirty="0">
                <a:solidFill>
                  <a:schemeClr val="tx1"/>
                </a:solidFill>
                <a:effectLst/>
                <a:latin typeface="Arial" charset="0"/>
                <a:cs typeface="+mn-cs"/>
              </a:rPr>
              <a:t>に気付くことがまず大切です。この表は，子どもの変化に気付くポイントの例です。この表などを活用して，子どもの変化に少しでも早く気づくことが子どもを救う上で大切です。</a:t>
            </a:r>
            <a:r>
              <a:rPr lang="ja-JP" altLang="en-US" dirty="0"/>
              <a:t> </a:t>
            </a:r>
            <a:endParaRPr lang="en-US" altLang="ja-JP" dirty="0">
              <a:latin typeface="Arial" panose="020B0604020202020204" pitchFamily="34" charset="0"/>
            </a:endParaRPr>
          </a:p>
        </p:txBody>
      </p:sp>
    </p:spTree>
    <p:extLst>
      <p:ext uri="{BB962C8B-B14F-4D97-AF65-F5344CB8AC3E}">
        <p14:creationId xmlns:p14="http://schemas.microsoft.com/office/powerpoint/2010/main" val="181841918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2"/>
        <p:cNvGrpSpPr/>
        <p:nvPr/>
      </p:nvGrpSpPr>
      <p:grpSpPr>
        <a:xfrm>
          <a:off x="0" y="0"/>
          <a:ext cx="0" cy="0"/>
          <a:chOff x="0" y="0"/>
          <a:chExt cx="0" cy="0"/>
        </a:xfrm>
      </p:grpSpPr>
      <p:sp>
        <p:nvSpPr>
          <p:cNvPr id="2583" name="Google Shape;2583;p163: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84" name="Google Shape;2584;p163:notes"/>
          <p:cNvSpPr txBox="1">
            <a:spLocks noGrp="1"/>
          </p:cNvSpPr>
          <p:nvPr>
            <p:ph type="body" idx="1"/>
          </p:nvPr>
        </p:nvSpPr>
        <p:spPr>
          <a:xfrm>
            <a:off x="558801" y="4933155"/>
            <a:ext cx="5834063" cy="4536281"/>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また,学校でも子どもたちの様子をしっかり観察しておくことが求められます。そのために校内外との定期的な情報交換の機会をつくり,情報共有を図ることや,教員以外の職員,例えばスクールカウンセラーや主事などとの連携をはかることが大切です。また些細なことでも家庭と情報交換ができるような関係づくりや子どもたち自身が気軽に相談できるような相談窓口の設置とその周知，さらに,24時間子供SOSダイヤル（文科省）や子供の人権110番（法務局）などの外部の相談窓口の紹介などが考えられます。</a:t>
            </a: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 1">
            <a:extLst>
              <a:ext uri="{FF2B5EF4-FFF2-40B4-BE49-F238E27FC236}">
                <a16:creationId xmlns:a16="http://schemas.microsoft.com/office/drawing/2014/main" id="{12B51D4E-E4F6-45D5-99B1-3DED98EABFB1}"/>
              </a:ext>
            </a:extLst>
          </p:cNvPr>
          <p:cNvSpPr>
            <a:spLocks noGrp="1" noRot="1" noChangeAspect="1" noTextEdit="1"/>
          </p:cNvSpPr>
          <p:nvPr>
            <p:ph type="sldImg"/>
          </p:nvPr>
        </p:nvSpPr>
        <p:spPr>
          <a:xfrm>
            <a:off x="560388" y="428625"/>
            <a:ext cx="5813425" cy="4360863"/>
          </a:xfrm>
          <a:ln/>
        </p:spPr>
      </p:sp>
      <p:sp>
        <p:nvSpPr>
          <p:cNvPr id="9219" name="ノート プレースホルダ 2">
            <a:extLst>
              <a:ext uri="{FF2B5EF4-FFF2-40B4-BE49-F238E27FC236}">
                <a16:creationId xmlns:a16="http://schemas.microsoft.com/office/drawing/2014/main" id="{32B2F0FB-F962-49D3-A7E9-27B8C5433F4A}"/>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問題の発生を発見したときは，まず管理職，情報教育担当，生徒指導担当が中心となって問題発生時の校内対応組織を確立することが大切です。そして，どういう問題なのか，状況を正確に把握し，具体的な対応をそれぞれの立場から検討します。学級担任が一人で抱え込まないことが大切で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464418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1"/>
        <p:cNvGrpSpPr/>
        <p:nvPr/>
      </p:nvGrpSpPr>
      <p:grpSpPr>
        <a:xfrm>
          <a:off x="0" y="0"/>
          <a:ext cx="0" cy="0"/>
          <a:chOff x="0" y="0"/>
          <a:chExt cx="0" cy="0"/>
        </a:xfrm>
      </p:grpSpPr>
      <p:sp>
        <p:nvSpPr>
          <p:cNvPr id="962" name="Google Shape;962;p4: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63" name="Google Shape;963;p4: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rPr>
              <a:t>• 保護者と青少年に対して、青少年のインターネットに接続できる機器に関する課題や不安を感じている内容に関して、具体的な内容を記述形式で尋ねた。その結果についてテキスト分析を行い、名詞のTF-IDF値*を算出し上位20単語を抽出した。</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 保護者が最も課題や不安を感じているものは「時間」であり、次いで「依存」、3番目に「使用」となっている。長時間の使用や、それに伴うスマートフォン、SNSやゲームへの依存について不安を抱えている傾向がある（図表3.3）。</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 青少年は「時間」についても課題や不安を感じているが、利用者としての「情報」や「セキュリティ」に関する不安の方が強く表れてい</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る（図表3.4）。</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6"/>
        <p:cNvGrpSpPr/>
        <p:nvPr/>
      </p:nvGrpSpPr>
      <p:grpSpPr>
        <a:xfrm>
          <a:off x="0" y="0"/>
          <a:ext cx="0" cy="0"/>
          <a:chOff x="0" y="0"/>
          <a:chExt cx="0" cy="0"/>
        </a:xfrm>
      </p:grpSpPr>
      <p:sp>
        <p:nvSpPr>
          <p:cNvPr id="2607" name="Google Shape;2607;p165: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08" name="Google Shape;2608;p165:notes"/>
          <p:cNvSpPr txBox="1">
            <a:spLocks noGrp="1"/>
          </p:cNvSpPr>
          <p:nvPr>
            <p:ph type="body" idx="1"/>
          </p:nvPr>
        </p:nvSpPr>
        <p:spPr>
          <a:xfrm>
            <a:off x="558801" y="4932364"/>
            <a:ext cx="5834063" cy="453707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具体的な対応を検討する際には，次のようなことを確認する必要があります。</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・いつ，どこで何が起こったのか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・誰が関わっているのか「個人」｢複数」「他校」</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・対外的な問題か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・緊急性はあるか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・危険性は高いか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・いたずらか，犯罪か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・校内で対応できるか，外部機関に依頼が必要か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・被害者か加害者か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・保護者への連絡は必要か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・被害は「コンピュータ」「情報」「人」か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・学校がどの程度関わっている問題か</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・被害が拡大する可能性はあるか　　等</a:t>
            </a: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cs typeface="Arial"/>
              <a:sym typeface="Arial"/>
            </a:endParaRPr>
          </a:p>
          <a:p>
            <a:pPr marL="0" lvl="0" indent="0" algn="l" rtl="0">
              <a:lnSpc>
                <a:spcPct val="100000"/>
              </a:lnSpc>
              <a:spcBef>
                <a:spcPts val="360"/>
              </a:spcBef>
              <a:spcAft>
                <a:spcPts val="0"/>
              </a:spcAft>
              <a:buSzPts val="1400"/>
              <a:buNone/>
            </a:pP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 1">
            <a:extLst>
              <a:ext uri="{FF2B5EF4-FFF2-40B4-BE49-F238E27FC236}">
                <a16:creationId xmlns:a16="http://schemas.microsoft.com/office/drawing/2014/main" id="{31A18DB3-405E-499F-A4A7-DBD0EF3237D2}"/>
              </a:ext>
            </a:extLst>
          </p:cNvPr>
          <p:cNvSpPr>
            <a:spLocks noGrp="1" noRot="1" noChangeAspect="1" noTextEdit="1"/>
          </p:cNvSpPr>
          <p:nvPr>
            <p:ph type="sldImg"/>
          </p:nvPr>
        </p:nvSpPr>
        <p:spPr>
          <a:xfrm>
            <a:off x="560388" y="428625"/>
            <a:ext cx="5813425" cy="4360863"/>
          </a:xfrm>
          <a:ln/>
        </p:spPr>
      </p:sp>
      <p:sp>
        <p:nvSpPr>
          <p:cNvPr id="13315" name="ノート プレースホルダ 2">
            <a:extLst>
              <a:ext uri="{FF2B5EF4-FFF2-40B4-BE49-F238E27FC236}">
                <a16:creationId xmlns:a16="http://schemas.microsoft.com/office/drawing/2014/main" id="{69203EEF-7C95-4D25-A5DB-865587805A51}"/>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問題に応じて，さらに次のような対応を行います。該当児童生徒への注意，指導，保護者への連絡，協力依頼，外部機関への相談，連絡，報告，（他校，警察，教育委員会等）クラス，学年，学校の児童生徒への指導を行い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もし，いじめであれば，「いじめ防止対策推進法」や文科省，自治体，学校で定めた「いじめ防止基本方針」に沿った対応が求められます。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具体的には，各校に設置された，教職員，心理，福祉等に関する専門的な知識を有する者などで構成される，「いじめ防止等の対策のための組織」が中心となり，必要に応じてスライドの１から４の対応を行う事になり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また， 「いじめ防止対策推進法」では，インターネットを通じていじめが行われた場合には，いじめを受けた児童・生徒やその保護者は，いじめに係わる情報の削除や発信者情報の開示を求める場合には，法務局及び地方法務局の協力を求めることができるとされています。</a:t>
            </a:r>
            <a:r>
              <a:rPr lang="ja-JP" altLang="en-US" dirty="0"/>
              <a:t> </a:t>
            </a:r>
          </a:p>
          <a:p>
            <a:endParaRPr lang="ja-JP" altLang="en-US" dirty="0"/>
          </a:p>
        </p:txBody>
      </p:sp>
    </p:spTree>
    <p:extLst>
      <p:ext uri="{BB962C8B-B14F-4D97-AF65-F5344CB8AC3E}">
        <p14:creationId xmlns:p14="http://schemas.microsoft.com/office/powerpoint/2010/main" val="2011701933"/>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C58E1A9-1337-413A-9AA0-0240AFD028E8}"/>
              </a:ext>
            </a:extLst>
          </p:cNvPr>
          <p:cNvSpPr>
            <a:spLocks noGrp="1" noRot="1" noChangeAspect="1" noChangeArrowheads="1" noTextEdit="1"/>
          </p:cNvSpPr>
          <p:nvPr>
            <p:ph type="sldImg"/>
          </p:nvPr>
        </p:nvSpPr>
        <p:spPr>
          <a:xfrm>
            <a:off x="560388" y="428625"/>
            <a:ext cx="5813425" cy="4360863"/>
          </a:xfrm>
          <a:ln/>
        </p:spPr>
      </p:sp>
      <p:sp>
        <p:nvSpPr>
          <p:cNvPr id="15363" name="Rectangle 3">
            <a:extLst>
              <a:ext uri="{FF2B5EF4-FFF2-40B4-BE49-F238E27FC236}">
                <a16:creationId xmlns:a16="http://schemas.microsoft.com/office/drawing/2014/main" id="{8FC26319-F0E5-43D9-8B92-7539B60AB9AB}"/>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最後に，「ネット上の不適切な書き込み等への対応例」を紹介します。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まず，ネットトラブルの早期発見のために，児童生徒・保護者からの相談を受付ます。担任や生徒指導担当にいつでも気軽に相談してよいことを伝え，まずは学校に相談してもらうようにします。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また，児童生徒の「いつもと違う」というネットトラブルの兆候を見逃さないようにしたり，問題のある書き込みをネットパトロールで探したりして，早期発見を心がけます。</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次に，書き込み内容の確認と証拠保全を行います。誹謗中傷などの書き込み内容を確認し，書き込みをプリントアウトしたり，携帯電話の場合には画面の写真を保存して証拠保全をします。掲示板のアドレスやメール送信元のアドレス，メール本文も，削除せずに保存しましょう。</a:t>
            </a:r>
            <a:r>
              <a:rPr lang="ja-JP" altLang="en-US" dirty="0"/>
              <a:t> </a:t>
            </a:r>
            <a:endParaRPr lang="ja-JP" altLang="en-US" dirty="0">
              <a:latin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2313373624"/>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DF8B8D7-E8B7-4C67-B1E6-CFF8A3466C9A}"/>
              </a:ext>
            </a:extLst>
          </p:cNvPr>
          <p:cNvSpPr>
            <a:spLocks noGrp="1" noRot="1" noChangeAspect="1" noChangeArrowheads="1" noTextEdit="1"/>
          </p:cNvSpPr>
          <p:nvPr>
            <p:ph type="sldImg"/>
          </p:nvPr>
        </p:nvSpPr>
        <p:spPr>
          <a:xfrm>
            <a:off x="560388" y="428625"/>
            <a:ext cx="5813425" cy="4360863"/>
          </a:xfrm>
          <a:ln/>
        </p:spPr>
      </p:sp>
      <p:sp>
        <p:nvSpPr>
          <p:cNvPr id="17411" name="Rectangle 3">
            <a:extLst>
              <a:ext uri="{FF2B5EF4-FFF2-40B4-BE49-F238E27FC236}">
                <a16:creationId xmlns:a16="http://schemas.microsoft.com/office/drawing/2014/main" id="{088EF5D0-C034-4F13-984D-6345FBBD1F61}"/>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cs typeface="+mn-cs"/>
              </a:rPr>
              <a:t>　次に，当該ＳＮＳの「利用規約」等を確認し，</a:t>
            </a:r>
            <a:r>
              <a:rPr kumimoji="1" lang="en-US" altLang="ja-JP" sz="1200" b="0" i="0" u="none" strike="noStrike" kern="1200" dirty="0">
                <a:solidFill>
                  <a:schemeClr val="tx1"/>
                </a:solidFill>
                <a:effectLst/>
                <a:latin typeface="Arial" charset="0"/>
                <a:cs typeface="+mn-cs"/>
              </a:rPr>
              <a:t>web</a:t>
            </a:r>
            <a:r>
              <a:rPr kumimoji="1" lang="ja-JP" altLang="en-US" sz="1200" b="0" i="0" u="none" strike="noStrike" kern="1200" dirty="0">
                <a:solidFill>
                  <a:schemeClr val="tx1"/>
                </a:solidFill>
                <a:effectLst/>
                <a:latin typeface="Arial" charset="0"/>
                <a:cs typeface="+mn-cs"/>
              </a:rPr>
              <a:t>フォームなどの連絡先から削除依頼をします。必ず書き込み箇所の</a:t>
            </a:r>
            <a:r>
              <a:rPr kumimoji="1" lang="en-US" altLang="ja-JP" sz="1200" b="0" i="0" u="none" strike="noStrike" kern="1200" dirty="0">
                <a:solidFill>
                  <a:schemeClr val="tx1"/>
                </a:solidFill>
                <a:effectLst/>
                <a:latin typeface="Arial" charset="0"/>
                <a:cs typeface="+mn-cs"/>
              </a:rPr>
              <a:t>URL</a:t>
            </a:r>
            <a:r>
              <a:rPr kumimoji="1" lang="ja-JP" altLang="en-US" sz="1200" b="0" i="0" u="none" strike="noStrike" kern="1200" dirty="0">
                <a:solidFill>
                  <a:schemeClr val="tx1"/>
                </a:solidFill>
                <a:effectLst/>
                <a:latin typeface="Arial" charset="0"/>
                <a:cs typeface="+mn-cs"/>
              </a:rPr>
              <a:t>・削除依頼理由を記載し，簡潔な内容にしましょう。</a:t>
            </a:r>
            <a:br>
              <a:rPr kumimoji="1" lang="en-US" altLang="ja-JP"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それでも削除されない場合は</a:t>
            </a:r>
            <a:r>
              <a:rPr lang="ja-JP" altLang="en-US" b="0" i="0" dirty="0">
                <a:solidFill>
                  <a:srgbClr val="333333"/>
                </a:solidFill>
                <a:effectLst/>
                <a:latin typeface="Noto Sans JP"/>
              </a:rPr>
              <a:t>「プロバイダ責任制限法　発信者情報開示関係ガイドライン」にそって</a:t>
            </a:r>
            <a:r>
              <a:rPr lang="en-US" altLang="ja-JP" b="0" i="0" dirty="0">
                <a:solidFill>
                  <a:srgbClr val="333333"/>
                </a:solidFill>
                <a:effectLst/>
                <a:latin typeface="Noto Sans JP"/>
              </a:rPr>
              <a:t>SNS</a:t>
            </a:r>
            <a:r>
              <a:rPr kumimoji="1" lang="ja-JP" altLang="en-US" sz="1200" b="0" i="0" u="none" strike="noStrike" kern="1200" dirty="0">
                <a:solidFill>
                  <a:schemeClr val="tx1"/>
                </a:solidFill>
                <a:effectLst/>
                <a:latin typeface="Arial" charset="0"/>
                <a:cs typeface="+mn-cs"/>
              </a:rPr>
              <a:t>の運用事業者に削除依頼をします。</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の管理者が削除に応じてくれない場合は，</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サービスを提供しているプロバイダに，削除依頼のメールを送ります。</a:t>
            </a:r>
            <a:r>
              <a:rPr kumimoji="1" lang="en-US" altLang="ja-JP" sz="1200" b="0" i="0" u="none" strike="noStrike" kern="1200" dirty="0">
                <a:solidFill>
                  <a:schemeClr val="tx1"/>
                </a:solidFill>
                <a:effectLst/>
                <a:latin typeface="Arial" charset="0"/>
                <a:cs typeface="+mn-cs"/>
              </a:rPr>
              <a:t>URL</a:t>
            </a:r>
            <a:r>
              <a:rPr kumimoji="1" lang="ja-JP" altLang="en-US" sz="1200" b="0" i="0" u="none" strike="noStrike" kern="1200" dirty="0">
                <a:solidFill>
                  <a:schemeClr val="tx1"/>
                </a:solidFill>
                <a:effectLst/>
                <a:latin typeface="Arial" charset="0"/>
                <a:cs typeface="+mn-cs"/>
              </a:rPr>
              <a:t>・依頼理由を添えて，書き込み削除と通信記録の保存を依頼します。</a:t>
            </a:r>
            <a:br>
              <a:rPr kumimoji="1" lang="en-US" altLang="ja-JP" sz="1200" b="0" i="0" u="none" strike="noStrike" kern="1200" dirty="0">
                <a:solidFill>
                  <a:schemeClr val="tx1"/>
                </a:solidFill>
                <a:effectLst/>
                <a:latin typeface="Arial" charset="0"/>
                <a:cs typeface="+mn-cs"/>
              </a:rPr>
            </a:br>
            <a:r>
              <a:rPr kumimoji="1" lang="ja-JP" altLang="en-US" sz="1200" b="0" i="0" u="none" strike="noStrike" kern="1200" dirty="0">
                <a:solidFill>
                  <a:schemeClr val="tx1"/>
                </a:solidFill>
                <a:effectLst/>
                <a:latin typeface="Arial" charset="0"/>
                <a:cs typeface="+mn-cs"/>
              </a:rPr>
              <a:t>　法務局に相談すると，被害内容を判断した上，法務局が</a:t>
            </a:r>
            <a:r>
              <a:rPr kumimoji="1" lang="en-US" altLang="ja-JP" sz="1200" b="0" i="0" u="none" strike="noStrike" kern="1200" dirty="0">
                <a:solidFill>
                  <a:schemeClr val="tx1"/>
                </a:solidFill>
                <a:effectLst/>
                <a:latin typeface="Arial" charset="0"/>
                <a:cs typeface="+mn-cs"/>
              </a:rPr>
              <a:t>SNS</a:t>
            </a:r>
            <a:r>
              <a:rPr kumimoji="1" lang="ja-JP" altLang="en-US" sz="1200" b="0" i="0" u="none" strike="noStrike" kern="1200" dirty="0">
                <a:solidFill>
                  <a:schemeClr val="tx1"/>
                </a:solidFill>
                <a:effectLst/>
                <a:latin typeface="Arial" charset="0"/>
                <a:cs typeface="+mn-cs"/>
              </a:rPr>
              <a:t>運用事業者やプロバイダ等へ削除要請を行ってくれる場合もあります。それでも，プロバイダが削除要請に応じない場合は，法務局のアドバイスのもと，裁判所に削除の仮処分を申請することができます。</a:t>
            </a:r>
            <a:r>
              <a:rPr lang="ja-JP" altLang="en-US" dirty="0"/>
              <a:t> </a:t>
            </a:r>
            <a:endParaRPr lang="ja-JP" altLang="en-US" dirty="0">
              <a:latin typeface="BIZ UDPゴシック" panose="020B0400000000000000" pitchFamily="50" charset="-128"/>
            </a:endParaRPr>
          </a:p>
        </p:txBody>
      </p:sp>
    </p:spTree>
    <p:extLst>
      <p:ext uri="{BB962C8B-B14F-4D97-AF65-F5344CB8AC3E}">
        <p14:creationId xmlns:p14="http://schemas.microsoft.com/office/powerpoint/2010/main" val="143296626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CD78D2C-FF8C-465B-AB8B-758D56E1831D}"/>
              </a:ext>
            </a:extLst>
          </p:cNvPr>
          <p:cNvSpPr>
            <a:spLocks noGrp="1" noRot="1" noChangeAspect="1" noChangeArrowheads="1" noTextEdit="1"/>
          </p:cNvSpPr>
          <p:nvPr>
            <p:ph type="sldImg"/>
          </p:nvPr>
        </p:nvSpPr>
        <p:spPr>
          <a:xfrm>
            <a:off x="560388" y="428625"/>
            <a:ext cx="5813425" cy="4360863"/>
          </a:xfrm>
          <a:ln/>
        </p:spPr>
      </p:sp>
      <p:sp>
        <p:nvSpPr>
          <p:cNvPr id="19459" name="Rectangle 3">
            <a:extLst>
              <a:ext uri="{FF2B5EF4-FFF2-40B4-BE49-F238E27FC236}">
                <a16:creationId xmlns:a16="http://schemas.microsoft.com/office/drawing/2014/main" id="{3A3E7ECC-A9C0-47D5-A734-799088C7D1F5}"/>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cs typeface="+mn-cs"/>
              </a:rPr>
              <a:t>　最後に，加害者への指導と被害者へのフォロー（保護者への連携）を行います。加害者の特定に努め，加害者に適切に指導すると共に，被害者へのフォローを行います。その際，保護者との連携を図ります。加害者が校外であった場合には，相手先に指導と事後報告を依頼します。また，犯罪被害の場合には，警察等へ連絡します。ネット詐欺や性犯罪等，犯罪被害に遭っている場合には，警察のサイバー犯罪担当や国民生活センター等に連絡し，その後の対応について相談しましょう。</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2704006915"/>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ご清聴ありがとうございました。未来ある子どもたちのために，これからも子どもたちを見守り，高度情報通信社会の担い手として適切に育てていきましょう。</a:t>
            </a:r>
            <a:endParaRPr kumimoji="1" lang="ja-JP" altLang="en-US" dirty="0"/>
          </a:p>
        </p:txBody>
      </p:sp>
    </p:spTree>
    <p:extLst>
      <p:ext uri="{BB962C8B-B14F-4D97-AF65-F5344CB8AC3E}">
        <p14:creationId xmlns:p14="http://schemas.microsoft.com/office/powerpoint/2010/main" val="1361471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2"/>
        <p:cNvGrpSpPr/>
        <p:nvPr/>
      </p:nvGrpSpPr>
      <p:grpSpPr>
        <a:xfrm>
          <a:off x="0" y="0"/>
          <a:ext cx="0" cy="0"/>
          <a:chOff x="0" y="0"/>
          <a:chExt cx="0" cy="0"/>
        </a:xfrm>
      </p:grpSpPr>
      <p:sp>
        <p:nvSpPr>
          <p:cNvPr id="973" name="Google Shape;973;p5: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74" name="Google Shape;974;p5: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rPr>
              <a:t>• 青少年がインターネット利用において遭遇したトラブルの中で多いものは、保護者回答では「使い過ぎによって学業や生活に支障が出た」（22.2%）、「コミュニケーショントラブルや人間関係の問題に遭った」（8.3%）、「他人の投稿と自分を比べてストレスを感じた」（8.2%）だった（図表3.10）。</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 一方、青少年本人の回答では「使い過ぎによって学業や生活に支障が出た」（18.2%）、「他人の投稿と自分を比べてストレスを感じた」（17.9%）、「流行に後れないように情報を追いすぎてストレスを感じた」（13.3%）であった（図表3.11）。</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6: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86" name="Google Shape;986;p6: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　</a:t>
            </a:r>
            <a:r>
              <a:rPr lang="ja-JP" dirty="0">
                <a:latin typeface="BIZ UDPゴシック" panose="020B0400000000000000" pitchFamily="50" charset="-128"/>
                <a:ea typeface="BIZ UDPゴシック" panose="020B0400000000000000" pitchFamily="50" charset="-128"/>
              </a:rPr>
              <a:t>青少年がインターネット利用において遭遇したトラブルについて、青少年回答を学齢・性別別に確認し</a:t>
            </a:r>
            <a:r>
              <a:rPr lang="ja-JP" altLang="en-US" dirty="0">
                <a:latin typeface="BIZ UDPゴシック" panose="020B0400000000000000" pitchFamily="50" charset="-128"/>
                <a:ea typeface="BIZ UDPゴシック" panose="020B0400000000000000" pitchFamily="50" charset="-128"/>
              </a:rPr>
              <a:t>ました。</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 中学生女子と高校生男子では、「他人の投稿と自分を比べてストレスを感じた」が最多となった（図表3.12、図表3.13）。</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xfrm>
            <a:off x="560388" y="428625"/>
            <a:ext cx="5813425" cy="4360863"/>
          </a:xfrm>
          <a:ln/>
        </p:spPr>
      </p:sp>
      <p:sp>
        <p:nvSpPr>
          <p:cNvPr id="154627" name="Rectangle 3"/>
          <p:cNvSpPr>
            <a:spLocks noGrp="1" noChangeArrowheads="1"/>
          </p:cNvSpPr>
          <p:nvPr>
            <p:ph type="body" idx="1"/>
          </p:nvPr>
        </p:nvSpPr>
        <p:spPr>
          <a:xfrm>
            <a:off x="559571" y="4863740"/>
            <a:ext cx="5814421" cy="4605920"/>
          </a:xfrm>
        </p:spPr>
        <p:txBody>
          <a:bodyPr/>
          <a:lstStyle/>
          <a:p>
            <a:r>
              <a:rPr lang="ja-JP" altLang="en-US" dirty="0">
                <a:latin typeface="BIZ UDPゴシック" panose="020B0400000000000000" pitchFamily="50" charset="-128"/>
                <a:ea typeface="BIZ UDPゴシック" panose="020B0400000000000000" pitchFamily="50" charset="-128"/>
                <a:cs typeface="Arial" panose="020B0604020202020204" pitchFamily="34" charset="0"/>
              </a:rPr>
              <a:t>　本日お話しする内容ですが，まずネット社会で起きている様々なトラブルや情報モラルの意義を取り上げ，情報モラルの具体的な指導法や教材の紹介，保護者との関わり，問題発生時の対処法などについてもお話しさせていただきます。 </a:t>
            </a:r>
          </a:p>
          <a:p>
            <a:endParaRPr lang="en-US" altLang="ja-JP"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p220: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98" name="Google Shape;998;p220: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内閣府が行なった「青少年インターネット利用環境実態調査」によると, 3歳児で約7割、5歳で約8割となり、8歳以上は9割以上がインターネットを利用していて。15歳以上は約99％が利用しています。本人による回答と保護者による回答では、認識に大きな差はありません。</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5"/>
        <p:cNvGrpSpPr/>
        <p:nvPr/>
      </p:nvGrpSpPr>
      <p:grpSpPr>
        <a:xfrm>
          <a:off x="0" y="0"/>
          <a:ext cx="0" cy="0"/>
          <a:chOff x="0" y="0"/>
          <a:chExt cx="0" cy="0"/>
        </a:xfrm>
      </p:grpSpPr>
      <p:sp>
        <p:nvSpPr>
          <p:cNvPr id="1006" name="Google Shape;1006;p221: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07" name="Google Shape;1007;p221: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低年齢層では、スマートフォンは、72.7％が親と共用で利用しています。小学生になると専用率が上昇します。インターネットを利用すると回答した青少年のうち、子供専用の機器を利用している割合が高いのは、スマートフォン(92.3%)と携帯電話 (76.5%)で、 スマートフォンでは、学校種が上がると子供専用の割合が高くなり、小学生（10歳以上）の72.0％、中学生の95.3％、高校生の99.1％が子供専用と回答しています。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5"/>
        <p:cNvGrpSpPr/>
        <p:nvPr/>
      </p:nvGrpSpPr>
      <p:grpSpPr>
        <a:xfrm>
          <a:off x="0" y="0"/>
          <a:ext cx="0" cy="0"/>
          <a:chOff x="0" y="0"/>
          <a:chExt cx="0" cy="0"/>
        </a:xfrm>
      </p:grpSpPr>
      <p:sp>
        <p:nvSpPr>
          <p:cNvPr id="1016" name="Google Shape;1016;p222: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17" name="Google Shape;1017;p222: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このグラフは，スマートフォンの専用率を示しています。低年齢層の子どもはほとんどの子どもが保護者と共用が多く，9歳～10歳，11歳～13歳に、子ども専用の機器の占有立が大きく増えていることがわかります。10歳で専用と共用の割合が逆転していまう。</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lvl="0" indent="0" algn="l" rtl="0">
              <a:lnSpc>
                <a:spcPct val="375000"/>
              </a:lnSpc>
              <a:spcBef>
                <a:spcPts val="360"/>
              </a:spcBef>
              <a:spcAft>
                <a:spcPts val="0"/>
              </a:spcAft>
              <a:buSzPts val="1400"/>
              <a:buNone/>
            </a:pP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p223: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26" name="Google Shape;1026;p223: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en-US" alt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こちらは，いずれかの機器でインターネットを利用する子どもの，利用内容です。</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dirty="0">
                <a:latin typeface="BIZ UDPゴシック" panose="020B0400000000000000" pitchFamily="50" charset="-128"/>
                <a:ea typeface="BIZ UDPゴシック" panose="020B0400000000000000" pitchFamily="50" charset="-128"/>
              </a:rPr>
              <a:t>高校生では動画を見る(95.2％)、音楽を聴く(91.8％)、検索する(91.0％)が上位。勉強をするは78.9％。中学生では動画を見る(94.2％)、検索する(87.6％) 、ゲームをする(86.7％) が上位。勉強をするは76.2％。小学生（10歳以上）では動画を見る(89.7％)、ゲームをする(86.6％)が上位。勉強をするは73.9％。です。</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学校から配布・指定されたパソコンやタブレット等（GIGA端末）は、勉強をする(82.7％)、検索する(63.0％)が上位です。</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4"/>
        <p:cNvGrpSpPr/>
        <p:nvPr/>
      </p:nvGrpSpPr>
      <p:grpSpPr>
        <a:xfrm>
          <a:off x="0" y="0"/>
          <a:ext cx="0" cy="0"/>
          <a:chOff x="0" y="0"/>
          <a:chExt cx="0" cy="0"/>
        </a:xfrm>
      </p:grpSpPr>
      <p:sp>
        <p:nvSpPr>
          <p:cNvPr id="1035" name="Google Shape;1035;p224: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36" name="Google Shape;1036;p224: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0"/>
              </a:spcBef>
              <a:spcAft>
                <a:spcPts val="0"/>
              </a:spcAft>
              <a:buSzPts val="1400"/>
              <a:buNone/>
            </a:pP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このグラフは，学校種別にインターネットを利⽤すると回答した⻘少年の平均利⽤時間を示しています。</a:t>
            </a:r>
            <a:b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br>
            <a:r>
              <a:rPr lang="ja-JP" dirty="0">
                <a:latin typeface="BIZ UDPゴシック" panose="020B0400000000000000" pitchFamily="50" charset="-128"/>
                <a:ea typeface="BIZ UDPゴシック" panose="020B0400000000000000" pitchFamily="50" charset="-128"/>
              </a:rPr>
              <a:t>インターネットを利用すると回答した青少年の平均利用時間は、前年度と比べ約５分増加し、約５時間２分。</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高校生は、約６時間19分。中学生は、約５時間２分。小学生（10歳以上）は、約３時間44分。</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 目的ごとの平均利用時間は趣味・娯楽が最も多く、約３時間１分。</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です</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dirty="0">
                <a:latin typeface="BIZ UDPゴシック" panose="020B0400000000000000" pitchFamily="50" charset="-128"/>
                <a:ea typeface="BIZ UDPゴシック" panose="020B0400000000000000" pitchFamily="50" charset="-128"/>
              </a:rPr>
              <a:t>　青少年インターネット環境整備法により，各携帯会社等がフィルタリングサービスを実施していますが，アプリや</a:t>
            </a:r>
            <a:r>
              <a:rPr kumimoji="1" lang="en-US" altLang="ja-JP" dirty="0">
                <a:latin typeface="BIZ UDPゴシック" panose="020B0400000000000000" pitchFamily="50" charset="-128"/>
                <a:ea typeface="BIZ UDPゴシック" panose="020B0400000000000000" pitchFamily="50" charset="-128"/>
              </a:rPr>
              <a:t>Wi-Fi</a:t>
            </a:r>
            <a:r>
              <a:rPr kumimoji="1" lang="ja-JP" altLang="en-US" dirty="0" err="1">
                <a:latin typeface="BIZ UDPゴシック" panose="020B0400000000000000" pitchFamily="50" charset="-128"/>
                <a:ea typeface="BIZ UDPゴシック" panose="020B0400000000000000" pitchFamily="50" charset="-128"/>
              </a:rPr>
              <a:t>での</a:t>
            </a:r>
            <a:r>
              <a:rPr kumimoji="1" lang="ja-JP" altLang="en-US" dirty="0">
                <a:latin typeface="BIZ UDPゴシック" panose="020B0400000000000000" pitchFamily="50" charset="-128"/>
                <a:ea typeface="BIZ UDPゴシック" panose="020B0400000000000000" pitchFamily="50" charset="-128"/>
              </a:rPr>
              <a:t>対応などでわかりにくくなっていることから，平成</a:t>
            </a:r>
            <a:r>
              <a:rPr kumimoji="1" lang="en-US" altLang="ja-JP" dirty="0">
                <a:latin typeface="BIZ UDPゴシック" panose="020B0400000000000000" pitchFamily="50" charset="-128"/>
                <a:ea typeface="BIZ UDPゴシック" panose="020B0400000000000000" pitchFamily="50" charset="-128"/>
              </a:rPr>
              <a:t>28</a:t>
            </a:r>
            <a:r>
              <a:rPr kumimoji="1" lang="ja-JP" altLang="en-US" dirty="0">
                <a:latin typeface="BIZ UDPゴシック" panose="020B0400000000000000" pitchFamily="50" charset="-128"/>
                <a:ea typeface="BIZ UDPゴシック" panose="020B0400000000000000" pitchFamily="50" charset="-128"/>
              </a:rPr>
              <a:t>年</a:t>
            </a:r>
            <a:r>
              <a:rPr kumimoji="1" lang="en-US" altLang="ja-JP" dirty="0">
                <a:latin typeface="BIZ UDPゴシック" panose="020B0400000000000000" pitchFamily="50" charset="-128"/>
                <a:ea typeface="BIZ UDPゴシック" panose="020B0400000000000000" pitchFamily="50" charset="-128"/>
              </a:rPr>
              <a:t>2</a:t>
            </a:r>
            <a:r>
              <a:rPr kumimoji="1" lang="ja-JP" altLang="en-US" dirty="0">
                <a:latin typeface="BIZ UDPゴシック" panose="020B0400000000000000" pitchFamily="50" charset="-128"/>
                <a:ea typeface="BIZ UDPゴシック" panose="020B0400000000000000" pitchFamily="50" charset="-128"/>
              </a:rPr>
              <a:t>月から，安心フィルター と名称が統一され，高校生プラスのモードが設けられています。</a:t>
            </a:r>
          </a:p>
        </p:txBody>
      </p:sp>
    </p:spTree>
    <p:extLst>
      <p:ext uri="{BB962C8B-B14F-4D97-AF65-F5344CB8AC3E}">
        <p14:creationId xmlns:p14="http://schemas.microsoft.com/office/powerpoint/2010/main" val="3437856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baseline="0" dirty="0">
                <a:latin typeface="BIZ UDPゴシック" panose="020B0400000000000000" pitchFamily="50" charset="-128"/>
                <a:ea typeface="BIZ UDPゴシック" panose="020B0400000000000000" pitchFamily="50" charset="-128"/>
              </a:rPr>
              <a:t>　次に，学習指導要領が改訂され，情報モラルの扱いがどのように変化したのか，「情報モラルの意義」という視点から見ていくことにします。</a:t>
            </a:r>
          </a:p>
          <a:p>
            <a:endParaRPr lang="ja-JP" altLang="en-US" sz="1200" b="0" dirty="0">
              <a:latin typeface="BIZ UDPゴシック" panose="020B0400000000000000" pitchFamily="50" charset="-128"/>
              <a:ea typeface="BIZ UDPゴシック" panose="020B0400000000000000" pitchFamily="50" charset="-128"/>
              <a:cs typeface="Arial" panose="020B0604020202020204" pitchFamily="34" charset="0"/>
            </a:endParaRPr>
          </a:p>
        </p:txBody>
      </p:sp>
    </p:spTree>
    <p:extLst>
      <p:ext uri="{BB962C8B-B14F-4D97-AF65-F5344CB8AC3E}">
        <p14:creationId xmlns:p14="http://schemas.microsoft.com/office/powerpoint/2010/main" val="21240057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84200" y="396875"/>
            <a:ext cx="5808663" cy="4357688"/>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学習指導要領では育成を目指す児童生徒の資質能力に関して，３つの柱に分けて明確化しています。まず，何を理解しているか，何ができるかといった「知識・技能」の習得です。次に理解していることやできることをどう使うかといった「思考力・判断力・表現力等」の育成です。そして，どのように社会・世界と関わり，よりよい人生を送るかといった「学びに向かう力・人間性等」の涵養が挙げられています。</a:t>
            </a:r>
            <a:r>
              <a:rPr lang="ja-JP" altLang="en-US" dirty="0"/>
              <a:t> </a:t>
            </a:r>
            <a:endParaRPr lang="en-US" altLang="ja-JP" sz="1200" b="0" i="0" u="none" strike="noStrike" baseline="0" dirty="0">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1902571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46100" y="396875"/>
            <a:ext cx="5705475" cy="42799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また，情報教育の目的である「情報活用能力」の育成を，「言語能力」や「問題発見・解決能力」の育成と併せて学習の基盤に位置づけています。また「情報活用能力」には（情報モラルを含む。）と補足され，情報モラルの重要性が強調されていま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13970504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27063" y="471488"/>
            <a:ext cx="5621337" cy="4216400"/>
          </a:xfrm>
        </p:spPr>
      </p:sp>
      <p:sp>
        <p:nvSpPr>
          <p:cNvPr id="3" name="ノート プレースホルダー 2"/>
          <p:cNvSpPr>
            <a:spLocks noGrp="1"/>
          </p:cNvSpPr>
          <p:nvPr>
            <p:ph type="body" idx="1"/>
          </p:nvPr>
        </p:nvSpPr>
        <p:spPr/>
        <p:txBody>
          <a:bodyPr/>
          <a:lstStyle/>
          <a:p>
            <a:r>
              <a:rPr kumimoji="1" lang="ja-JP" altLang="en-US" sz="1200" b="0" i="0" u="none" strike="noStrike" kern="1200" dirty="0">
                <a:solidFill>
                  <a:schemeClr val="tx1"/>
                </a:solidFill>
                <a:effectLst/>
                <a:latin typeface="Arial" charset="0"/>
                <a:cs typeface="+mn-cs"/>
              </a:rPr>
              <a:t>　学習の基盤に位置づけられた「情報活用能力」も「知識・技能」「思考力・判断力･表現力等」「学びに向かう力・人間性等」３つの柱に分けて明確化されています。それらの内容には赤字で示したように情報モラルに関する内容がちりばめられてい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950944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まず最初にネット社会で起こっている具体的な事例を見ていきましょう。</a:t>
            </a:r>
            <a:r>
              <a:rPr lang="ja-JP" altLang="en-US" dirty="0">
                <a:latin typeface="BIZ UDPゴシック" panose="020B0400000000000000" pitchFamily="50" charset="-128"/>
                <a:ea typeface="BIZ UDPゴシック" panose="020B0400000000000000" pitchFamily="50" charset="-128"/>
              </a:rPr>
              <a:t> </a:t>
            </a:r>
          </a:p>
        </p:txBody>
      </p:sp>
    </p:spTree>
    <p:extLst>
      <p:ext uri="{BB962C8B-B14F-4D97-AF65-F5344CB8AC3E}">
        <p14:creationId xmlns:p14="http://schemas.microsoft.com/office/powerpoint/2010/main" val="2369395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396875"/>
            <a:ext cx="5689600" cy="4267200"/>
          </a:xfrm>
        </p:spPr>
      </p:sp>
      <p:sp>
        <p:nvSpPr>
          <p:cNvPr id="3" name="ノート プレースホルダー 2"/>
          <p:cNvSpPr>
            <a:spLocks noGrp="1"/>
          </p:cNvSpPr>
          <p:nvPr>
            <p:ph type="body" idx="1"/>
          </p:nvPr>
        </p:nvSpPr>
        <p:spPr/>
        <p:txBody>
          <a:bodyPr/>
          <a:lstStyle/>
          <a:p>
            <a:r>
              <a:rPr kumimoji="1" lang="ja-JP" altLang="en-US" dirty="0">
                <a:latin typeface="Arial" panose="020B0604020202020204" pitchFamily="34" charset="0"/>
                <a:cs typeface="Arial" panose="020B0604020202020204" pitchFamily="34" charset="0"/>
              </a:rPr>
              <a:t>　この図は「情報活用能力」を従来の内容や学習活動の視点と，育成すべき資質や能力の視点を併せて示したものです。</a:t>
            </a:r>
          </a:p>
        </p:txBody>
      </p:sp>
    </p:spTree>
    <p:extLst>
      <p:ext uri="{BB962C8B-B14F-4D97-AF65-F5344CB8AC3E}">
        <p14:creationId xmlns:p14="http://schemas.microsoft.com/office/powerpoint/2010/main" val="40092059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33388" y="296863"/>
            <a:ext cx="5867400" cy="4400550"/>
          </a:xfrm>
        </p:spPr>
      </p:sp>
      <p:sp>
        <p:nvSpPr>
          <p:cNvPr id="3" name="ノート プレースホルダー 2"/>
          <p:cNvSpPr>
            <a:spLocks noGrp="1"/>
          </p:cNvSpPr>
          <p:nvPr>
            <p:ph type="body" idx="1"/>
          </p:nvPr>
        </p:nvSpPr>
        <p:spPr>
          <a:xfrm>
            <a:off x="468140" y="4933156"/>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なぜ，情報モラルが必要とされるのでしょうか。小中学校学習指導要領「総則」の解説に述べられている情報モラルの意義について順に見ていきましょう。まず情報モラルが必要とされる社会の背景として携帯電話やスマートフォン，ＳＮＳが子どもたちにも急速に普及したことが挙げられます。そして具体的な問題として，インターネット上での誹謗中傷やいじめ，インターネット上の犯罪や違法・有害情報の問題の深刻化，インターネット利用の長時間化等の問題点が生起してきたことを挙げています。これら３つの問題点は，それぞれ「権利の尊重と責任」，「情報安全」，「健康との関わり」の３観点に整理でき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7939946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466725"/>
            <a:ext cx="5759450" cy="4321175"/>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それでは情報モラルにはどのような資質・能力の育成が求められるのでしょうか。それは，「他者への影響を考え，人権，知的財産権など自他の権利を尊重し情報社会での行動に責任をもつ」，「犯罪被害を含む危険の回避など情報を正しく安全に利用できる」，「コンピュータなどの情報機器の使用による健康との関わりを理解する」の</a:t>
            </a:r>
            <a:r>
              <a:rPr kumimoji="1" lang="en-US" altLang="ja-JP" sz="1200" b="0" i="0" u="none" strike="noStrike" kern="1200" dirty="0">
                <a:solidFill>
                  <a:schemeClr val="tx1"/>
                </a:solidFill>
                <a:effectLst/>
                <a:latin typeface="Arial" charset="0"/>
                <a:cs typeface="+mn-cs"/>
              </a:rPr>
              <a:t>3</a:t>
            </a:r>
            <a:r>
              <a:rPr kumimoji="1" lang="ja-JP" altLang="en-US" sz="1200" b="0" i="0" u="none" strike="noStrike" kern="1200" dirty="0">
                <a:solidFill>
                  <a:schemeClr val="tx1"/>
                </a:solidFill>
                <a:effectLst/>
                <a:latin typeface="Arial" charset="0"/>
                <a:cs typeface="+mn-cs"/>
              </a:rPr>
              <a:t>点です。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37452880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25463" y="311150"/>
            <a:ext cx="5830887" cy="4375150"/>
          </a:xfrm>
        </p:spPr>
      </p:sp>
      <p:sp>
        <p:nvSpPr>
          <p:cNvPr id="3" name="ノート プレースホルダー 2"/>
          <p:cNvSpPr>
            <a:spLocks noGrp="1"/>
          </p:cNvSpPr>
          <p:nvPr>
            <p:ph type="body" idx="1"/>
          </p:nvPr>
        </p:nvSpPr>
        <p:spPr>
          <a:xfrm>
            <a:off x="559570" y="4861148"/>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続けて，「総則」の解説には情報モラルを指導するために１～５までの具体的な学習内容が提案されています。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14739903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6738" y="514350"/>
            <a:ext cx="5607050" cy="4205288"/>
          </a:xfrm>
        </p:spPr>
      </p:sp>
      <p:sp>
        <p:nvSpPr>
          <p:cNvPr id="3" name="ノート プレースホルダー 2"/>
          <p:cNvSpPr>
            <a:spLocks noGrp="1"/>
          </p:cNvSpPr>
          <p:nvPr>
            <p:ph type="body" idx="1"/>
          </p:nvPr>
        </p:nvSpPr>
        <p:spPr>
          <a:xfrm>
            <a:off x="559570" y="4861148"/>
            <a:ext cx="561421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cs typeface="+mn-cs"/>
              </a:rPr>
              <a:t>　さらに情報モラルを指導する上でどのような工夫が求められるのか，指導上の留意点が３点述べられています。まず「情報を活用する授業の各場面（収集，判断，処理，発信）で学習させる」こと。また「情報や情報技術の特性についての理解に基づく情報モラルを身に付けさせ，将来の新たな機器やサービス，あるいは危険の出現にも適切に対応できるようにする」こと。そして，「道徳科や特別活動のみで実施するものではなく，各教科等との連携や，さらに生徒指導との連携も図りながら実施する」ことの</a:t>
            </a:r>
            <a:r>
              <a:rPr kumimoji="1" lang="en-US" altLang="ja-JP" sz="1200" b="0" i="0" u="none" strike="noStrike" kern="1200" dirty="0">
                <a:solidFill>
                  <a:schemeClr val="tx1"/>
                </a:solidFill>
                <a:effectLst/>
                <a:latin typeface="Arial" charset="0"/>
                <a:cs typeface="+mn-cs"/>
              </a:rPr>
              <a:t>3</a:t>
            </a:r>
            <a:r>
              <a:rPr kumimoji="1" lang="ja-JP" altLang="en-US" sz="1200" b="0" i="0" u="none" strike="noStrike" kern="1200" dirty="0">
                <a:solidFill>
                  <a:schemeClr val="tx1"/>
                </a:solidFill>
                <a:effectLst/>
                <a:latin typeface="Arial" charset="0"/>
                <a:cs typeface="+mn-cs"/>
              </a:rPr>
              <a:t>点が提案されています。</a:t>
            </a:r>
            <a:r>
              <a:rPr lang="ja-JP" altLang="en-US" dirty="0"/>
              <a:t> </a:t>
            </a:r>
            <a:endParaRPr lang="en-US" altLang="ja-JP" sz="1200" dirty="0">
              <a:solidFill>
                <a:prstClr val="black"/>
              </a:solidFill>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10758639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p225: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42" name="Google Shape;1142;p225: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しかし，現在の情報モラル教育の実践に関し，以下の問題点が指摘されています。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一つ目は，学校の中だけの非現実的な情報モラル教育です。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学校の中だけで校則等でICTの活用を抑制的にしてトラブルの発生を抑止しようとしても</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学校外では適用できません。</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学校内はもちろん，家庭などの学校外でも，積極的にタブレットやスマホ等を使うことを</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前提とし，教師が保護者が見ていなくても，積極的かつ適切に判断して上手にICTを</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活用できるようにしなければなりません。</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二つ目は，教師主導で「危ないから気をつけろ！」という説教調の教育では，子どもたち</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の適切な判断力は育ちません。</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情報モラル教育の授業についても，子ども自ら問題を発見し，仲間と共に考え問題を解決</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していく，個別最適な学びと協働的な学びの一体的な充実による，主体的・対話的で深い</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学びへの授業改善を図っていただきたいと思います。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三つ目は，情報担当教員だけが指導し，それ以外の教員は情報モラル教育をほとんど</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行っていないことです。学習指導要領総則と各教科等の解説に基づき，すべての教員に</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よる各教科等での実施が必要です。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四つ目は，多くの学校で，年に一回外部講師を招いて指導するだけで，それ以外の指導は</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ほとんど行われていないことです。後から説明する「実践編」を参考に，学習指導要領に</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基づき，年間指導計画へ位置づけて通年で実施する必要があります。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五つ目は，「思いやりをもて」「相手の立場に立って」などの，観念論的な指導に終始し，</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問題発生の根本的な原因を理解させず，適切な対応を指導していないことです。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ここに示した例のように，メディア特性や情報特性，人間の心理学的な特性など，</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情報の科学的な理解に基づいた指導を行い，理由を明らかにして適切に判断</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できる力を育成することが必要です。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六つ目は，いじめは絶対になくすべきですが，人間の心理的特性により，</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科学的には完全になくすことができないことが困難だと言われています。</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そこで，予防指導だけでなく，24時間子供SOSダイヤルをすべての子供に</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メモさせたり，いじめや問題事例に遭ったときの相談先や証拠保全の方法，</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それらの問題に負けないしなやかな強さ・回復力であるレジリエンスを</a:t>
            </a:r>
            <a:endParaRPr lang="en-US" alt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360"/>
              </a:spcBef>
              <a:spcAft>
                <a:spcPts val="0"/>
              </a:spcAft>
              <a:buSzPts val="1400"/>
              <a:buNone/>
            </a:pP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高めるたりすることも指導する必要があり</a:t>
            </a:r>
            <a:r>
              <a:rPr lang="ja-JP" altLang="en-US"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ま</a:t>
            </a:r>
            <a:r>
              <a:rPr lang="ja-JP" sz="11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す。</a:t>
            </a:r>
            <a:r>
              <a:rPr lang="ja-JP" sz="1100" dirty="0">
                <a:latin typeface="BIZ UDPゴシック" panose="020B0400000000000000" pitchFamily="50" charset="-128"/>
                <a:ea typeface="BIZ UDPゴシック" panose="020B0400000000000000" pitchFamily="50" charset="-128"/>
              </a:rPr>
              <a:t> </a:t>
            </a:r>
            <a:endParaRPr sz="1100"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2"/>
        <p:cNvGrpSpPr/>
        <p:nvPr/>
      </p:nvGrpSpPr>
      <p:grpSpPr>
        <a:xfrm>
          <a:off x="0" y="0"/>
          <a:ext cx="0" cy="0"/>
          <a:chOff x="0" y="0"/>
          <a:chExt cx="0" cy="0"/>
        </a:xfrm>
      </p:grpSpPr>
      <p:sp>
        <p:nvSpPr>
          <p:cNvPr id="1173" name="Google Shape;1173;p226: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74" name="Google Shape;1174;p226:notes"/>
          <p:cNvSpPr txBox="1">
            <a:spLocks noGrp="1"/>
          </p:cNvSpPr>
          <p:nvPr>
            <p:ph type="body" idx="1"/>
          </p:nvPr>
        </p:nvSpPr>
        <p:spPr>
          <a:xfrm>
            <a:off x="559570" y="4933157"/>
            <a:ext cx="5832648" cy="4536505"/>
          </a:xfrm>
          <a:prstGeom prst="rect">
            <a:avLst/>
          </a:prstGeom>
          <a:noFill/>
          <a:ln>
            <a:noFill/>
          </a:ln>
        </p:spPr>
        <p:txBody>
          <a:bodyPr spcFirstLastPara="1" wrap="square" lIns="90525" tIns="45250" rIns="90525" bIns="45250" anchor="t" anchorCtr="0">
            <a:noAutofit/>
          </a:bodyPr>
          <a:lstStyle/>
          <a:p>
            <a:pPr marL="0" lvl="0" indent="0" algn="l" rtl="0">
              <a:lnSpc>
                <a:spcPct val="100000"/>
              </a:lnSpc>
              <a:spcBef>
                <a:spcPts val="360"/>
              </a:spcBef>
              <a:spcAft>
                <a:spcPts val="0"/>
              </a:spcAft>
              <a:buSzPts val="1400"/>
              <a:buNone/>
            </a:pPr>
            <a:r>
              <a:rPr lang="ja-JP" altLang="en-US" dirty="0">
                <a:latin typeface="BIZ UDPゴシック" panose="020B0400000000000000" pitchFamily="50" charset="-128"/>
                <a:ea typeface="BIZ UDPゴシック" panose="020B0400000000000000" pitchFamily="50" charset="-128"/>
              </a:rPr>
              <a:t>　</a:t>
            </a:r>
            <a:r>
              <a:rPr lang="ja-JP" dirty="0">
                <a:latin typeface="BIZ UDPゴシック" panose="020B0400000000000000" pitchFamily="50" charset="-128"/>
                <a:ea typeface="BIZ UDPゴシック" panose="020B0400000000000000" pitchFamily="50" charset="-128"/>
              </a:rPr>
              <a:t>生成ＡＩとの付き合い方を考える上で、1つ目として人間中心の利活用という考え方が基本です。生成AIを有用な道具になり得るものと捉え、出力を参考の一つとして、リスクや懸念を踏まえた上で、 最後は人間が判断し、責任を持つことが重要です。また、学習指導要領に定める資質・能力の育成に寄与するか、教育活動の目的を達成する観点から 効果的であるかを吟味した上で利活用が必要となります。やはり、学びの専門職としての教師の役割が一層重要です。</a:t>
            </a:r>
            <a:endParaRPr dirty="0">
              <a:latin typeface="BIZ UDPゴシック" panose="020B0400000000000000" pitchFamily="50" charset="-128"/>
              <a:ea typeface="BIZ UDPゴシック" panose="020B0400000000000000" pitchFamily="50" charset="-128"/>
            </a:endParaRPr>
          </a:p>
          <a:p>
            <a:pPr marL="0" lvl="0" indent="0" algn="l" rtl="0">
              <a:lnSpc>
                <a:spcPct val="100000"/>
              </a:lnSpc>
              <a:spcBef>
                <a:spcPts val="360"/>
              </a:spcBef>
              <a:spcAft>
                <a:spcPts val="0"/>
              </a:spcAft>
              <a:buSzPts val="1400"/>
              <a:buNone/>
            </a:pPr>
            <a:r>
              <a:rPr lang="ja-JP" altLang="en-US"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生成ＡＩと付き合い方を考える上で、2つ目としては、情報活用能力の更なる育成強化が必要となります。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lvl="0" indent="0" algn="l" rtl="0">
              <a:lnSpc>
                <a:spcPct val="100000"/>
              </a:lnSpc>
              <a:spcBef>
                <a:spcPts val="360"/>
              </a:spcBef>
              <a:spcAft>
                <a:spcPts val="0"/>
              </a:spcAft>
              <a:buSzPts val="1400"/>
              <a:buNone/>
            </a:pPr>
            <a:r>
              <a:rPr lang="ja-JP" altLang="en-US" dirty="0">
                <a:latin typeface="BIZ UDPゴシック" panose="020B0400000000000000" pitchFamily="50" charset="-128"/>
                <a:ea typeface="BIZ UDPゴシック" panose="020B0400000000000000" pitchFamily="50" charset="-128"/>
              </a:rPr>
              <a:t>　</a:t>
            </a:r>
            <a:r>
              <a:rPr lang="ja-JP" dirty="0">
                <a:latin typeface="BIZ UDPゴシック" panose="020B0400000000000000" pitchFamily="50" charset="-128"/>
                <a:ea typeface="BIZ UDPゴシック" panose="020B0400000000000000" pitchFamily="50" charset="-128"/>
              </a:rPr>
              <a:t>そのために、生成AIの仕組みの理解、学びに生かしていく視点、近い将来生成AIを使いこなすための力を、各教科等の中において意識的に育てていく姿勢は重要です。生成AIが社会生活に組み込まれていくことを念頭 に、情報モラルを含む情報活用能力の育成を一 層充実させていくことが必要となります。その際、ネット社会の歩き方の動画教材や図鑑教材を使って生成ＡＩとの付き合い方を考えることができます。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lvl="0" indent="0" algn="l" rtl="0">
              <a:lnSpc>
                <a:spcPct val="100000"/>
              </a:lnSpc>
              <a:spcBef>
                <a:spcPts val="360"/>
              </a:spcBef>
              <a:spcAft>
                <a:spcPts val="0"/>
              </a:spcAft>
              <a:buSzPts val="1400"/>
              <a:buNone/>
            </a:pPr>
            <a:r>
              <a:rPr lang="ja-JP" altLang="en-US" dirty="0">
                <a:latin typeface="BIZ UDPゴシック" panose="020B0400000000000000" pitchFamily="50" charset="-128"/>
                <a:ea typeface="BIZ UDPゴシック" panose="020B0400000000000000" pitchFamily="50" charset="-128"/>
              </a:rPr>
              <a:t>　</a:t>
            </a:r>
            <a:r>
              <a:rPr lang="ja-JP" dirty="0">
                <a:latin typeface="BIZ UDPゴシック" panose="020B0400000000000000" pitchFamily="50" charset="-128"/>
                <a:ea typeface="BIZ UDPゴシック" panose="020B0400000000000000" pitchFamily="50" charset="-128"/>
              </a:rPr>
              <a:t>発達の段階や情報活用能力の育成状況に留意しつつ、リスクや 懸念に対策を講じた上で利活用を検討すべき。その際、学習指導 要領に定める資質・能力の育成に寄与するか、教育活動の目的を 達成する観点から効果的であるかを吟味することが必要  「生成AI自体を学ぶ場面」、「使い方を学ぶ場面」、「各教科等の 学びにおいて積極的に用いる場面」を組み合わせたり往還したりし ながら、生成AIの仕組みへの理解や学びに生かす力を高める</a:t>
            </a:r>
            <a:r>
              <a:rPr lang="ja-JP" altLang="en-US" dirty="0">
                <a:latin typeface="BIZ UDPゴシック" panose="020B0400000000000000" pitchFamily="50" charset="-128"/>
                <a:ea typeface="BIZ UDPゴシック" panose="020B0400000000000000" pitchFamily="50" charset="-128"/>
              </a:rPr>
              <a:t>ことが重要です。</a:t>
            </a:r>
            <a:endParaRPr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endParaRPr>
          </a:p>
          <a:p>
            <a:pPr marL="0" lvl="0" indent="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p227:notes"/>
          <p:cNvSpPr>
            <a:spLocks noGrp="1" noRot="1" noChangeAspect="1"/>
          </p:cNvSpPr>
          <p:nvPr>
            <p:ph type="sldImg" idx="2"/>
          </p:nvPr>
        </p:nvSpPr>
        <p:spPr>
          <a:xfrm>
            <a:off x="560388" y="428625"/>
            <a:ext cx="5813425" cy="4360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9" name="Google Shape;1189;p227:notes"/>
          <p:cNvSpPr txBox="1">
            <a:spLocks noGrp="1"/>
          </p:cNvSpPr>
          <p:nvPr>
            <p:ph type="body" idx="1"/>
          </p:nvPr>
        </p:nvSpPr>
        <p:spPr>
          <a:xfrm>
            <a:off x="559570" y="4933157"/>
            <a:ext cx="5832648" cy="4752527"/>
          </a:xfrm>
          <a:prstGeom prst="rect">
            <a:avLst/>
          </a:prstGeom>
          <a:noFill/>
          <a:ln>
            <a:noFill/>
          </a:ln>
        </p:spPr>
        <p:txBody>
          <a:bodyPr spcFirstLastPara="1" wrap="square" lIns="90525" tIns="45250" rIns="90525" bIns="45250" anchor="t" anchorCtr="0">
            <a:noAutofit/>
          </a:bodyPr>
          <a:lstStyle/>
          <a:p>
            <a:pPr marL="0" marR="0" lvl="0" indent="0" algn="l" rtl="0">
              <a:lnSpc>
                <a:spcPct val="100000"/>
              </a:lnSpc>
              <a:spcBef>
                <a:spcPts val="0"/>
              </a:spcBef>
              <a:spcAft>
                <a:spcPts val="0"/>
              </a:spcAft>
              <a:buSzPts val="1400"/>
              <a:buNone/>
            </a:pPr>
            <a:r>
              <a:rPr lang="ja-JP" altLang="en-US" dirty="0">
                <a:latin typeface="BIZ UDPゴシック" panose="020B0400000000000000" pitchFamily="50" charset="-128"/>
                <a:ea typeface="BIZ UDPゴシック" panose="020B0400000000000000" pitchFamily="50" charset="-128"/>
              </a:rPr>
              <a:t>　</a:t>
            </a:r>
            <a:r>
              <a:rPr lang="ja-JP" dirty="0">
                <a:latin typeface="BIZ UDPゴシック" panose="020B0400000000000000" pitchFamily="50" charset="-128"/>
                <a:ea typeface="BIZ UDPゴシック" panose="020B0400000000000000" pitchFamily="50" charset="-128"/>
              </a:rPr>
              <a:t>文部科学省では、</a:t>
            </a:r>
            <a:r>
              <a:rPr lang="ja-JP" sz="1200" dirty="0">
                <a:solidFill>
                  <a:srgbClr val="1F497D"/>
                </a:solidFill>
                <a:latin typeface="BIZ UDPゴシック" panose="020B0400000000000000" pitchFamily="50" charset="-128"/>
                <a:ea typeface="BIZ UDPゴシック" panose="020B0400000000000000" pitchFamily="50" charset="-128"/>
                <a:cs typeface="Arial"/>
                <a:sym typeface="Arial"/>
              </a:rPr>
              <a:t>初等中等教育段階における生成AIの利活用に関するガイドライン（令和6年12月26日）</a:t>
            </a:r>
            <a:r>
              <a:rPr lang="ja-JP" dirty="0">
                <a:latin typeface="BIZ UDPゴシック" panose="020B0400000000000000" pitchFamily="50" charset="-128"/>
                <a:ea typeface="BIZ UDPゴシック" panose="020B0400000000000000" pitchFamily="50" charset="-128"/>
              </a:rPr>
              <a:t>に公表しました。本ガイドラインは、教職員や教育委員会等の学校教育関係者を主たる読み手として、学校現場における生成AIの適切な利活用を実現するための参考資料となるよう、利活用に当たっての基本的な考え方や押さえるべきポイントをまとめたものであり、学校現場での生成AIの利活用を一律に禁止したり義務付けたりするものではありません。このような位置付けから、本ガイドラインでは、生成AIの概要、基本的な考え方を示した上で、学校現場において押さえておくべきポイントとして、利活用する場面や主体に応じた留意点について、現時点の知見を基に可能な限り具体的に示しています。なお、今後の技術の進展や学校現場での取組等の状況を踏まえ、必要に応じて改訂を行うことを想定している。 加えて、本ガイドラインの参考資料として、各場面や主体に応じて生成AIを学校現場で利活用する際に押さえておくべきポイントを整理したチェック項目や生成AIパイロット校における先行取組事例、学校現場において活用可能な研修教材等の情報をまとめている。学校現場で生成 AI を利活用するに当たっては、これらも参考にしてください。</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a:t>
            </a:r>
            <a:r>
              <a:rPr kumimoji="1" lang="en-US" altLang="ja-JP" sz="1200" b="0" i="0" u="none" strike="noStrike" kern="1200" dirty="0">
                <a:solidFill>
                  <a:schemeClr val="tx1"/>
                </a:solidFill>
                <a:effectLst/>
                <a:latin typeface="Arial" charset="0"/>
                <a:cs typeface="+mn-cs"/>
              </a:rPr>
              <a:t> GIGA</a:t>
            </a:r>
            <a:r>
              <a:rPr kumimoji="1" lang="ja-JP" altLang="en-US" sz="1200" b="0" i="0" u="none" strike="noStrike" kern="1200" dirty="0">
                <a:solidFill>
                  <a:schemeClr val="tx1"/>
                </a:solidFill>
                <a:effectLst/>
                <a:latin typeface="Arial" charset="0"/>
                <a:cs typeface="+mn-cs"/>
              </a:rPr>
              <a:t>スクール構想で，１人１台端末が整備されました。１人１台端末は、</a:t>
            </a:r>
            <a:r>
              <a:rPr kumimoji="1" lang="en-US" altLang="ja-JP" sz="1200" b="0" i="0" u="none" strike="noStrike" kern="1200" dirty="0">
                <a:solidFill>
                  <a:schemeClr val="tx1"/>
                </a:solidFill>
                <a:effectLst/>
                <a:latin typeface="Arial" charset="0"/>
                <a:cs typeface="+mn-cs"/>
              </a:rPr>
              <a:t>21</a:t>
            </a:r>
            <a:r>
              <a:rPr kumimoji="1" lang="ja-JP" altLang="en-US" sz="1200" b="0" i="0" u="none" strike="noStrike" kern="1200" dirty="0">
                <a:solidFill>
                  <a:schemeClr val="tx1"/>
                </a:solidFill>
                <a:effectLst/>
                <a:latin typeface="Arial" charset="0"/>
                <a:cs typeface="+mn-cs"/>
              </a:rPr>
              <a:t>世紀型能力で、従来型の基礎力である「読み書きそろばん」、すなわち「言語スキル」「数量スキル」と全く同様に基礎力とされる「情報スキル」を身につけるために、筆記用具や辞書と同じ「文房具」として日常的に使いながら、変化が激しく予測困難な時代を、指示待ちではなく，主体的に問題を発見し，根拠を明らかにして協働的に問題解決していく力を身につけて，たくましく生き抜く力を育てるのが目的です。したがって、「○○しなさい」「○○してはだめ！」と教え込むのではなく，なぜそうすることがいいのか・だめなのか，図鑑型教材等も使って「情報の科学的な理解」を基に、どうすべきかを理由付きで考え，「適切に判断できる力」を育成するようにしましょう。</a:t>
            </a:r>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　　取り扱う内容は，あくまでも「学習や、クラブや部活のなどのために活用し、自分を成長させるとともに、他の人たちも幸せにするために活用することが目的であること，情報セキュリティについて科学的に仕組みを教え，ＩＤとパスワードを人に教えては絶対にいけないこと，著作権・肖像権やインターネットの複製性・可塑性による拡散に留意し，写真・動画の取り扱いに気をつけること，誹謗中書を絶対にしないこと，相手意識を持ってコミュニケーションすること、正しい姿勢で画面との距離が近くなりすぎないようにしたり、連続使用時間が長くならないようにして，視力低下を招かないこと，その他端末の汚染・破損等をさせないためにきをつけること、交通安全のため登下校中の利用は，学習で必要な場合以外は気をつけることなどがあります。</a:t>
            </a:r>
          </a:p>
          <a:p>
            <a:endParaRPr kumimoji="1" lang="en-US" altLang="ja-JP" sz="1200" b="0" i="0" u="none" strike="noStrike" kern="1200" dirty="0">
              <a:solidFill>
                <a:schemeClr val="tx1"/>
              </a:solidFill>
              <a:effectLst/>
              <a:latin typeface="Arial" charset="0"/>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60388" y="4933156"/>
            <a:ext cx="5832648" cy="4752527"/>
          </a:xfrm>
        </p:spPr>
        <p:txBody>
          <a:bodyPr/>
          <a:lstStyle/>
          <a:p>
            <a:pPr algn="l" fontAlgn="base"/>
            <a:r>
              <a:rPr kumimoji="1" lang="ja-JP" altLang="en-US" sz="1200" b="0" i="0" u="none" strike="noStrike" kern="1200" dirty="0">
                <a:solidFill>
                  <a:schemeClr val="tx1"/>
                </a:solidFill>
                <a:effectLst/>
                <a:latin typeface="Arial" charset="0"/>
                <a:cs typeface="+mn-cs"/>
              </a:rPr>
              <a:t>　</a:t>
            </a:r>
            <a:r>
              <a:rPr lang="ja-JP" altLang="en-US" b="0" i="0" dirty="0">
                <a:solidFill>
                  <a:srgbClr val="000000"/>
                </a:solidFill>
                <a:effectLst/>
                <a:latin typeface="Arial" panose="020B0604020202020204" pitchFamily="34" charset="0"/>
              </a:rPr>
              <a:t>文部科学省では、</a:t>
            </a:r>
            <a:r>
              <a:rPr lang="en-US" altLang="ja-JP" b="0" i="0" dirty="0">
                <a:solidFill>
                  <a:srgbClr val="000000"/>
                </a:solidFill>
                <a:effectLst/>
                <a:latin typeface="Arial" panose="020B0604020202020204" pitchFamily="34" charset="0"/>
              </a:rPr>
              <a:t>2020</a:t>
            </a:r>
            <a:r>
              <a:rPr lang="ja-JP" altLang="en-US" b="0" i="0" dirty="0">
                <a:solidFill>
                  <a:srgbClr val="000000"/>
                </a:solidFill>
                <a:effectLst/>
                <a:latin typeface="Arial" panose="020B0604020202020204" pitchFamily="34" charset="0"/>
              </a:rPr>
              <a:t>年（令和</a:t>
            </a:r>
            <a:r>
              <a:rPr lang="en-US" altLang="ja-JP" b="0" i="0" dirty="0">
                <a:solidFill>
                  <a:srgbClr val="000000"/>
                </a:solidFill>
                <a:effectLst/>
                <a:latin typeface="Arial" panose="020B0604020202020204" pitchFamily="34" charset="0"/>
              </a:rPr>
              <a:t>2</a:t>
            </a:r>
            <a:r>
              <a:rPr lang="ja-JP" altLang="en-US" b="0" i="0" dirty="0">
                <a:solidFill>
                  <a:srgbClr val="000000"/>
                </a:solidFill>
                <a:effectLst/>
                <a:latin typeface="Arial" panose="020B0604020202020204" pitchFamily="34" charset="0"/>
              </a:rPr>
              <a:t>年）</a:t>
            </a:r>
            <a:r>
              <a:rPr lang="en-US" altLang="ja-JP" b="0" i="0" dirty="0">
                <a:solidFill>
                  <a:srgbClr val="000000"/>
                </a:solidFill>
                <a:effectLst/>
                <a:latin typeface="Arial" panose="020B0604020202020204" pitchFamily="34" charset="0"/>
              </a:rPr>
              <a:t>12</a:t>
            </a:r>
            <a:r>
              <a:rPr lang="ja-JP" altLang="en-US" b="0" i="0" dirty="0">
                <a:solidFill>
                  <a:srgbClr val="000000"/>
                </a:solidFill>
                <a:effectLst/>
                <a:latin typeface="Arial" panose="020B0604020202020204" pitchFamily="34" charset="0"/>
              </a:rPr>
              <a:t>月</a:t>
            </a:r>
            <a:r>
              <a:rPr lang="en-US" altLang="ja-JP" b="0" i="0" dirty="0">
                <a:solidFill>
                  <a:srgbClr val="000000"/>
                </a:solidFill>
                <a:effectLst/>
                <a:latin typeface="Arial" panose="020B0604020202020204" pitchFamily="34" charset="0"/>
              </a:rPr>
              <a:t>24</a:t>
            </a:r>
            <a:r>
              <a:rPr lang="ja-JP" altLang="en-US" b="0" i="0" dirty="0">
                <a:solidFill>
                  <a:srgbClr val="000000"/>
                </a:solidFill>
                <a:effectLst/>
                <a:latin typeface="Arial" panose="020B0604020202020204" pitchFamily="34" charset="0"/>
              </a:rPr>
              <a:t>日に</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スクール構想のもとで</a:t>
            </a:r>
            <a:r>
              <a:rPr lang="en-US" altLang="ja-JP" b="0" i="0" dirty="0">
                <a:solidFill>
                  <a:srgbClr val="000000"/>
                </a:solidFill>
                <a:effectLst/>
                <a:latin typeface="Arial" panose="020B0604020202020204" pitchFamily="34" charset="0"/>
              </a:rPr>
              <a:t>1</a:t>
            </a:r>
            <a:r>
              <a:rPr lang="ja-JP" altLang="en-US" b="0" i="0" dirty="0">
                <a:solidFill>
                  <a:srgbClr val="000000"/>
                </a:solidFill>
                <a:effectLst/>
                <a:latin typeface="Arial" panose="020B0604020202020204" pitchFamily="34" charset="0"/>
              </a:rPr>
              <a:t>人</a:t>
            </a:r>
            <a:r>
              <a:rPr lang="en-US" altLang="ja-JP" b="0" i="0" dirty="0">
                <a:solidFill>
                  <a:srgbClr val="000000"/>
                </a:solidFill>
                <a:effectLst/>
                <a:latin typeface="Arial" panose="020B0604020202020204" pitchFamily="34" charset="0"/>
              </a:rPr>
              <a:t>1</a:t>
            </a:r>
            <a:r>
              <a:rPr lang="ja-JP" altLang="en-US" b="0" i="0" dirty="0">
                <a:solidFill>
                  <a:srgbClr val="000000"/>
                </a:solidFill>
                <a:effectLst/>
                <a:latin typeface="Arial" panose="020B0604020202020204" pitchFamily="34" charset="0"/>
              </a:rPr>
              <a:t>台端末の活用をスタートする全国の教育委員会と学校支援のために「</a:t>
            </a:r>
            <a:r>
              <a:rPr lang="en-US" altLang="ja-JP" b="0" i="0" dirty="0" err="1">
                <a:solidFill>
                  <a:srgbClr val="000000"/>
                </a:solidFill>
                <a:effectLst/>
                <a:latin typeface="Arial" panose="020B0604020202020204" pitchFamily="34" charset="0"/>
              </a:rPr>
              <a:t>StuDX</a:t>
            </a:r>
            <a:r>
              <a:rPr lang="en-US" altLang="ja-JP" b="0" i="0" dirty="0">
                <a:solidFill>
                  <a:srgbClr val="000000"/>
                </a:solidFill>
                <a:effectLst/>
                <a:latin typeface="Arial" panose="020B0604020202020204" pitchFamily="34" charset="0"/>
              </a:rPr>
              <a:t> Style</a:t>
            </a:r>
            <a:r>
              <a:rPr lang="ja-JP" altLang="en-US" dirty="0">
                <a:solidFill>
                  <a:srgbClr val="000000"/>
                </a:solidFill>
              </a:rPr>
              <a:t> （スタディーエックス　スタイル）</a:t>
            </a:r>
            <a:r>
              <a:rPr lang="ja-JP" altLang="en-US" b="0" i="0" dirty="0">
                <a:solidFill>
                  <a:srgbClr val="000000"/>
                </a:solidFill>
                <a:effectLst/>
                <a:latin typeface="Arial" panose="020B0604020202020204" pitchFamily="34" charset="0"/>
              </a:rPr>
              <a:t>」を公開しています。</a:t>
            </a:r>
            <a:endParaRPr lang="en-US" altLang="ja-JP" b="0" i="0" dirty="0">
              <a:solidFill>
                <a:srgbClr val="000000"/>
              </a:solidFill>
              <a:effectLst/>
              <a:latin typeface="Arial" panose="020B0604020202020204" pitchFamily="34" charset="0"/>
            </a:endParaRPr>
          </a:p>
          <a:p>
            <a:r>
              <a:rPr lang="ja-JP" altLang="en-US" b="0" i="0" dirty="0">
                <a:solidFill>
                  <a:srgbClr val="000000"/>
                </a:solidFill>
                <a:effectLst/>
                <a:latin typeface="Arial" panose="020B0604020202020204" pitchFamily="34" charset="0"/>
              </a:rPr>
              <a:t>「</a:t>
            </a:r>
            <a:r>
              <a:rPr lang="en-US" altLang="ja-JP" b="0" i="0" dirty="0" err="1">
                <a:solidFill>
                  <a:srgbClr val="000000"/>
                </a:solidFill>
                <a:effectLst/>
                <a:latin typeface="Arial" panose="020B0604020202020204" pitchFamily="34" charset="0"/>
              </a:rPr>
              <a:t>StuDX</a:t>
            </a:r>
            <a:r>
              <a:rPr lang="en-US" altLang="ja-JP" b="0" i="0" dirty="0">
                <a:solidFill>
                  <a:srgbClr val="000000"/>
                </a:solidFill>
                <a:effectLst/>
                <a:latin typeface="Arial" panose="020B0604020202020204" pitchFamily="34" charset="0"/>
              </a:rPr>
              <a:t> Style</a:t>
            </a:r>
            <a:r>
              <a:rPr lang="ja-JP" altLang="en-US" dirty="0">
                <a:solidFill>
                  <a:srgbClr val="000000"/>
                </a:solidFill>
              </a:rPr>
              <a:t> （スタディーエックス　スタイル） </a:t>
            </a:r>
            <a:r>
              <a:rPr lang="ja-JP" altLang="en-US" b="0" i="0" dirty="0">
                <a:solidFill>
                  <a:srgbClr val="000000"/>
                </a:solidFill>
                <a:effectLst/>
                <a:latin typeface="Arial" panose="020B0604020202020204" pitchFamily="34" charset="0"/>
              </a:rPr>
              <a:t>」 の</a:t>
            </a:r>
            <a:r>
              <a:rPr lang="en-US" altLang="ja-JP" b="0" i="0" dirty="0">
                <a:solidFill>
                  <a:srgbClr val="000000"/>
                </a:solidFill>
                <a:effectLst/>
                <a:latin typeface="Arial" panose="020B0604020202020204" pitchFamily="34" charset="0"/>
              </a:rPr>
              <a:t>Web</a:t>
            </a:r>
            <a:r>
              <a:rPr lang="ja-JP" altLang="en-US" b="0" i="0" dirty="0">
                <a:solidFill>
                  <a:srgbClr val="000000"/>
                </a:solidFill>
                <a:effectLst/>
                <a:latin typeface="Arial" panose="020B0604020202020204" pitchFamily="34" charset="0"/>
              </a:rPr>
              <a:t>サイトに</a:t>
            </a:r>
            <a:r>
              <a:rPr lang="ja-JP" altLang="en-US" dirty="0">
                <a:solidFill>
                  <a:srgbClr val="000000"/>
                </a:solidFill>
              </a:rPr>
              <a:t>は、「すぐにでも」「どの教科でも」「誰でも」活かせる</a:t>
            </a:r>
            <a:r>
              <a:rPr lang="en-US" altLang="ja-JP" dirty="0">
                <a:solidFill>
                  <a:srgbClr val="000000"/>
                </a:solidFill>
              </a:rPr>
              <a:t>1</a:t>
            </a:r>
            <a:r>
              <a:rPr lang="ja-JP" altLang="en-US" dirty="0">
                <a:solidFill>
                  <a:srgbClr val="000000"/>
                </a:solidFill>
              </a:rPr>
              <a:t>人</a:t>
            </a:r>
            <a:r>
              <a:rPr lang="en-US" altLang="ja-JP" dirty="0">
                <a:solidFill>
                  <a:srgbClr val="000000"/>
                </a:solidFill>
              </a:rPr>
              <a:t>1</a:t>
            </a:r>
            <a:r>
              <a:rPr lang="ja-JP" altLang="en-US" dirty="0">
                <a:solidFill>
                  <a:srgbClr val="000000"/>
                </a:solidFill>
              </a:rPr>
              <a:t>台端末の活用方法に関する具体的な事例などが掲載され、実践事例等の最新情報が適宜更新、情報発信・共有されています。</a:t>
            </a:r>
            <a:endParaRPr lang="en-US" altLang="ja-JP" dirty="0">
              <a:solidFill>
                <a:srgbClr val="000000"/>
              </a:solidFill>
            </a:endParaRPr>
          </a:p>
          <a:p>
            <a:pPr algn="l" fontAlgn="base"/>
            <a:r>
              <a:rPr lang="ja-JP" altLang="en-US" b="0" i="0" dirty="0">
                <a:solidFill>
                  <a:srgbClr val="000000"/>
                </a:solidFill>
                <a:effectLst/>
                <a:latin typeface="Arial" panose="020B0604020202020204" pitchFamily="34" charset="0"/>
              </a:rPr>
              <a:t>　</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スクール構想のもとでの学びを豊かに、変革していくカタチを示すことを目的として、</a:t>
            </a:r>
            <a:r>
              <a:rPr lang="en-US" altLang="ja-JP" b="0" i="0" dirty="0">
                <a:solidFill>
                  <a:srgbClr val="000000"/>
                </a:solidFill>
                <a:effectLst/>
                <a:latin typeface="Arial" panose="020B0604020202020204" pitchFamily="34" charset="0"/>
              </a:rPr>
              <a:t>Web</a:t>
            </a:r>
            <a:r>
              <a:rPr lang="ja-JP" altLang="en-US" b="0" i="0" dirty="0">
                <a:solidFill>
                  <a:srgbClr val="000000"/>
                </a:solidFill>
                <a:effectLst/>
                <a:latin typeface="Arial" panose="020B0604020202020204" pitchFamily="34" charset="0"/>
              </a:rPr>
              <a:t>サイトには、「</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に慣れる」「教師と子供がつながる」「子供同士がつながる」「学校と家庭がつながる」「職員同士でつながる」の</a:t>
            </a:r>
            <a:r>
              <a:rPr lang="en-US" altLang="ja-JP" b="0" i="0" dirty="0">
                <a:solidFill>
                  <a:srgbClr val="000000"/>
                </a:solidFill>
                <a:effectLst/>
                <a:latin typeface="Arial" panose="020B0604020202020204" pitchFamily="34" charset="0"/>
              </a:rPr>
              <a:t>5</a:t>
            </a:r>
            <a:r>
              <a:rPr lang="ja-JP" altLang="en-US" b="0" i="0" dirty="0">
                <a:solidFill>
                  <a:srgbClr val="000000"/>
                </a:solidFill>
                <a:effectLst/>
                <a:latin typeface="Arial" panose="020B0604020202020204" pitchFamily="34" charset="0"/>
              </a:rPr>
              <a:t>つのテーマの下、情報モラル教育に関する内容はもちろんのこと、学校の授業、学教の業務、家庭との連携などで役立つコンテンツを提供しています。</a:t>
            </a:r>
            <a:endParaRPr lang="en-US" altLang="ja-JP" b="0" i="0" dirty="0">
              <a:solidFill>
                <a:srgbClr val="000000"/>
              </a:solidFill>
              <a:effectLst/>
              <a:latin typeface="Arial" panose="020B0604020202020204" pitchFamily="34" charset="0"/>
            </a:endParaRPr>
          </a:p>
          <a:p>
            <a:pPr algn="l" fontAlgn="base"/>
            <a:r>
              <a:rPr lang="ja-JP" altLang="en-US" b="0" i="0" dirty="0">
                <a:solidFill>
                  <a:srgbClr val="000000"/>
                </a:solidFill>
                <a:effectLst/>
                <a:latin typeface="Arial" panose="020B0604020202020204" pitchFamily="34" charset="0"/>
              </a:rPr>
              <a:t>　なお、「</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に慣れる」では、情報モラルに関連した事例として、「はじめてのパスワード指導」、「家庭での</a:t>
            </a:r>
            <a:r>
              <a:rPr lang="en-US" altLang="ja-JP" b="0" i="0" dirty="0">
                <a:solidFill>
                  <a:srgbClr val="000000"/>
                </a:solidFill>
                <a:effectLst/>
                <a:latin typeface="Arial" panose="020B0604020202020204" pitchFamily="34" charset="0"/>
              </a:rPr>
              <a:t>ICT</a:t>
            </a:r>
            <a:r>
              <a:rPr lang="ja-JP" altLang="en-US" b="0" i="0" dirty="0">
                <a:solidFill>
                  <a:srgbClr val="000000"/>
                </a:solidFill>
                <a:effectLst/>
                <a:latin typeface="Arial" panose="020B0604020202020204" pitchFamily="34" charset="0"/>
              </a:rPr>
              <a:t>端末の使い方を考えよう」、「オンラインコミュニティへの投稿」などが用意されています。</a:t>
            </a:r>
          </a:p>
        </p:txBody>
      </p:sp>
    </p:spTree>
    <p:extLst>
      <p:ext uri="{BB962C8B-B14F-4D97-AF65-F5344CB8AC3E}">
        <p14:creationId xmlns:p14="http://schemas.microsoft.com/office/powerpoint/2010/main" val="3156268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214: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86" name="Google Shape;486;p214: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457200" lvl="0" indent="-228600" algn="l" rtl="0">
              <a:lnSpc>
                <a:spcPct val="100000"/>
              </a:lnSpc>
              <a:spcBef>
                <a:spcPts val="0"/>
              </a:spcBef>
              <a:spcAft>
                <a:spcPts val="0"/>
              </a:spcAft>
              <a:buSzPts val="1400"/>
              <a:buNone/>
            </a:pPr>
            <a:r>
              <a:rPr lang="ja-JP" altLang="en-US" dirty="0">
                <a:latin typeface="BIZ UDPゴシック" panose="020B0400000000000000" pitchFamily="50" charset="-128"/>
                <a:ea typeface="BIZ UDPゴシック" panose="020B0400000000000000" pitchFamily="50" charset="-128"/>
                <a:cs typeface="Arial"/>
                <a:sym typeface="Arial"/>
              </a:rPr>
              <a:t>　</a:t>
            </a:r>
            <a:r>
              <a:rPr lang="ja-JP" dirty="0">
                <a:latin typeface="BIZ UDPゴシック" panose="020B0400000000000000" pitchFamily="50" charset="-128"/>
                <a:ea typeface="BIZ UDPゴシック" panose="020B0400000000000000" pitchFamily="50" charset="-128"/>
                <a:cs typeface="Arial"/>
                <a:sym typeface="Arial"/>
              </a:rPr>
              <a:t>これは，子どもたちを取り巻くネット社会の諸問題を俯瞰していただくために，</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子どもたちのネットに関わるニュースのタイトルを集めたものです。</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altLang="en-US" dirty="0">
                <a:latin typeface="BIZ UDPゴシック" panose="020B0400000000000000" pitchFamily="50" charset="-128"/>
                <a:ea typeface="BIZ UDPゴシック" panose="020B0400000000000000" pitchFamily="50" charset="-128"/>
                <a:cs typeface="Arial"/>
                <a:sym typeface="Arial"/>
              </a:rPr>
              <a:t>　</a:t>
            </a:r>
            <a:r>
              <a:rPr lang="ja-JP" dirty="0">
                <a:latin typeface="BIZ UDPゴシック" panose="020B0400000000000000" pitchFamily="50" charset="-128"/>
                <a:ea typeface="BIZ UDPゴシック" panose="020B0400000000000000" pitchFamily="50" charset="-128"/>
                <a:cs typeface="Arial"/>
                <a:sym typeface="Arial"/>
              </a:rPr>
              <a:t>ネットの利用形態も多様化してきていますが，GIGAスクール構想により</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導入された１人１台端末を使った問題も発生しています。</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altLang="en-US" dirty="0">
                <a:latin typeface="BIZ UDPゴシック" panose="020B0400000000000000" pitchFamily="50" charset="-128"/>
                <a:ea typeface="BIZ UDPゴシック" panose="020B0400000000000000" pitchFamily="50" charset="-128"/>
                <a:cs typeface="Arial"/>
                <a:sym typeface="Arial"/>
              </a:rPr>
              <a:t>　</a:t>
            </a:r>
            <a:r>
              <a:rPr lang="ja-JP" dirty="0">
                <a:latin typeface="BIZ UDPゴシック" panose="020B0400000000000000" pitchFamily="50" charset="-128"/>
                <a:ea typeface="BIZ UDPゴシック" panose="020B0400000000000000" pitchFamily="50" charset="-128"/>
                <a:cs typeface="Arial"/>
                <a:sym typeface="Arial"/>
              </a:rPr>
              <a:t>また、最近では生成ＡＩに絡む問題も多くなってきました。</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これらの事例のように、子どもたちが被害に遭うだけでなく，加害者に</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なっている事例も多い現状があります。</a:t>
            </a: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cs typeface="+mn-cs"/>
              </a:rPr>
              <a:t>　</a:t>
            </a:r>
            <a:r>
              <a:rPr kumimoji="1" lang="ja-JP" altLang="en-US" dirty="0"/>
              <a:t>文部科学省では、生徒指導の基本的な考え方や取組の方向性等を再整理し、今日的な課題に対応していくため、</a:t>
            </a:r>
            <a:r>
              <a:rPr kumimoji="1" lang="en-US" altLang="ja-JP" dirty="0"/>
              <a:t>12</a:t>
            </a:r>
            <a:r>
              <a:rPr kumimoji="1" lang="ja-JP" altLang="en-US" dirty="0"/>
              <a:t>年ぶりの改訂を行い、生徒指導提要（改訂版）を令和</a:t>
            </a:r>
            <a:r>
              <a:rPr kumimoji="1" lang="en-US" altLang="ja-JP" dirty="0"/>
              <a:t>4</a:t>
            </a:r>
            <a:r>
              <a:rPr kumimoji="1" lang="ja-JP" altLang="en-US" dirty="0"/>
              <a:t>年</a:t>
            </a:r>
            <a:r>
              <a:rPr kumimoji="1" lang="en-US" altLang="ja-JP" dirty="0"/>
              <a:t>12</a:t>
            </a:r>
            <a:r>
              <a:rPr kumimoji="1" lang="ja-JP" altLang="en-US" dirty="0"/>
              <a:t>月に公表しました。  「生徒指導提要」は、小学校段階から高等学校段階までの生徒指導の理論・考え方や実際の指導方法等について、時代の変化に即して網羅的にまとめ、生徒指導の実践に際し教職員間や学校間で共通理解を図り、組織的・体系的な取組を進めることができるよう、生徒指導に関する学校・教職員向けの基本書として作成されてたものです。平成</a:t>
            </a:r>
            <a:r>
              <a:rPr kumimoji="1" lang="en-US" altLang="ja-JP" dirty="0"/>
              <a:t>22</a:t>
            </a:r>
            <a:r>
              <a:rPr kumimoji="1" lang="ja-JP" altLang="en-US" dirty="0"/>
              <a:t>年に初めて作成されましたが、学校・生徒指導を取り巻く環境は大きく変化しています。その大きな</a:t>
            </a:r>
            <a:r>
              <a:rPr kumimoji="1" lang="en-US" altLang="ja-JP" dirty="0"/>
              <a:t>1</a:t>
            </a:r>
            <a:r>
              <a:rPr kumimoji="1" lang="ja-JP" altLang="en-US" dirty="0"/>
              <a:t>つが、いじめ防止対策推進法等の関係法規の成立などです。情報モラル教育に係わる部分では、インターネットを取り巻く環境がさらに進展し、今日的な課題となっており、生徒指導上の課題がより一層深刻化している状況にあり、生徒指導提要でも大きく取り上げられています。改訂版はデジタルテキストとして公開され、デジタルテキストの活用ガイドも掲載されています。</a:t>
            </a:r>
            <a:endParaRPr kumimoji="1" lang="en-US" altLang="ja-JP" dirty="0"/>
          </a:p>
          <a:p>
            <a:endParaRPr kumimoji="1" lang="en-US" altLang="ja-JP" dirty="0"/>
          </a:p>
          <a:p>
            <a:r>
              <a:rPr kumimoji="1" lang="ja-JP" altLang="en-US" dirty="0"/>
              <a:t>第</a:t>
            </a:r>
            <a:r>
              <a:rPr kumimoji="1" lang="en-US" altLang="ja-JP" dirty="0"/>
              <a:t>11</a:t>
            </a:r>
            <a:r>
              <a:rPr kumimoji="1" lang="ja-JP" altLang="en-US" dirty="0"/>
              <a:t>章から</a:t>
            </a:r>
            <a:r>
              <a:rPr lang="ja-JP" altLang="en-US" dirty="0"/>
              <a:t>「インターネット・携帯電話に関わる 問題」が</a:t>
            </a:r>
            <a:r>
              <a:rPr kumimoji="1" lang="ja-JP" altLang="en-US" dirty="0"/>
              <a:t>掲載されています。</a:t>
            </a:r>
            <a:endParaRPr lang="en-US" altLang="ja-JP" dirty="0"/>
          </a:p>
        </p:txBody>
      </p:sp>
    </p:spTree>
    <p:extLst>
      <p:ext uri="{BB962C8B-B14F-4D97-AF65-F5344CB8AC3E}">
        <p14:creationId xmlns:p14="http://schemas.microsoft.com/office/powerpoint/2010/main" val="26593978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では，まず最初に近年話題になっいる「情報モラル教育」と「デジタルシチズンシップ教育」の関係性に関して，誤った捉え方が一部で広がっているようですので，それについて説明します。</a:t>
            </a:r>
          </a:p>
        </p:txBody>
      </p:sp>
    </p:spTree>
    <p:extLst>
      <p:ext uri="{BB962C8B-B14F-4D97-AF65-F5344CB8AC3E}">
        <p14:creationId xmlns:p14="http://schemas.microsoft.com/office/powerpoint/2010/main" val="40431861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a:extLst>
              <a:ext uri="{FF2B5EF4-FFF2-40B4-BE49-F238E27FC236}">
                <a16:creationId xmlns:a16="http://schemas.microsoft.com/office/drawing/2014/main" id="{519A6797-1CE7-6E14-3831-FCAB524DAA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ノート プレースホルダー 2">
            <a:extLst>
              <a:ext uri="{FF2B5EF4-FFF2-40B4-BE49-F238E27FC236}">
                <a16:creationId xmlns:a16="http://schemas.microsoft.com/office/drawing/2014/main" id="{7BF0C734-B8F6-F7AD-D7E2-6E9C1F19C18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 　日本にお蹴るデジタルシチズンシップに関する著書で，「デジタルシチズンシップ教育はＩＣＴ活用に対して肯定的・積極的であるのに対して，情報モラル教育はＩＣＴ活用に対し否定的・消極的である」旨が述べられています。</a:t>
            </a:r>
            <a:endParaRPr lang="en-US" altLang="ja-JP" dirty="0"/>
          </a:p>
          <a:p>
            <a:r>
              <a:rPr lang="ja-JP" altLang="en-US" dirty="0"/>
              <a:t>　 しかし，「ネット社会の歩き方」情報モラルセミナー検討委員会など，情報モラル教育を対象とする多くの研究者は，当委員会と連携して</a:t>
            </a:r>
            <a:r>
              <a:rPr lang="en-US" altLang="ja-JP" dirty="0"/>
              <a:t>2007</a:t>
            </a:r>
            <a:r>
              <a:rPr lang="ja-JP" altLang="en-US" dirty="0"/>
              <a:t>に発行された文部科学省国立教育政策研究所の</a:t>
            </a:r>
            <a:r>
              <a:rPr lang="en-US" altLang="ja-JP" dirty="0"/>
              <a:t>『</a:t>
            </a:r>
            <a:r>
              <a:rPr lang="ja-JP" altLang="en-US" dirty="0"/>
              <a:t>「情報モラル」指導実践キックオフガイド</a:t>
            </a:r>
            <a:r>
              <a:rPr lang="en-US" altLang="ja-JP" dirty="0"/>
              <a:t>』</a:t>
            </a:r>
            <a:r>
              <a:rPr lang="ja-JP" altLang="en-US" dirty="0"/>
              <a:t>の中のモデルカリキュラム表に示しているように，ＩＣＴ活用に積極的・肯定的で，なおかつこの当時からデジタルシチズンシップに相当する「公共的なネットワーク社会」の構築」を位置付けています。</a:t>
            </a:r>
            <a:endParaRPr lang="en-US" altLang="ja-JP" dirty="0"/>
          </a:p>
          <a:p>
            <a:r>
              <a:rPr lang="ja-JP" altLang="en-US" dirty="0"/>
              <a:t>　したがって，最初に述べた「，「」デジタルシチズンシップ教育はＩＣＴ活用に対して肯定的・積極的であるのに対して，情報モラル教育はＩＣＴ活用に対し否定的・消極的であり，対立概念であるという言説は，学術的に誤りであり，日本におけるデジタルシチズンシップ教育を代表する研究者も，後に直接対話の中でその誤りを認めていただいております。</a:t>
            </a:r>
            <a:endParaRPr lang="en-US" altLang="ja-JP" dirty="0"/>
          </a:p>
          <a:p>
            <a:r>
              <a:rPr lang="ja-JP" altLang="en-US" dirty="0"/>
              <a:t>　したがって，情報モラル教育とデジタルシチズンシップ教育は，対立させ津辺着物でなく，これからの社会を生きる子どもたちのために，全面的に協力し合っていくべきものであると等委員会は考えています。</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では，ここで，情報モラル教育に関して文部科学省も採用している情報モラル教育モデルカリキュラムの</a:t>
            </a:r>
            <a:r>
              <a:rPr kumimoji="1" lang="en-US" altLang="ja-JP" dirty="0"/>
              <a:t>2</a:t>
            </a:r>
            <a:r>
              <a:rPr kumimoji="1" lang="ja-JP" altLang="en-US" dirty="0"/>
              <a:t>領域</a:t>
            </a:r>
            <a:r>
              <a:rPr kumimoji="1" lang="en-US" altLang="ja-JP" dirty="0"/>
              <a:t>5</a:t>
            </a:r>
            <a:r>
              <a:rPr kumimoji="1" lang="ja-JP" altLang="en-US" dirty="0"/>
              <a:t>分野について，簡単に説明します。</a:t>
            </a:r>
            <a:endParaRPr kumimoji="1" lang="en-US" altLang="ja-JP" dirty="0"/>
          </a:p>
          <a:p>
            <a:r>
              <a:rPr kumimoji="1" lang="ja-JP" altLang="en-US" dirty="0"/>
              <a:t>　情報モラル教育の内容を「モラル」と「危険回避」の</a:t>
            </a:r>
            <a:r>
              <a:rPr kumimoji="1" lang="en-US" altLang="ja-JP" dirty="0"/>
              <a:t>2</a:t>
            </a:r>
            <a:r>
              <a:rPr kumimoji="1" lang="ja-JP" altLang="en-US" dirty="0"/>
              <a:t>領域に分け，「モラル」領域に「情報社会の倫理」と「法の理解と遵守」，「危険回避」領域に「安全の知恵」と「情報セキュリティ」の</a:t>
            </a:r>
            <a:r>
              <a:rPr kumimoji="1" lang="en-US" altLang="ja-JP" dirty="0"/>
              <a:t>4</a:t>
            </a:r>
            <a:r>
              <a:rPr kumimoji="1" lang="ja-JP" altLang="en-US" dirty="0"/>
              <a:t>分野を位置付けました。そしてそれらすべてを身につけた上で最終的に目指すものとして「公共的なネットワーク社会の構築」の</a:t>
            </a:r>
            <a:r>
              <a:rPr kumimoji="1" lang="en-US" altLang="ja-JP" dirty="0"/>
              <a:t>5</a:t>
            </a:r>
            <a:r>
              <a:rPr kumimoji="1" lang="ja-JP" altLang="en-US" dirty="0"/>
              <a:t>分野目を位置付け，デジタル社会においても主体的・積極的・創造的にに公共的なネットワーク社会の担い手となる人間を育てるように考えています。</a:t>
            </a:r>
            <a:endParaRPr kumimoji="1" lang="en-US" altLang="ja-JP" dirty="0"/>
          </a:p>
          <a:p>
            <a:r>
              <a:rPr kumimoji="1" lang="ja-JP" altLang="en-US" dirty="0"/>
              <a:t>　このことからも，従来から情報モラル教育がデジタルシチズンシップ教育と軌を一にし，メディアリテラシー教育は連携しつつも担当分野外で扱うという違いがあるに過ぎません。</a:t>
            </a:r>
            <a:endParaRPr kumimoji="1" lang="en-US" altLang="ja-JP" dirty="0"/>
          </a:p>
          <a:p>
            <a:endParaRPr kumimoji="1" lang="ja-JP" altLang="en-US" dirty="0"/>
          </a:p>
        </p:txBody>
      </p:sp>
    </p:spTree>
    <p:extLst>
      <p:ext uri="{BB962C8B-B14F-4D97-AF65-F5344CB8AC3E}">
        <p14:creationId xmlns:p14="http://schemas.microsoft.com/office/powerpoint/2010/main" val="42089953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スライド イメージ プレースホルダー 1">
            <a:extLst>
              <a:ext uri="{FF2B5EF4-FFF2-40B4-BE49-F238E27FC236}">
                <a16:creationId xmlns:a16="http://schemas.microsoft.com/office/drawing/2014/main" id="{7FDEB8CF-4218-456C-A19F-47A80144E93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ノート プレースホルダー 2">
            <a:extLst>
              <a:ext uri="{FF2B5EF4-FFF2-40B4-BE49-F238E27FC236}">
                <a16:creationId xmlns:a16="http://schemas.microsoft.com/office/drawing/2014/main" id="{F9DD9914-6FA0-496E-A4C6-1204A05E112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　次に，情報モラル教育・デジタルシチズンシップ教育が強く求められる理由について解説します。</a:t>
            </a:r>
          </a:p>
          <a:p>
            <a:r>
              <a:rPr lang="ja-JP" altLang="en-US" dirty="0"/>
              <a:t>　現代社会は，変化が激しく予測困難な社会であり，</a:t>
            </a:r>
            <a:r>
              <a:rPr lang="en-US" altLang="ja-JP" dirty="0"/>
              <a:t>VUCA World</a:t>
            </a:r>
            <a:r>
              <a:rPr lang="ja-JP" altLang="en-US" dirty="0"/>
              <a:t>とも呼ばれています。また，</a:t>
            </a:r>
            <a:r>
              <a:rPr lang="en-US" altLang="ja-JP" dirty="0"/>
              <a:t>Chat GPT</a:t>
            </a:r>
            <a:r>
              <a:rPr lang="ja-JP" altLang="en-US" dirty="0"/>
              <a:t>などＡＩが発達し超スマート社会の到来が予測されています。</a:t>
            </a:r>
          </a:p>
          <a:p>
            <a:r>
              <a:rPr lang="ja-JP" altLang="en-US" dirty="0"/>
              <a:t>　このような社会に対応した教育を行うため，文部科学省は「</a:t>
            </a:r>
            <a:r>
              <a:rPr lang="en-US" altLang="ja-JP" dirty="0"/>
              <a:t>Society5.0</a:t>
            </a:r>
            <a:r>
              <a:rPr lang="ja-JP" altLang="en-US" dirty="0"/>
              <a:t>に向けた学校</a:t>
            </a:r>
            <a:r>
              <a:rPr lang="en-US" altLang="ja-JP" dirty="0"/>
              <a:t>Ver.3.0</a:t>
            </a:r>
            <a:r>
              <a:rPr lang="ja-JP" altLang="en-US" dirty="0"/>
              <a:t>」で，ＡＩに負けない人間としての強み，板挟みや想定外に向き合う力，科学的に試行・吟味し活用する力などを育成することが必要だとしています。</a:t>
            </a:r>
          </a:p>
          <a:p>
            <a:r>
              <a:rPr lang="ja-JP" altLang="en-US" dirty="0"/>
              <a:t>　そこで，新学習指導要領でもすべての学習の基盤となる力として情報活用能力を位置付けるとともに，変化が激しく予測困難な時代を主体的に生き抜けるよう「問題発見・解決能力」の育成を求めています。したがって，これからのデジタルシチズンシップ教育，情報モラル教育も，教師が「～しよう」など目当てや課題を設定するのではなく，と子どもが自ら問題発見できる場を学習のはじめに設定し，そこから夢中になって多様な考えを練り合い深めていく学習とする必要があるのです。</a:t>
            </a:r>
          </a:p>
          <a:p>
            <a:r>
              <a:rPr lang="ja-JP" altLang="en-US" dirty="0"/>
              <a:t>　また，日本以外の先進国は，学力観も「</a:t>
            </a:r>
            <a:r>
              <a:rPr lang="en-US" altLang="ja-JP" dirty="0"/>
              <a:t>21</a:t>
            </a:r>
            <a:r>
              <a:rPr lang="ja-JP" altLang="en-US" dirty="0"/>
              <a:t>世紀型能力」に対応した学力観に転換し，学び方や情報の真偽を見分ける力などのアナログの情報スキルと，ＩＣＴを積極的・効果的に活用するデジタルの情報スキルとからなる「情報スキル」を，日本では江戸時代から「読み書きそろばん」として基礎・基本に位置付けられる「言語スキル」「数量スキル」として位置付けたのです。</a:t>
            </a:r>
          </a:p>
          <a:p>
            <a:r>
              <a:rPr lang="ja-JP" altLang="en-US" dirty="0"/>
              <a:t>　そこで，基礎力として情報スキルを位置付けて，ノートや鉛筆と同じ文房具として，すべての教科でほぼ毎日毎時間タブレットたいまつなどのＩＣＴを使用し，大人になってもＩＣＴを効果的に活用できるようにしていかなければなりません。そのためには，その前提として，デジタルシチズンシップ教育とその一部としての情報モラル教育を行うことが必要なのです。</a:t>
            </a:r>
          </a:p>
        </p:txBody>
      </p:sp>
      <p:sp>
        <p:nvSpPr>
          <p:cNvPr id="120836" name="スライド番号プレースホルダー 3">
            <a:extLst>
              <a:ext uri="{FF2B5EF4-FFF2-40B4-BE49-F238E27FC236}">
                <a16:creationId xmlns:a16="http://schemas.microsoft.com/office/drawing/2014/main" id="{018EDE37-9C5B-434F-BB06-D43396A350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Tahoma" panose="020B0604030504040204" pitchFamily="34" charset="0"/>
                <a:ea typeface="ＭＳ Ｐゴシック" panose="020B0600070205080204" pitchFamily="50" charset="-128"/>
              </a:defRPr>
            </a:lvl1pPr>
            <a:lvl2pPr marL="741363" indent="-284163">
              <a:defRPr kumimoji="1">
                <a:solidFill>
                  <a:schemeClr val="tx1"/>
                </a:solidFill>
                <a:latin typeface="Tahoma" panose="020B0604030504040204" pitchFamily="34" charset="0"/>
                <a:ea typeface="ＭＳ Ｐゴシック" panose="020B0600070205080204" pitchFamily="50" charset="-128"/>
              </a:defRPr>
            </a:lvl2pPr>
            <a:lvl3pPr marL="1141413" indent="-227013">
              <a:defRPr kumimoji="1">
                <a:solidFill>
                  <a:schemeClr val="tx1"/>
                </a:solidFill>
                <a:latin typeface="Tahoma" panose="020B0604030504040204" pitchFamily="34" charset="0"/>
                <a:ea typeface="ＭＳ Ｐゴシック" panose="020B0600070205080204" pitchFamily="50" charset="-128"/>
              </a:defRPr>
            </a:lvl3pPr>
            <a:lvl4pPr marL="1598613" indent="-227013">
              <a:defRPr kumimoji="1">
                <a:solidFill>
                  <a:schemeClr val="tx1"/>
                </a:solidFill>
                <a:latin typeface="Tahoma" panose="020B0604030504040204" pitchFamily="34" charset="0"/>
                <a:ea typeface="ＭＳ Ｐゴシック" panose="020B0600070205080204" pitchFamily="50" charset="-128"/>
              </a:defRPr>
            </a:lvl4pPr>
            <a:lvl5pPr marL="2055813" indent="-227013">
              <a:defRPr kumimoji="1">
                <a:solidFill>
                  <a:schemeClr val="tx1"/>
                </a:solidFill>
                <a:latin typeface="Tahoma" panose="020B0604030504040204" pitchFamily="34" charset="0"/>
                <a:ea typeface="ＭＳ Ｐゴシック" panose="020B0600070205080204" pitchFamily="50" charset="-128"/>
              </a:defRPr>
            </a:lvl5pPr>
            <a:lvl6pPr marL="25130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6pPr>
            <a:lvl7pPr marL="29702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7pPr>
            <a:lvl8pPr marL="34274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8pPr>
            <a:lvl9pPr marL="38846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F83ED63-EA8C-40AB-A1B6-2A92332E05FF}" type="slidenum">
              <a:rPr kumimoji="1" lang="ja-JP" altLang="en-US" sz="1300" b="0" i="0" u="none" strike="noStrike" kern="1200" cap="none" spc="0" normalizeH="0" baseline="0" noProof="0" smtClean="0">
                <a:ln>
                  <a:noFill/>
                </a:ln>
                <a:solidFill>
                  <a:prstClr val="black"/>
                </a:solidFill>
                <a:effectLst/>
                <a:uLnTx/>
                <a:uFillTx/>
                <a:latin typeface="Tahoma" panose="020B0604030504040204" pitchFamily="34" charset="0"/>
                <a:ea typeface="BIZ UDPゴシック" panose="020B04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1" lang="ja-JP" altLang="en-US" sz="1300" b="0" i="0" u="none" strike="noStrike" kern="1200" cap="none" spc="0" normalizeH="0" baseline="0" noProof="0" dirty="0">
              <a:ln>
                <a:noFill/>
              </a:ln>
              <a:solidFill>
                <a:prstClr val="black"/>
              </a:solidFill>
              <a:effectLst/>
              <a:uLnTx/>
              <a:uFillTx/>
              <a:latin typeface="Tahoma" panose="020B0604030504040204" pitchFamily="34" charset="0"/>
              <a:ea typeface="BIZ UDPゴシック" panose="020B0400000000000000" pitchFamily="50" charset="-128"/>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スライド イメージ プレースホルダー 1">
            <a:extLst>
              <a:ext uri="{FF2B5EF4-FFF2-40B4-BE49-F238E27FC236}">
                <a16:creationId xmlns:a16="http://schemas.microsoft.com/office/drawing/2014/main" id="{4BBA5E89-B843-8596-26A2-588BAD6B937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ノート プレースホルダー 2">
            <a:extLst>
              <a:ext uri="{FF2B5EF4-FFF2-40B4-BE49-F238E27FC236}">
                <a16:creationId xmlns:a16="http://schemas.microsoft.com/office/drawing/2014/main" id="{1532C4D5-2ED3-43BF-5DB1-E93BBD25398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　では，最後にこれまで述べたことを踏まえて，情報モラル教育とデジタルシチズンシップ教育等との関係性を整理すると，こらんのベン図のような関係となり，決して対立概念ではなく，包含関係の違いということになります。</a:t>
            </a:r>
          </a:p>
          <a:p>
            <a:r>
              <a:rPr lang="ja-JP" altLang="en-US" dirty="0"/>
              <a:t>　一番広い概念が，アナログとデジタルの「情報スキル」や情報の科学的な理解に基づく情報教育を，人間が幸せでよりよく生きようとする一人一人の</a:t>
            </a:r>
            <a:r>
              <a:rPr lang="en-US" altLang="ja-JP" dirty="0"/>
              <a:t>Well-being</a:t>
            </a:r>
            <a:r>
              <a:rPr lang="ja-JP" altLang="en-US" dirty="0"/>
              <a:t>とその総和としての社会全体の</a:t>
            </a:r>
            <a:r>
              <a:rPr lang="en-US" altLang="ja-JP" dirty="0"/>
              <a:t>Well-being</a:t>
            </a:r>
            <a:r>
              <a:rPr lang="ja-JP" altLang="en-US" dirty="0"/>
              <a:t>を目指す「人間教育としての情報教育」という概念で首相官邸の教育再生実行会議で検討されたものであり，当委員会でも採用している考え方です。</a:t>
            </a:r>
          </a:p>
          <a:p>
            <a:r>
              <a:rPr lang="ja-JP" altLang="en-US" dirty="0"/>
              <a:t>　次に，その中で社会の構成員としての人間の在り方に着目したのが，アナログのシチズンシップ教育を前提とし，マスメディアの情報を批判的に吟味し読み解くメディアリテラシー教育をも含む「欧米型デジタルシチズンシップ教育」です。これに対し，現在日本で行われているデジタルシチズンシップ教育の実践を仮に「日本型で自テルシチズンシップ教育」とするならば，パーソナルメディアの活用に関するメディアリテラシー教育と一部の情報モラル教育に特化している状態です。今後，ファクトチェックをしマスメディアの情報を批判的に吟味し読み解くメディアリテラシー教育と，アナログとデジタルの両者を対象とし，「情報も科学的な理解に基づく情報モラル教育」の内容も含めて，「欧米型デジタルシチズンシップ教育」や「人間教育としての情報教育」に発展していくことを期待し，当委員会としても応援しています。</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lang="ja-JP" altLang="en-US" dirty="0">
                <a:latin typeface="BIZ UDPゴシック" panose="020B0400000000000000" pitchFamily="50" charset="-128"/>
                <a:ea typeface="BIZ UDPゴシック" panose="020B0400000000000000" pitchFamily="50" charset="-128"/>
                <a:cs typeface="Arial" panose="020B0604020202020204" pitchFamily="34" charset="0"/>
              </a:rPr>
              <a:t>　次に，情報モラルの指導に関して実践的な内容について見ていきましょう。</a:t>
            </a:r>
            <a:endParaRPr lang="en-US" altLang="ja-JP" dirty="0">
              <a:latin typeface="BIZ UDPゴシック" panose="020B0400000000000000" pitchFamily="50" charset="-128"/>
              <a:ea typeface="BIZ UDPゴシック" panose="020B0400000000000000" pitchFamily="50" charset="-128"/>
              <a:cs typeface="Arial" panose="020B0604020202020204" pitchFamily="34" charset="0"/>
            </a:endParaRPr>
          </a:p>
          <a:p>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164614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cs typeface="+mn-cs"/>
              </a:rPr>
              <a:t>　最初に幼児教育における情報モラルの指導に関して実践的な内容について見ていきましょう。</a:t>
            </a:r>
            <a:r>
              <a:rPr lang="ja-JP" altLang="en-US" dirty="0"/>
              <a:t> </a:t>
            </a:r>
            <a:endParaRPr lang="ja-JP" altLang="en-US" dirty="0">
              <a:latin typeface="Arial" pitchFamily="34" charset="0"/>
              <a:ea typeface="BIZ UDPゴシック" panose="020B0400000000000000" pitchFamily="50" charset="-128"/>
            </a:endParaRPr>
          </a:p>
          <a:p>
            <a:endParaRPr lang="ja-JP" altLang="en-US" dirty="0">
              <a:latin typeface="Arial" pitchFamily="34" charset="0"/>
              <a:ea typeface="BIZ UDPゴシック" panose="020B0400000000000000" pitchFamily="50" charset="-128"/>
            </a:endParaRPr>
          </a:p>
        </p:txBody>
      </p:sp>
    </p:spTree>
    <p:extLst>
      <p:ext uri="{BB962C8B-B14F-4D97-AF65-F5344CB8AC3E}">
        <p14:creationId xmlns:p14="http://schemas.microsoft.com/office/powerpoint/2010/main" val="29803789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cs typeface="+mn-cs"/>
              </a:rPr>
              <a:t>　幼児教育では，「情報モラル教育」という言葉は使われていませんが，平成</a:t>
            </a:r>
            <a:r>
              <a:rPr kumimoji="1" lang="en-US" altLang="ja-JP" sz="1200" b="0" i="0" u="none" strike="noStrike" kern="1200" dirty="0">
                <a:solidFill>
                  <a:schemeClr val="tx1"/>
                </a:solidFill>
                <a:effectLst/>
                <a:latin typeface="Arial" charset="0"/>
                <a:cs typeface="+mn-cs"/>
              </a:rPr>
              <a:t>30</a:t>
            </a:r>
            <a:r>
              <a:rPr kumimoji="1" lang="ja-JP" altLang="en-US" sz="1200" b="0" i="0" u="none" strike="noStrike" kern="1200" dirty="0">
                <a:solidFill>
                  <a:schemeClr val="tx1"/>
                </a:solidFill>
                <a:effectLst/>
                <a:latin typeface="Arial" charset="0"/>
                <a:cs typeface="+mn-cs"/>
              </a:rPr>
              <a:t>年告示の幼稚園教育要領等において，初めて「情報」という言葉が使われるようになりました。幼児期から「情報」について考えさせなければならない，または指導していかなければならなくなったということです。その背景には，３～５歳児になると，約５０％の幼児が何かしらの</a:t>
            </a:r>
            <a:r>
              <a:rPr kumimoji="1" lang="en-US" altLang="ja-JP" sz="1200" b="0" i="0" u="none" strike="noStrike" kern="1200" dirty="0">
                <a:solidFill>
                  <a:schemeClr val="tx1"/>
                </a:solidFill>
                <a:effectLst/>
                <a:latin typeface="Arial" charset="0"/>
                <a:cs typeface="+mn-cs"/>
              </a:rPr>
              <a:t>ICT</a:t>
            </a:r>
            <a:r>
              <a:rPr kumimoji="1" lang="ja-JP" altLang="en-US" sz="1200" b="0" i="0" u="none" strike="noStrike" kern="1200" dirty="0">
                <a:solidFill>
                  <a:schemeClr val="tx1"/>
                </a:solidFill>
                <a:effectLst/>
                <a:latin typeface="Arial" charset="0"/>
                <a:cs typeface="+mn-cs"/>
              </a:rPr>
              <a:t>機器を利用しており，約</a:t>
            </a:r>
            <a:r>
              <a:rPr kumimoji="1" lang="en-US" altLang="ja-JP" sz="1200" b="0" i="0" u="none" strike="noStrike" kern="1200" dirty="0">
                <a:solidFill>
                  <a:schemeClr val="tx1"/>
                </a:solidFill>
                <a:effectLst/>
                <a:latin typeface="Arial" charset="0"/>
                <a:cs typeface="+mn-cs"/>
              </a:rPr>
              <a:t>40%</a:t>
            </a:r>
            <a:r>
              <a:rPr kumimoji="1" lang="ja-JP" altLang="en-US" sz="1200" b="0" i="0" u="none" strike="noStrike" kern="1200" dirty="0">
                <a:solidFill>
                  <a:schemeClr val="tx1"/>
                </a:solidFill>
                <a:effectLst/>
                <a:latin typeface="Arial" charset="0"/>
                <a:cs typeface="+mn-cs"/>
              </a:rPr>
              <a:t>に近い幼児がインターネットを利用しているといった実態があります。</a:t>
            </a:r>
            <a:r>
              <a:rPr lang="ja-JP" altLang="en-US" dirty="0"/>
              <a:t> </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56898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cs typeface="+mn-cs"/>
              </a:rPr>
              <a:t>　次に，小学校における情報モラルの指導に関して実践的な内容について見ていきましょう。</a:t>
            </a:r>
            <a:r>
              <a:rPr lang="ja-JP" altLang="en-US" dirty="0"/>
              <a:t> </a:t>
            </a:r>
            <a:endParaRPr lang="ja-JP" altLang="en-US" dirty="0">
              <a:latin typeface="Arial" pitchFamily="34" charset="0"/>
              <a:ea typeface="BIZ UDPゴシック" panose="020B0400000000000000" pitchFamily="50" charset="-128"/>
            </a:endParaRPr>
          </a:p>
        </p:txBody>
      </p:sp>
    </p:spTree>
    <p:extLst>
      <p:ext uri="{BB962C8B-B14F-4D97-AF65-F5344CB8AC3E}">
        <p14:creationId xmlns:p14="http://schemas.microsoft.com/office/powerpoint/2010/main" val="767009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215: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94" name="Google Shape;494;p215: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457200" lvl="0" indent="-228600" algn="l" rtl="0">
              <a:lnSpc>
                <a:spcPct val="100000"/>
              </a:lnSpc>
              <a:spcBef>
                <a:spcPts val="0"/>
              </a:spcBef>
              <a:spcAft>
                <a:spcPts val="0"/>
              </a:spcAft>
              <a:buSzPts val="1400"/>
              <a:buNone/>
            </a:pPr>
            <a:r>
              <a:rPr lang="ja-JP" altLang="en-US" dirty="0">
                <a:latin typeface="BIZ UDPゴシック" panose="020B0400000000000000" pitchFamily="50" charset="-128"/>
                <a:ea typeface="BIZ UDPゴシック" panose="020B0400000000000000" pitchFamily="50" charset="-128"/>
                <a:cs typeface="Arial"/>
                <a:sym typeface="Arial"/>
              </a:rPr>
              <a:t>　</a:t>
            </a:r>
            <a:r>
              <a:rPr lang="ja-JP" dirty="0">
                <a:latin typeface="BIZ UDPゴシック" panose="020B0400000000000000" pitchFamily="50" charset="-128"/>
                <a:ea typeface="BIZ UDPゴシック" panose="020B0400000000000000" pitchFamily="50" charset="-128"/>
                <a:cs typeface="Arial"/>
                <a:sym typeface="Arial"/>
              </a:rPr>
              <a:t>学習用端末以上にスマートフォンを通しての問題の方が圧倒的に多いのが</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現状です。</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altLang="en-US" dirty="0">
                <a:latin typeface="BIZ UDPゴシック" panose="020B0400000000000000" pitchFamily="50" charset="-128"/>
                <a:ea typeface="BIZ UDPゴシック" panose="020B0400000000000000" pitchFamily="50" charset="-128"/>
                <a:cs typeface="Arial"/>
                <a:sym typeface="Arial"/>
              </a:rPr>
              <a:t>　</a:t>
            </a:r>
            <a:r>
              <a:rPr lang="ja-JP" dirty="0">
                <a:latin typeface="BIZ UDPゴシック" panose="020B0400000000000000" pitchFamily="50" charset="-128"/>
                <a:ea typeface="BIZ UDPゴシック" panose="020B0400000000000000" pitchFamily="50" charset="-128"/>
                <a:cs typeface="Arial"/>
                <a:sym typeface="Arial"/>
              </a:rPr>
              <a:t>最近では盗撮、闇バイト悪ふざけ動画の投稿などの加害者になっている場合や</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ゲーム依存や投げ銭のトラブルなど、自分自身に関する問題が多くなってきて</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います。</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altLang="en-US" dirty="0">
                <a:latin typeface="BIZ UDPゴシック" panose="020B0400000000000000" pitchFamily="50" charset="-128"/>
                <a:ea typeface="BIZ UDPゴシック" panose="020B0400000000000000" pitchFamily="50" charset="-128"/>
                <a:cs typeface="Arial"/>
                <a:sym typeface="Arial"/>
              </a:rPr>
              <a:t>　</a:t>
            </a:r>
            <a:r>
              <a:rPr lang="ja-JP" dirty="0">
                <a:latin typeface="BIZ UDPゴシック" panose="020B0400000000000000" pitchFamily="50" charset="-128"/>
                <a:ea typeface="BIZ UDPゴシック" panose="020B0400000000000000" pitchFamily="50" charset="-128"/>
                <a:cs typeface="Arial"/>
                <a:sym typeface="Arial"/>
              </a:rPr>
              <a:t>スマートフォンの普及に伴い，今後もＳＮＳを利用した問題がさらに増えて</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lvl="0" indent="-228600" algn="l" rtl="0">
              <a:lnSpc>
                <a:spcPct val="100000"/>
              </a:lnSpc>
              <a:spcBef>
                <a:spcPts val="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いくことが予想されます。</a:t>
            </a: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学習指導要領では，情報モラルの指導については，各教科・領域が独自に取り組むだけでなく，教科横断的な視点からの教育課程編制が求められています。</a:t>
            </a:r>
            <a:r>
              <a:rPr lang="ja-JP" altLang="en-US" dirty="0"/>
              <a:t> </a:t>
            </a:r>
            <a:endParaRPr kumimoji="1" lang="ja-JP" altLang="en-US" dirty="0"/>
          </a:p>
        </p:txBody>
      </p:sp>
    </p:spTree>
    <p:extLst>
      <p:ext uri="{BB962C8B-B14F-4D97-AF65-F5344CB8AC3E}">
        <p14:creationId xmlns:p14="http://schemas.microsoft.com/office/powerpoint/2010/main" val="37259812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小学校習指導要領には，国語，社会，保健体育，総合的な学習の時間，特別の教科道徳，特別活動で情報モラルに関する具体的な指導の記述があります。作に，総合的な学習の時間と特別の教科道徳で，詳細に情報モラルの指導が取りあげられています。これらの教科や領域が小学校における情報モラル指導の骨格になります。しかし，さらに他の教科や学校全体の教育活動を通して，情報モラルを指導しなければなりません</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5093175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小学校学習指導要領「総則」には，「情報活用能力（情報モラルを含む）」が学習の基盤として位置づけられています。 </a:t>
            </a:r>
            <a:endParaRPr kumimoji="1" lang="ja-JP" altLang="en-US" dirty="0"/>
          </a:p>
        </p:txBody>
      </p:sp>
    </p:spTree>
    <p:extLst>
      <p:ext uri="{BB962C8B-B14F-4D97-AF65-F5344CB8AC3E}">
        <p14:creationId xmlns:p14="http://schemas.microsoft.com/office/powerpoint/2010/main" val="37557207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また，小学校学習指導要領「総則」解説では，情報モラルの定義を示すとともに，情報モラルに関する具体的な指導内容やその重要性を強調しています。 </a:t>
            </a:r>
            <a:endParaRPr kumimoji="1" lang="ja-JP" altLang="en-US" dirty="0"/>
          </a:p>
        </p:txBody>
      </p:sp>
    </p:spTree>
    <p:extLst>
      <p:ext uri="{BB962C8B-B14F-4D97-AF65-F5344CB8AC3E}">
        <p14:creationId xmlns:p14="http://schemas.microsoft.com/office/powerpoint/2010/main" val="15014758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さらに小学校学習指導要領「総則」解説では，情報モラルの指導は，特別の教科道徳や特別活動だけでなく，各教科等との連携や生徒指導との連携を図って指導すべきであることが強調されています。</a:t>
            </a:r>
            <a:r>
              <a:rPr lang="ja-JP" altLang="en-US" dirty="0"/>
              <a:t> </a:t>
            </a:r>
            <a:endParaRPr kumimoji="1" lang="ja-JP" altLang="en-US" dirty="0"/>
          </a:p>
        </p:txBody>
      </p:sp>
    </p:spTree>
    <p:extLst>
      <p:ext uri="{BB962C8B-B14F-4D97-AF65-F5344CB8AC3E}">
        <p14:creationId xmlns:p14="http://schemas.microsoft.com/office/powerpoint/2010/main" val="8436072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8597093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スライド イメージ プレースホルダ 1"/>
          <p:cNvSpPr>
            <a:spLocks noGrp="1" noRot="1" noChangeAspect="1" noTextEdit="1"/>
          </p:cNvSpPr>
          <p:nvPr>
            <p:ph type="sldImg"/>
          </p:nvPr>
        </p:nvSpPr>
        <p:spPr>
          <a:xfrm>
            <a:off x="560388" y="428625"/>
            <a:ext cx="5813425" cy="4360863"/>
          </a:xfrm>
          <a:ln/>
        </p:spPr>
      </p:sp>
      <p:sp>
        <p:nvSpPr>
          <p:cNvPr id="20275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cs typeface="+mn-cs"/>
              </a:rPr>
              <a:t>　小学校の国語の解説には 「著作権の尊重や保護」について書かれています。</a:t>
            </a:r>
            <a:r>
              <a:rPr lang="ja-JP" altLang="en-US" dirty="0"/>
              <a:t> </a:t>
            </a:r>
            <a:endParaRPr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36218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cs typeface="+mn-cs"/>
              </a:rPr>
              <a:t>　社会では５年の情報産業の学習の際に， 個人情報の保護や，情報の受け取り方や確実性などについて指導することになっています。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222456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cs typeface="+mn-cs"/>
              </a:rPr>
              <a:t>　体育では，容易に手に入る様々な健康情報が入手できること，進展する情報化社会の中で適切に行動できるように指導することが重視されています。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4740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スライド イメージ プレースホルダ 1"/>
          <p:cNvSpPr>
            <a:spLocks noGrp="1" noRot="1" noChangeAspect="1" noTextEdit="1"/>
          </p:cNvSpPr>
          <p:nvPr>
            <p:ph type="sldImg"/>
          </p:nvPr>
        </p:nvSpPr>
        <p:spPr>
          <a:xfrm>
            <a:off x="560388" y="428625"/>
            <a:ext cx="5813425" cy="4360863"/>
          </a:xfrm>
          <a:ln/>
        </p:spPr>
      </p:sp>
      <p:sp>
        <p:nvSpPr>
          <p:cNvPr id="204803"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cs typeface="+mn-cs"/>
              </a:rPr>
              <a:t>　道徳では，情報モラルに関する指導について，道徳科の特質を生かした指導の配慮が求められてています。また，疑似体験などの具体的な創意工夫が期待されています。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309724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216:notes"/>
          <p:cNvSpPr>
            <a:spLocks noGrp="1" noRot="1" noChangeAspect="1"/>
          </p:cNvSpPr>
          <p:nvPr>
            <p:ph type="sldImg" idx="2"/>
          </p:nvPr>
        </p:nvSpPr>
        <p:spPr>
          <a:xfrm>
            <a:off x="560388" y="428625"/>
            <a:ext cx="5830887" cy="4375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1" name="Google Shape;501;p216:notes"/>
          <p:cNvSpPr txBox="1">
            <a:spLocks noGrp="1"/>
          </p:cNvSpPr>
          <p:nvPr>
            <p:ph type="body" idx="1"/>
          </p:nvPr>
        </p:nvSpPr>
        <p:spPr>
          <a:xfrm>
            <a:off x="558800" y="4933950"/>
            <a:ext cx="5834063" cy="4192588"/>
          </a:xfrm>
          <a:prstGeom prst="rect">
            <a:avLst/>
          </a:prstGeom>
          <a:noFill/>
          <a:ln>
            <a:noFill/>
          </a:ln>
        </p:spPr>
        <p:txBody>
          <a:bodyPr spcFirstLastPara="1" wrap="square" lIns="90450" tIns="45225" rIns="90450" bIns="45225" anchor="t" anchorCtr="0">
            <a:noAutofit/>
          </a:bodyPr>
          <a:lstStyle/>
          <a:p>
            <a:pPr marL="457200" marR="0" lvl="0" indent="-228600" algn="l" rtl="0">
              <a:lnSpc>
                <a:spcPct val="100000"/>
              </a:lnSpc>
              <a:spcBef>
                <a:spcPts val="360"/>
              </a:spcBef>
              <a:spcAft>
                <a:spcPts val="0"/>
              </a:spcAft>
              <a:buSzPts val="1400"/>
              <a:buNone/>
            </a:pPr>
            <a:r>
              <a:rPr lang="en-US" altLang="ja-JP" dirty="0">
                <a:latin typeface="BIZ UDPゴシック" panose="020B0400000000000000" pitchFamily="50" charset="-128"/>
                <a:ea typeface="BIZ UDPゴシック" panose="020B0400000000000000" pitchFamily="50" charset="-128"/>
                <a:cs typeface="Arial"/>
                <a:sym typeface="Arial"/>
              </a:rPr>
              <a:t> </a:t>
            </a:r>
            <a:r>
              <a:rPr lang="ja-JP" dirty="0">
                <a:latin typeface="BIZ UDPゴシック" panose="020B0400000000000000" pitchFamily="50" charset="-128"/>
                <a:ea typeface="BIZ UDPゴシック" panose="020B0400000000000000" pitchFamily="50" charset="-128"/>
                <a:cs typeface="Arial"/>
                <a:sym typeface="Arial"/>
              </a:rPr>
              <a:t>文部科学省が公表した令和５年度の「児童生徒の問題行動・不登校等</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生徒指導上の諸問題に関する調査」の中で，ネットいじめに関する項目の</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データです。</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altLang="en-US" dirty="0">
                <a:latin typeface="BIZ UDPゴシック" panose="020B0400000000000000" pitchFamily="50" charset="-128"/>
                <a:ea typeface="BIZ UDPゴシック" panose="020B0400000000000000" pitchFamily="50" charset="-128"/>
                <a:cs typeface="Arial"/>
                <a:sym typeface="Arial"/>
              </a:rPr>
              <a:t>　</a:t>
            </a:r>
            <a:r>
              <a:rPr lang="ja-JP" dirty="0">
                <a:latin typeface="BIZ UDPゴシック" panose="020B0400000000000000" pitchFamily="50" charset="-128"/>
                <a:ea typeface="BIZ UDPゴシック" panose="020B0400000000000000" pitchFamily="50" charset="-128"/>
                <a:cs typeface="Arial"/>
                <a:sym typeface="Arial"/>
              </a:rPr>
              <a:t>いじめの認知件数のうち，「いじめの態様」の区分で「パソコンやスマートフォン等</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での誹謗中傷や嫌なことをされる」の件数は24,678件でした。</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altLang="en-US" dirty="0">
                <a:latin typeface="BIZ UDPゴシック" panose="020B0400000000000000" pitchFamily="50" charset="-128"/>
                <a:ea typeface="BIZ UDPゴシック" panose="020B0400000000000000" pitchFamily="50" charset="-128"/>
                <a:cs typeface="Arial"/>
                <a:sym typeface="Arial"/>
              </a:rPr>
              <a:t>　</a:t>
            </a:r>
            <a:r>
              <a:rPr lang="ja-JP" dirty="0">
                <a:latin typeface="BIZ UDPゴシック" panose="020B0400000000000000" pitchFamily="50" charset="-128"/>
                <a:ea typeface="BIZ UDPゴシック" panose="020B0400000000000000" pitchFamily="50" charset="-128"/>
                <a:cs typeface="Arial"/>
                <a:sym typeface="Arial"/>
              </a:rPr>
              <a:t>この数値は年々増加傾向にあります。いじめの認知件数全体に対する</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ネットいじめの占める割合は3.4％であり，いじめ認知件数全体としては</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そう高くはありません。</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altLang="en-US" dirty="0">
                <a:latin typeface="BIZ UDPゴシック" panose="020B0400000000000000" pitchFamily="50" charset="-128"/>
                <a:ea typeface="BIZ UDPゴシック" panose="020B0400000000000000" pitchFamily="50" charset="-128"/>
                <a:cs typeface="Arial"/>
                <a:sym typeface="Arial"/>
              </a:rPr>
              <a:t>　</a:t>
            </a:r>
            <a:r>
              <a:rPr lang="ja-JP" dirty="0">
                <a:latin typeface="BIZ UDPゴシック" panose="020B0400000000000000" pitchFamily="50" charset="-128"/>
                <a:ea typeface="BIZ UDPゴシック" panose="020B0400000000000000" pitchFamily="50" charset="-128"/>
                <a:cs typeface="Arial"/>
                <a:sym typeface="Arial"/>
              </a:rPr>
              <a:t>ただ，スマートフォンの所有率が高い高等学校では，ネットいじめが高い割合を</a:t>
            </a:r>
            <a:endParaRPr lang="en-US" altLang="ja-JP" dirty="0">
              <a:latin typeface="BIZ UDPゴシック" panose="020B0400000000000000" pitchFamily="50" charset="-128"/>
              <a:ea typeface="BIZ UDPゴシック" panose="020B0400000000000000" pitchFamily="50" charset="-128"/>
              <a:cs typeface="Arial"/>
              <a:sym typeface="Arial"/>
            </a:endParaRPr>
          </a:p>
          <a:p>
            <a:pPr marL="457200" marR="0" lvl="0" indent="-228600" algn="l" rtl="0">
              <a:lnSpc>
                <a:spcPct val="100000"/>
              </a:lnSpc>
              <a:spcBef>
                <a:spcPts val="360"/>
              </a:spcBef>
              <a:spcAft>
                <a:spcPts val="0"/>
              </a:spcAft>
              <a:buSzPts val="1400"/>
              <a:buNone/>
            </a:pPr>
            <a:r>
              <a:rPr lang="ja-JP" dirty="0">
                <a:latin typeface="BIZ UDPゴシック" panose="020B0400000000000000" pitchFamily="50" charset="-128"/>
                <a:ea typeface="BIZ UDPゴシック" panose="020B0400000000000000" pitchFamily="50" charset="-128"/>
                <a:cs typeface="Arial"/>
                <a:sym typeface="Arial"/>
              </a:rPr>
              <a:t>占めています。 </a:t>
            </a:r>
            <a:endParaRPr dirty="0">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スライド イメージ プレースホルダ 1"/>
          <p:cNvSpPr>
            <a:spLocks noGrp="1" noRot="1" noChangeAspect="1" noTextEdit="1"/>
          </p:cNvSpPr>
          <p:nvPr>
            <p:ph type="sldImg"/>
          </p:nvPr>
        </p:nvSpPr>
        <p:spPr>
          <a:xfrm>
            <a:off x="560388" y="428625"/>
            <a:ext cx="5813425" cy="4360863"/>
          </a:xfrm>
          <a:ln/>
        </p:spPr>
      </p:sp>
      <p:sp>
        <p:nvSpPr>
          <p:cNvPr id="206851" name="ノート プレースホルダ 2"/>
          <p:cNvSpPr>
            <a:spLocks noGrp="1"/>
          </p:cNvSpPr>
          <p:nvPr>
            <p:ph type="body" idx="1"/>
          </p:nvPr>
        </p:nvSpPr>
        <p:spPr>
          <a:xfrm>
            <a:off x="559570" y="5006775"/>
            <a:ext cx="5832648" cy="446593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cs typeface="+mn-cs"/>
              </a:rPr>
              <a:t>　情報モラルの指導を「特別の教科道徳」の時間だけで指導すれば十分とするのは間違いであり，各教科，外国語活動，総合的な学習の時間，特別活動の学習の他，生活指導においても指導をしなければならないのです。また，道徳の時間の留意点として「コンピュータによる疑似体験を授業の一部に取り入れたりするなど，創意ある多様な工夫が必要である」としていますが，情報機器の使い方やインターネットの操作，危険回避の方法やその際の行動の具体的な練習を行うことが情報モラルの指導であるとするのは</a:t>
            </a:r>
            <a:r>
              <a:rPr kumimoji="1" lang="ja-JP" altLang="en-US" sz="1200" b="0" i="0" u="none" strike="noStrike" kern="1200" dirty="0" err="1">
                <a:solidFill>
                  <a:schemeClr val="tx1"/>
                </a:solidFill>
                <a:effectLst/>
                <a:latin typeface="Arial" charset="0"/>
                <a:cs typeface="+mn-cs"/>
              </a:rPr>
              <a:t>の</a:t>
            </a:r>
            <a:r>
              <a:rPr kumimoji="1" lang="ja-JP" altLang="en-US" sz="1200" b="0" i="0" u="none" strike="noStrike" kern="1200" dirty="0">
                <a:solidFill>
                  <a:schemeClr val="tx1"/>
                </a:solidFill>
                <a:effectLst/>
                <a:latin typeface="Arial" charset="0"/>
                <a:cs typeface="+mn-cs"/>
              </a:rPr>
              <a:t>間違いです。指導をとおして「モラル」の育成をすることが重要なのです。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6931113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 イメージ プレースホルダ 1"/>
          <p:cNvSpPr>
            <a:spLocks noGrp="1" noRot="1" noChangeAspect="1" noTextEdit="1"/>
          </p:cNvSpPr>
          <p:nvPr>
            <p:ph type="sldImg"/>
          </p:nvPr>
        </p:nvSpPr>
        <p:spPr>
          <a:xfrm>
            <a:off x="560388" y="428625"/>
            <a:ext cx="5813425" cy="4360863"/>
          </a:xfrm>
          <a:ln/>
        </p:spPr>
      </p:sp>
      <p:sp>
        <p:nvSpPr>
          <p:cNvPr id="20787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cs typeface="+mn-cs"/>
              </a:rPr>
              <a:t>　「総合的な学習の時間」には，危険や害，中傷などから身を守る安全に関わることや情報を活用する際の留意点と情報に関わる望ましい姿勢や態度及び情報活用の方法などについて述べられ，情報モラルを確実に身につけ，危険を避けることが望まれるとしている。</a:t>
            </a:r>
            <a:r>
              <a:rPr lang="ja-JP" altLang="en-US" dirty="0"/>
              <a:t> </a:t>
            </a:r>
            <a:endParaRPr lang="en-US" altLang="ja-JP"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64012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 1"/>
          <p:cNvSpPr>
            <a:spLocks noGrp="1" noRot="1" noChangeAspect="1" noTextEdit="1"/>
          </p:cNvSpPr>
          <p:nvPr>
            <p:ph type="sldImg"/>
          </p:nvPr>
        </p:nvSpPr>
        <p:spPr>
          <a:xfrm>
            <a:off x="560388" y="428625"/>
            <a:ext cx="5813425" cy="4360863"/>
          </a:xfrm>
          <a:ln/>
        </p:spPr>
      </p:sp>
      <p:sp>
        <p:nvSpPr>
          <p:cNvPr id="20889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cs typeface="+mn-cs"/>
              </a:rPr>
              <a:t>　特別活動の「学級活動」の解説にも，情報化に伴う安全環境の変化に対応した，判断力行動力の重要性が述べられています。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6231667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cs typeface="+mn-cs"/>
              </a:rPr>
              <a:t>　次に，中学校学習指導要領に記載されている情報モラルの実践的な内容について見ていきましょう。</a:t>
            </a:r>
            <a:r>
              <a:rPr lang="ja-JP" altLang="en-US" dirty="0"/>
              <a:t> </a:t>
            </a:r>
            <a:endParaRPr lang="ja-JP" altLang="en-US" dirty="0">
              <a:latin typeface="Arial" pitchFamily="34" charset="0"/>
              <a:ea typeface="BIZ UDPゴシック" panose="020B0400000000000000" pitchFamily="50" charset="-128"/>
            </a:endParaRPr>
          </a:p>
        </p:txBody>
      </p:sp>
    </p:spTree>
    <p:extLst>
      <p:ext uri="{BB962C8B-B14F-4D97-AF65-F5344CB8AC3E}">
        <p14:creationId xmlns:p14="http://schemas.microsoft.com/office/powerpoint/2010/main" val="33210630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中学校学習指導要領では，総則で取り上げられている他，国語，社会，音楽，美術，保健体育，技術・家庭科，道徳と多岐にわたり，情報モラルに関する内容が記載されています。また，「総合的な学習の時間」は各教科等を横断したり総合化したりする探究活動を行うものとされていますので，その中で情報モラルを指導することが可能です。</a:t>
            </a:r>
            <a:r>
              <a:rPr lang="ja-JP" altLang="en-US" dirty="0"/>
              <a:t> </a:t>
            </a:r>
            <a:endParaRPr kumimoji="1" lang="ja-JP" altLang="en-US" dirty="0"/>
          </a:p>
        </p:txBody>
      </p:sp>
    </p:spTree>
    <p:extLst>
      <p:ext uri="{BB962C8B-B14F-4D97-AF65-F5344CB8AC3E}">
        <p14:creationId xmlns:p14="http://schemas.microsoft.com/office/powerpoint/2010/main" val="677559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各教科等で扱う内容を図に表すとこのようになります。中学校では技術・家庭科及び特別の教科　道徳で扱われる内容が多くなります。また，特別の教科　道徳では情報倫理的な内容が，学級活動では情報安全的な内容が中心となります。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6841620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学習指導要領の改訂で，大きな変化のあったところをまとめると，次の３点になります。まず，総則ですが，情報モラルが情報活用能力の中に組み込まれたことが挙げられます。また，技術・家庭科の技術分野では情報モラルの内容が網羅的に紹介されました。ただし，内容が多すぎて，全てを扱うことは時間的に難しいという問題がありますので，扱い方に工夫が求められます。</a:t>
            </a:r>
            <a:r>
              <a:rPr lang="ja-JP" altLang="en-US" dirty="0"/>
              <a:t> </a:t>
            </a:r>
            <a:endParaRPr kumimoji="1" lang="ja-JP" altLang="en-US" dirty="0"/>
          </a:p>
        </p:txBody>
      </p:sp>
    </p:spTree>
    <p:extLst>
      <p:ext uri="{BB962C8B-B14F-4D97-AF65-F5344CB8AC3E}">
        <p14:creationId xmlns:p14="http://schemas.microsoft.com/office/powerpoint/2010/main" val="3173687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次に，特別の教科　道徳では，情報モラルに関する指導が「留意する」から「充実する」と変わりました。特別の教科　道徳の学習指導要領解説においても，このようにかなり具体的に多岐にわたって示されました。</a:t>
            </a:r>
            <a:r>
              <a:rPr lang="ja-JP" altLang="en-US" dirty="0"/>
              <a:t> </a:t>
            </a:r>
            <a:endParaRPr kumimoji="1" lang="ja-JP" altLang="en-US" dirty="0"/>
          </a:p>
        </p:txBody>
      </p:sp>
    </p:spTree>
    <p:extLst>
      <p:ext uri="{BB962C8B-B14F-4D97-AF65-F5344CB8AC3E}">
        <p14:creationId xmlns:p14="http://schemas.microsoft.com/office/powerpoint/2010/main" val="391290548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14794982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スライド イメージ プレースホルダ 1"/>
          <p:cNvSpPr>
            <a:spLocks noGrp="1" noRot="1" noChangeAspect="1" noTextEdit="1"/>
          </p:cNvSpPr>
          <p:nvPr>
            <p:ph type="sldImg"/>
          </p:nvPr>
        </p:nvSpPr>
        <p:spPr>
          <a:xfrm>
            <a:off x="560388" y="428625"/>
            <a:ext cx="5813425" cy="4360863"/>
          </a:xfrm>
          <a:ln/>
        </p:spPr>
      </p:sp>
      <p:sp>
        <p:nvSpPr>
          <p:cNvPr id="210947" name="ノート プレースホルダ 2"/>
          <p:cNvSpPr>
            <a:spLocks noGrp="1"/>
          </p:cNvSpPr>
          <p:nvPr>
            <p:ph type="body" idx="1"/>
          </p:nvPr>
        </p:nvSpPr>
        <p:spPr>
          <a:xfrm>
            <a:off x="559569" y="4933157"/>
            <a:ext cx="5760640" cy="4536506"/>
          </a:xfrm>
        </p:spPr>
        <p:txBody>
          <a:bodyPr/>
          <a:lstStyle/>
          <a:p>
            <a:r>
              <a:rPr kumimoji="1" lang="ja-JP" altLang="en-US" sz="1200" b="0" i="0" u="none" strike="noStrike" kern="1200" dirty="0">
                <a:solidFill>
                  <a:schemeClr val="tx1"/>
                </a:solidFill>
                <a:effectLst/>
                <a:latin typeface="Arial" charset="0"/>
                <a:cs typeface="+mn-cs"/>
              </a:rPr>
              <a:t>　中学校学習指導要領の総則です。ここでも情報モラルが情報活用能力に含まれることが書かれています。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45069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次にネットのセキュリティーについて見ていきましょう。携帯電話やスマートフォンを購入直後のまま使っていると，内蔵</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GPS</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がオンになっています。その状態で</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SNS</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に発言したり写真を撮ったりすると，現在位置の情報が取り込まれてしまいます。画像アプリなどを使えば，位置情報をもとに地図を表示することもできます。</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GPS</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をオフにしてあったとしても，その後の</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OS</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やアプリにアップデートで再びオンになってしまうことがあるので，位置情報の流出に注意が必要です。</a:t>
            </a:r>
            <a:r>
              <a:rPr lang="ja-JP" altLang="en-US" dirty="0">
                <a:latin typeface="BIZ UDPゴシック" panose="020B0400000000000000" pitchFamily="50" charset="-128"/>
                <a:ea typeface="BIZ UDPゴシック" panose="020B0400000000000000" pitchFamily="50" charset="-128"/>
              </a:rPr>
              <a:t> </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38559797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総則の解説では，情報活用能力の内容に情報セキュリティが含まれる旨も記載されました。</a:t>
            </a:r>
            <a:r>
              <a:rPr lang="ja-JP" altLang="en-US" dirty="0"/>
              <a:t> </a:t>
            </a:r>
            <a:endParaRPr kumimoji="1" lang="ja-JP" altLang="en-US" dirty="0"/>
          </a:p>
        </p:txBody>
      </p:sp>
    </p:spTree>
    <p:extLst>
      <p:ext uri="{BB962C8B-B14F-4D97-AF65-F5344CB8AC3E}">
        <p14:creationId xmlns:p14="http://schemas.microsoft.com/office/powerpoint/2010/main" val="402955246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cs typeface="+mn-cs"/>
              </a:rPr>
              <a:t>　国語では，主に引用の方法や出典の明記など著作物の扱いに関する内容が取り上げられています。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785760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社会では，積極的に情報手段を活用しますが，その際に情報モラルの指導にも留意すると書かれています。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95407825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音楽では，「知的財産権」という言葉が使われ，著作権について指導することが求められています。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367949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美術では，「知的財産権」だけでなく，「肖像権」にも触れることになっています。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0436379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保健体育では，「情報機器の使用と健康とのかかわり」を取り扱うことになっています。情報機器の使い過ぎによるネット依存を取り扱うことになります。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79941919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スライド イメージ プレースホルダ 1"/>
          <p:cNvSpPr>
            <a:spLocks noGrp="1" noRot="1" noChangeAspect="1" noTextEdit="1"/>
          </p:cNvSpPr>
          <p:nvPr>
            <p:ph type="sldImg"/>
          </p:nvPr>
        </p:nvSpPr>
        <p:spPr>
          <a:xfrm>
            <a:off x="560388" y="428625"/>
            <a:ext cx="5813425" cy="4360863"/>
          </a:xfrm>
          <a:ln/>
        </p:spPr>
      </p:sp>
      <p:sp>
        <p:nvSpPr>
          <p:cNvPr id="21913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中学校の「技術・家庭科」の情報分野は，情報活用能力を育成するためのコアとなる領域です。ここが情報モラルを指導する中心になります。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0867051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スライド イメージ プレースホルダ 1"/>
          <p:cNvSpPr>
            <a:spLocks noGrp="1" noRot="1" noChangeAspect="1" noTextEdit="1"/>
          </p:cNvSpPr>
          <p:nvPr>
            <p:ph type="sldImg"/>
          </p:nvPr>
        </p:nvSpPr>
        <p:spPr>
          <a:xfrm>
            <a:off x="560388" y="428625"/>
            <a:ext cx="5813425" cy="4360863"/>
          </a:xfrm>
          <a:ln/>
        </p:spPr>
      </p:sp>
      <p:sp>
        <p:nvSpPr>
          <p:cNvPr id="220163" name="ノート プレースホルダ 2"/>
          <p:cNvSpPr>
            <a:spLocks noGrp="1"/>
          </p:cNvSpPr>
          <p:nvPr>
            <p:ph type="body" idx="1"/>
          </p:nvPr>
        </p:nvSpPr>
        <p:spPr>
          <a:xfrm>
            <a:off x="559569" y="4933156"/>
            <a:ext cx="5760640" cy="4536504"/>
          </a:xfrm>
        </p:spPr>
        <p:txBody>
          <a:bodyPr/>
          <a:lstStyle/>
          <a:p>
            <a:r>
              <a:rPr kumimoji="1" lang="ja-JP" altLang="en-US" sz="1200" b="0" i="0" u="none" strike="noStrike" kern="1200" dirty="0">
                <a:solidFill>
                  <a:schemeClr val="tx1"/>
                </a:solidFill>
                <a:effectLst/>
                <a:latin typeface="Arial" charset="0"/>
                <a:cs typeface="+mn-cs"/>
              </a:rPr>
              <a:t> </a:t>
            </a:r>
            <a:r>
              <a:rPr kumimoji="1" lang="ja-JP" altLang="en-US" sz="1200" b="0" i="0" u="none" strike="noStrike" kern="1200">
                <a:solidFill>
                  <a:schemeClr val="tx1"/>
                </a:solidFill>
                <a:effectLst/>
                <a:latin typeface="Arial" charset="0"/>
                <a:cs typeface="+mn-cs"/>
              </a:rPr>
              <a:t>特別</a:t>
            </a:r>
            <a:r>
              <a:rPr kumimoji="1" lang="ja-JP" altLang="en-US" sz="1200" b="0" i="0" u="none" strike="noStrike" kern="1200" dirty="0">
                <a:solidFill>
                  <a:schemeClr val="tx1"/>
                </a:solidFill>
                <a:effectLst/>
                <a:latin typeface="Arial" charset="0"/>
                <a:cs typeface="+mn-cs"/>
              </a:rPr>
              <a:t>の教科　道徳では，情報モラルに関する指導を「充実すること」が強く求められています。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15260320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スライド イメージ プレースホルダ 1"/>
          <p:cNvSpPr>
            <a:spLocks noGrp="1" noRot="1" noChangeAspect="1" noTextEdit="1"/>
          </p:cNvSpPr>
          <p:nvPr>
            <p:ph type="sldImg"/>
          </p:nvPr>
        </p:nvSpPr>
        <p:spPr>
          <a:xfrm>
            <a:off x="560388" y="428625"/>
            <a:ext cx="5813425" cy="4360863"/>
          </a:xfrm>
          <a:ln/>
        </p:spPr>
      </p:sp>
      <p:sp>
        <p:nvSpPr>
          <p:cNvPr id="22118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cs typeface="+mn-cs"/>
              </a:rPr>
              <a:t>　特別の教科　道徳の解説には，情報モラルの学習内容として「情報社会の倫理」，「法の理解と遵守」，「安全への知恵」，「情報セキュリティ」，「公共的なネットワーク」の５項目が挙げられています。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57245589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スライド イメージ プレースホルダ 1"/>
          <p:cNvSpPr>
            <a:spLocks noGrp="1" noRot="1" noChangeAspect="1" noTextEdit="1"/>
          </p:cNvSpPr>
          <p:nvPr>
            <p:ph type="sldImg"/>
          </p:nvPr>
        </p:nvSpPr>
        <p:spPr>
          <a:xfrm>
            <a:off x="560388" y="428625"/>
            <a:ext cx="5813425" cy="4360863"/>
          </a:xfrm>
          <a:ln/>
        </p:spPr>
      </p:sp>
      <p:sp>
        <p:nvSpPr>
          <p:cNvPr id="20582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cs typeface="+mn-cs"/>
              </a:rPr>
              <a:t>　また，特別の教科　道徳の解説では，情報モラルの指導に際してどのような問題を扱うかについては具体例を挙げて各学校において検討していく必要があると述べられています。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9638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ID</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やアカウントはメールアドレスが使われることが多いので，利用サイトすべてのパスワードを同一にしていると，どこかのサイトのセキュリティが破られ犯罪者にパスワード一覧が読み取られます。すると，同じ</a:t>
            </a:r>
            <a:r>
              <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ID</a:t>
            </a:r>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とパスワードで他のサイトにも侵入されてしまいます。</a:t>
            </a:r>
            <a:endParaRPr kumimoji="1" lang="en-US" altLang="ja-JP"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endParaRPr>
          </a:p>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また，読み取られたパスワード一覧表は売りに出され，被害が拡大する場合もあります。</a:t>
            </a:r>
            <a:r>
              <a:rPr lang="ja-JP" altLang="en-US" dirty="0">
                <a:latin typeface="BIZ UDPゴシック" panose="020B0400000000000000" pitchFamily="50" charset="-128"/>
                <a:ea typeface="BIZ UDPゴシック" panose="020B0400000000000000" pitchFamily="50" charset="-128"/>
              </a:rPr>
              <a:t> </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5487643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cs typeface="+mn-cs"/>
              </a:rPr>
              <a:t>　次に，高等学校における情報モラルの指導に関して実践的な内容について見ていきましょう。</a:t>
            </a:r>
            <a:r>
              <a:rPr lang="ja-JP" altLang="en-US" dirty="0"/>
              <a:t> </a:t>
            </a:r>
            <a:endParaRPr lang="ja-JP" altLang="en-US" dirty="0">
              <a:latin typeface="Arial" pitchFamily="34" charset="0"/>
              <a:ea typeface="BIZ UDPゴシック" panose="020B0400000000000000" pitchFamily="50" charset="-128"/>
            </a:endParaRPr>
          </a:p>
        </p:txBody>
      </p:sp>
    </p:spTree>
    <p:extLst>
      <p:ext uri="{BB962C8B-B14F-4D97-AF65-F5344CB8AC3E}">
        <p14:creationId xmlns:p14="http://schemas.microsoft.com/office/powerpoint/2010/main" val="12894457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各教科等で扱う内容を表すと，このようになります。高等学校では，共通教科情報が情報モラルを指導する上でのコアとなります。しかし，他の教科でも内容に応じて情報モラルを指導する事が求められていることがわかります。</a:t>
            </a:r>
            <a:r>
              <a:rPr lang="ja-JP" altLang="en-US" dirty="0"/>
              <a:t> </a:t>
            </a:r>
            <a:endParaRPr kumimoji="1" lang="ja-JP" altLang="en-US" dirty="0"/>
          </a:p>
        </p:txBody>
      </p:sp>
    </p:spTree>
    <p:extLst>
      <p:ext uri="{BB962C8B-B14F-4D97-AF65-F5344CB8AC3E}">
        <p14:creationId xmlns:p14="http://schemas.microsoft.com/office/powerpoint/2010/main" val="14093369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スライド イメージ プレースホルダ 1"/>
          <p:cNvSpPr>
            <a:spLocks noGrp="1" noRot="1" noChangeAspect="1" noTextEdit="1"/>
          </p:cNvSpPr>
          <p:nvPr>
            <p:ph type="sldImg"/>
          </p:nvPr>
        </p:nvSpPr>
        <p:spPr>
          <a:xfrm>
            <a:off x="560388" y="428625"/>
            <a:ext cx="5813425" cy="4360863"/>
          </a:xfrm>
          <a:ln/>
        </p:spPr>
      </p:sp>
      <p:sp>
        <p:nvSpPr>
          <p:cNvPr id="2406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このように，高等学校学習指導要領では，国語，地歴・公民，音楽，美術・芸術，保健体育，情報，特別活動（ホームルーム活動）に情報モラルの学習活動が記載されています。また，「総合的な学習の時間」は，各教科等を横断したり総合化したりする探究活動を行うものとされていますので，情報モラルを指導することが可能です。これらの教科や領域が高等学校における情報モラル指導の骨格になります。さらに他の教科や学校全体の教育活動を通して，情報モラルを指導する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31622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ここからは資料編になります。各教科等の学習指導要領あるいは学習指導要領解説でどのように記載されているかを紹介しています。必要に応じて参考にしてください。</a:t>
            </a:r>
            <a:r>
              <a:rPr lang="ja-JP" altLang="en-US" dirty="0"/>
              <a:t> </a:t>
            </a:r>
            <a:endParaRPr kumimoji="1" lang="ja-JP" altLang="en-US" dirty="0"/>
          </a:p>
        </p:txBody>
      </p:sp>
    </p:spTree>
    <p:extLst>
      <p:ext uri="{BB962C8B-B14F-4D97-AF65-F5344CB8AC3E}">
        <p14:creationId xmlns:p14="http://schemas.microsoft.com/office/powerpoint/2010/main" val="288353264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総則の解説では，情報セキュリティについても記載されました。</a:t>
            </a:r>
            <a:r>
              <a:rPr lang="ja-JP" altLang="en-US" dirty="0"/>
              <a:t> </a:t>
            </a:r>
            <a:endParaRPr kumimoji="1" lang="ja-JP" altLang="en-US" dirty="0"/>
          </a:p>
        </p:txBody>
      </p:sp>
    </p:spTree>
    <p:extLst>
      <p:ext uri="{BB962C8B-B14F-4D97-AF65-F5344CB8AC3E}">
        <p14:creationId xmlns:p14="http://schemas.microsoft.com/office/powerpoint/2010/main" val="88028900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0"/>
        <p:cNvGrpSpPr/>
        <p:nvPr/>
      </p:nvGrpSpPr>
      <p:grpSpPr>
        <a:xfrm>
          <a:off x="0" y="0"/>
          <a:ext cx="0" cy="0"/>
          <a:chOff x="0" y="0"/>
          <a:chExt cx="0" cy="0"/>
        </a:xfrm>
      </p:grpSpPr>
      <p:sp>
        <p:nvSpPr>
          <p:cNvPr id="1661" name="Google Shape;1661;p228: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62" name="Google Shape;1662;p228:notes"/>
          <p:cNvSpPr txBox="1">
            <a:spLocks noGrp="1"/>
          </p:cNvSpPr>
          <p:nvPr>
            <p:ph type="body" idx="1"/>
          </p:nvPr>
        </p:nvSpPr>
        <p:spPr>
          <a:xfrm>
            <a:off x="559570" y="4933156"/>
            <a:ext cx="5832648" cy="4536504"/>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sz="1200" b="0" i="0" u="none" strike="noStrike" dirty="0">
                <a:solidFill>
                  <a:schemeClr val="dk1"/>
                </a:solidFill>
                <a:latin typeface="Arial"/>
                <a:ea typeface="Arial"/>
                <a:cs typeface="Arial"/>
                <a:sym typeface="Arial"/>
              </a:rPr>
              <a:t>　</a:t>
            </a:r>
            <a:r>
              <a:rPr lang="ja-JP" sz="1200" b="0" i="0" u="none" strike="noStrike" dirty="0">
                <a:solidFill>
                  <a:schemeClr val="dk1"/>
                </a:solidFill>
                <a:latin typeface="BIZ UDPゴシック" panose="020B0400000000000000" pitchFamily="50" charset="-128"/>
                <a:ea typeface="BIZ UDPゴシック" panose="020B0400000000000000" pitchFamily="50" charset="-128"/>
                <a:cs typeface="Arial"/>
                <a:sym typeface="Arial"/>
              </a:rPr>
              <a:t>総則の解説では，情報セキュリティについても記載されました。</a:t>
            </a:r>
            <a:r>
              <a:rPr lang="ja-JP" dirty="0">
                <a:latin typeface="BIZ UDPゴシック" panose="020B0400000000000000" pitchFamily="50" charset="-128"/>
                <a:ea typeface="BIZ UDPゴシック" panose="020B0400000000000000" pitchFamily="50" charset="-128"/>
              </a:rPr>
              <a:t> </a:t>
            </a:r>
            <a:endParaRPr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cs typeface="+mn-cs"/>
              </a:rPr>
              <a:t>　国語では，著作物の扱いに関し，適切な「引用」とその価値について指導するとともに，情報の信頼性や妥当性に関しては，かなり突っ込んだ表記となっています。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13695793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地理歴史では，コンピュータや情報通信ネットワークの積極的な活用の中において情報モラルの指導にも留意すると書かれています。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135402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公民科のうち科目「公共」で，情報モラルに加え，情報の妥当性や信頼性も含め，さらに防災情報の受発信に関しても触れています。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958318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cs typeface="+mn-cs"/>
              </a:rPr>
              <a:t>　従前は「音楽に関する知的財産権などについて配慮し，著作物等を尊重する態度の形成を図るようにすること」と記載されていましたが，今回の改訂では，音楽に関する知的財産権について適宜取り扱うようにすること，音楽文化の継承，発展，創造を支えていることへの理解につながるよう配慮することなど踏み込んだ説明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01411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BIZ UDPゴシック" panose="020B0400000000000000" pitchFamily="50" charset="-128"/>
                <a:ea typeface="BIZ UDPゴシック" panose="020B0400000000000000" pitchFamily="50" charset="-128"/>
                <a:cs typeface="+mn-cs"/>
              </a:rPr>
              <a:t>　アプリをインストールする場合には，そのアプリにどのような権限を与えるのかを納得して同意する必要があります。よく読まずに個人情報が読み取られる権限に同意してしまうと，様々な情報が読み取られて流出してしまいます。</a:t>
            </a:r>
            <a:r>
              <a:rPr lang="ja-JP" altLang="en-US" dirty="0">
                <a:latin typeface="BIZ UDPゴシック" panose="020B0400000000000000" pitchFamily="50" charset="-128"/>
                <a:ea typeface="BIZ UDPゴシック" panose="020B0400000000000000" pitchFamily="50" charset="-128"/>
              </a:rPr>
              <a:t> </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dirty="0">
              <a:ln>
                <a:noFill/>
              </a:ln>
              <a:solidFill>
                <a:prstClr val="black"/>
              </a:solidFill>
              <a:effectLst/>
              <a:uLnTx/>
              <a:uFillTx/>
              <a:latin typeface="Calibri" panose="020F0502020204030204"/>
              <a:cs typeface="+mn-cs"/>
            </a:endParaRPr>
          </a:p>
        </p:txBody>
      </p:sp>
    </p:spTree>
    <p:extLst>
      <p:ext uri="{BB962C8B-B14F-4D97-AF65-F5344CB8AC3E}">
        <p14:creationId xmlns:p14="http://schemas.microsoft.com/office/powerpoint/2010/main" val="42549198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美術では「知的財産権」だけでなく，「肖像権」という言葉も使われています。さらに，「美術概論」という科目では，「</a:t>
            </a:r>
            <a:r>
              <a:rPr kumimoji="1" lang="en-US" altLang="ja-JP" sz="1200" b="0" i="0" u="none" strike="noStrike" kern="1200" dirty="0">
                <a:solidFill>
                  <a:schemeClr val="tx1"/>
                </a:solidFill>
                <a:effectLst/>
                <a:latin typeface="Arial" charset="0"/>
                <a:cs typeface="+mn-cs"/>
              </a:rPr>
              <a:t>(3) </a:t>
            </a:r>
            <a:r>
              <a:rPr kumimoji="1" lang="ja-JP" altLang="en-US" sz="1200" b="0" i="0" u="none" strike="noStrike" kern="1200" dirty="0">
                <a:solidFill>
                  <a:schemeClr val="tx1"/>
                </a:solidFill>
                <a:effectLst/>
                <a:latin typeface="Arial" charset="0"/>
                <a:cs typeface="+mn-cs"/>
              </a:rPr>
              <a:t>知的財産権と肖像権」として項目化・必修事項とされました。</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23131826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工芸でも「知的財産権」という言葉が使われています。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0516806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書道でも，「知的財産権」という言葉が使われています。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3196991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cs typeface="+mn-cs"/>
              </a:rPr>
              <a:t>　保健体育では，学習効果を高めるために，情報モラル等に配慮してＩＣＴを活用するように求めています。また，「情報機器の使用と健康とのかかわり」を取り扱うことが記載されています。このため情報機器の使い過ぎによるネット依存の問題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5695659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lang="ja-JP" altLang="en-US" dirty="0">
                <a:latin typeface="Arial" pitchFamily="34" charset="0"/>
              </a:rPr>
              <a:t>　では，次に「ネット社会の歩き方」の活用について解説します</a:t>
            </a:r>
          </a:p>
        </p:txBody>
      </p:sp>
    </p:spTree>
    <p:extLst>
      <p:ext uri="{BB962C8B-B14F-4D97-AF65-F5344CB8AC3E}">
        <p14:creationId xmlns:p14="http://schemas.microsoft.com/office/powerpoint/2010/main" val="360604745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スライド イメージ プレースホルダ 1"/>
          <p:cNvSpPr>
            <a:spLocks noGrp="1" noRot="1" noChangeAspect="1" noTextEdit="1"/>
          </p:cNvSpPr>
          <p:nvPr>
            <p:ph type="sldImg"/>
          </p:nvPr>
        </p:nvSpPr>
        <p:spPr>
          <a:xfrm>
            <a:off x="560388" y="428625"/>
            <a:ext cx="5813425" cy="4360863"/>
          </a:xfrm>
          <a:ln/>
        </p:spPr>
      </p:sp>
      <p:sp>
        <p:nvSpPr>
          <p:cNvPr id="247811" name="ノート プレースホルダ 2"/>
          <p:cNvSpPr>
            <a:spLocks noGrp="1"/>
          </p:cNvSpPr>
          <p:nvPr>
            <p:ph type="body" idx="1"/>
          </p:nvPr>
        </p:nvSpPr>
        <p:spPr>
          <a:xfrm>
            <a:off x="559570" y="4933156"/>
            <a:ext cx="5832648" cy="4536504"/>
          </a:xfrm>
        </p:spPr>
        <p:txBody>
          <a:bodyPr/>
          <a:lstStyle/>
          <a:p>
            <a:pPr defTabSz="875721">
              <a:defRPr/>
            </a:pPr>
            <a:r>
              <a:rPr kumimoji="1" lang="ja-JP" altLang="en-US" sz="1200" b="0" i="0" u="none" strike="noStrike" kern="1200" dirty="0">
                <a:solidFill>
                  <a:schemeClr val="tx1"/>
                </a:solidFill>
                <a:effectLst/>
                <a:latin typeface="Arial" charset="0"/>
                <a:cs typeface="+mn-cs"/>
              </a:rPr>
              <a:t>　こちらは，</a:t>
            </a:r>
            <a:r>
              <a:rPr kumimoji="1" lang="en-US" altLang="ja-JP" sz="1200" b="0" i="0" u="none" strike="noStrike" kern="1200" dirty="0">
                <a:solidFill>
                  <a:schemeClr val="tx1"/>
                </a:solidFill>
                <a:effectLst/>
                <a:latin typeface="Arial" charset="0"/>
                <a:cs typeface="+mn-cs"/>
              </a:rPr>
              <a:t>Web</a:t>
            </a:r>
            <a:r>
              <a:rPr kumimoji="1" lang="ja-JP" altLang="en-US" sz="1200" b="0" i="0" u="none" strike="noStrike" kern="1200" dirty="0">
                <a:solidFill>
                  <a:schemeClr val="tx1"/>
                </a:solidFill>
                <a:effectLst/>
                <a:latin typeface="Arial" charset="0"/>
                <a:cs typeface="+mn-cs"/>
              </a:rPr>
              <a:t>教材「ネット社会の歩き方」ポータルサイトです。「ネット社会の歩き方」は，無償で利用できる情報モラル教材として，学校現場で広く活用されています。子どもたちを取り巻くネット社会に対応した内容やそれに関連する課題などを，音声を伴うアニメーションで構成しています。教材コンテンツは全部で７８話あり，情報モラルの「</a:t>
            </a:r>
            <a:r>
              <a:rPr kumimoji="1" lang="en-US" altLang="ja-JP" sz="1200" b="0" i="0" u="none" strike="noStrike" kern="1200" dirty="0">
                <a:solidFill>
                  <a:schemeClr val="tx1"/>
                </a:solidFill>
                <a:effectLst/>
                <a:latin typeface="Arial" charset="0"/>
                <a:cs typeface="+mn-cs"/>
              </a:rPr>
              <a:t>2</a:t>
            </a:r>
            <a:r>
              <a:rPr kumimoji="1" lang="ja-JP" altLang="en-US" sz="1200" b="0" i="0" u="none" strike="noStrike" kern="1200" dirty="0">
                <a:solidFill>
                  <a:schemeClr val="tx1"/>
                </a:solidFill>
                <a:effectLst/>
                <a:latin typeface="Arial" charset="0"/>
                <a:cs typeface="+mn-cs"/>
              </a:rPr>
              <a:t>領域５分野」をカバーしています。また，動画教材以外に，イラスト教材，シュミレーション教材，冊子教材等も提供しています</a:t>
            </a:r>
            <a:r>
              <a:rPr lang="ja-JP" altLang="en-US" dirty="0"/>
              <a:t> </a:t>
            </a:r>
            <a:endParaRPr lang="ja-JP" altLang="en-US" dirty="0">
              <a:latin typeface="BIZ UDPゴシック" panose="020B0400000000000000" pitchFamily="50" charset="-128"/>
            </a:endParaRPr>
          </a:p>
        </p:txBody>
      </p:sp>
    </p:spTree>
    <p:extLst>
      <p:ext uri="{BB962C8B-B14F-4D97-AF65-F5344CB8AC3E}">
        <p14:creationId xmlns:p14="http://schemas.microsoft.com/office/powerpoint/2010/main" val="357658602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cs typeface="+mn-cs"/>
              </a:rPr>
              <a:t>　「ネット社会の歩き方」は，</a:t>
            </a:r>
            <a:r>
              <a:rPr kumimoji="1" lang="en-US" altLang="ja-JP" sz="1200" b="0" i="0" u="none" strike="noStrike" kern="1200" dirty="0">
                <a:solidFill>
                  <a:schemeClr val="tx1"/>
                </a:solidFill>
                <a:effectLst/>
                <a:latin typeface="Arial" charset="0"/>
                <a:cs typeface="+mn-cs"/>
              </a:rPr>
              <a:t>2000</a:t>
            </a:r>
            <a:r>
              <a:rPr kumimoji="1" lang="ja-JP" altLang="en-US" sz="1200" b="0" i="0" u="none" strike="noStrike" kern="1200" dirty="0">
                <a:solidFill>
                  <a:schemeClr val="tx1"/>
                </a:solidFill>
                <a:effectLst/>
                <a:latin typeface="Arial" charset="0"/>
                <a:cs typeface="+mn-cs"/>
              </a:rPr>
              <a:t>年から改訂を加えながら開発が続けられ，デジタルコンテンツとしては，アニメーションまたは動画による</a:t>
            </a:r>
            <a:r>
              <a:rPr kumimoji="1" lang="en-US" altLang="ja-JP" sz="1200" b="0" i="0" u="none" strike="noStrike" kern="1200" dirty="0">
                <a:solidFill>
                  <a:schemeClr val="tx1"/>
                </a:solidFill>
                <a:effectLst/>
                <a:latin typeface="Arial" charset="0"/>
                <a:cs typeface="+mn-cs"/>
              </a:rPr>
              <a:t>Web</a:t>
            </a:r>
            <a:r>
              <a:rPr kumimoji="1" lang="ja-JP" altLang="en-US" sz="1200" b="0" i="0" u="none" strike="noStrike" kern="1200" dirty="0">
                <a:solidFill>
                  <a:schemeClr val="tx1"/>
                </a:solidFill>
                <a:effectLst/>
                <a:latin typeface="Arial" charset="0"/>
                <a:cs typeface="+mn-cs"/>
              </a:rPr>
              <a:t>教材，情報モラル教材を自作するための素材を提供するペープサート教材が配布されています。</a:t>
            </a:r>
            <a:br>
              <a:rPr kumimoji="1" lang="ja-JP" altLang="en-US" sz="1200" b="0" i="0" u="none" strike="noStrike" kern="1200" dirty="0">
                <a:solidFill>
                  <a:schemeClr val="tx1"/>
                </a:solidFill>
                <a:effectLst/>
                <a:latin typeface="Arial" charset="0"/>
                <a:cs typeface="+mn-cs"/>
              </a:rPr>
            </a:br>
            <a:r>
              <a:rPr kumimoji="1" lang="en-US" altLang="ja-JP" sz="1200" b="0" i="0" u="none" strike="noStrike" kern="1200" dirty="0">
                <a:solidFill>
                  <a:schemeClr val="tx1"/>
                </a:solidFill>
                <a:effectLst/>
                <a:latin typeface="Arial" charset="0"/>
                <a:cs typeface="+mn-cs"/>
              </a:rPr>
              <a:t>Web</a:t>
            </a:r>
            <a:r>
              <a:rPr kumimoji="1" lang="ja-JP" altLang="en-US" sz="1200" b="0" i="0" u="none" strike="noStrike" kern="1200" dirty="0">
                <a:solidFill>
                  <a:schemeClr val="tx1"/>
                </a:solidFill>
                <a:effectLst/>
                <a:latin typeface="Arial" charset="0"/>
                <a:cs typeface="+mn-cs"/>
              </a:rPr>
              <a:t>教材「ネット社会の歩き方（コントローラー付き）一式ダウンロード（</a:t>
            </a:r>
            <a:r>
              <a:rPr kumimoji="1" lang="en-US" altLang="ja-JP" sz="1200" b="0" i="0" u="none" strike="noStrike" kern="1200" dirty="0">
                <a:solidFill>
                  <a:schemeClr val="tx1"/>
                </a:solidFill>
                <a:effectLst/>
                <a:latin typeface="Arial" charset="0"/>
                <a:cs typeface="+mn-cs"/>
              </a:rPr>
              <a:t>HTML5</a:t>
            </a:r>
            <a:r>
              <a:rPr kumimoji="1" lang="ja-JP" altLang="en-US" sz="1200" b="0" i="0" u="none" strike="noStrike" kern="1200" dirty="0">
                <a:solidFill>
                  <a:schemeClr val="tx1"/>
                </a:solidFill>
                <a:effectLst/>
                <a:latin typeface="Arial" charset="0"/>
                <a:cs typeface="+mn-cs"/>
              </a:rPr>
              <a:t>形式）」</a:t>
            </a:r>
            <a:endParaRPr kumimoji="1" lang="en-US" altLang="ja-JP" sz="1200" b="0" i="0" u="none" strike="noStrike" kern="1200" dirty="0">
              <a:solidFill>
                <a:schemeClr val="tx1"/>
              </a:solidFill>
              <a:effectLst/>
              <a:latin typeface="Arial" charset="0"/>
              <a:cs typeface="+mn-cs"/>
            </a:endParaRPr>
          </a:p>
          <a:p>
            <a:r>
              <a:rPr kumimoji="1" lang="en-US" altLang="ja-JP" sz="1200" b="0" i="0" u="none" strike="noStrike" kern="1200" dirty="0">
                <a:solidFill>
                  <a:schemeClr val="tx1"/>
                </a:solidFill>
                <a:effectLst/>
                <a:latin typeface="Arial" charset="0"/>
                <a:cs typeface="+mn-cs"/>
              </a:rPr>
              <a:t>http://www2.japet.or.jp/net-walk/anime/file/anime.zip</a:t>
            </a:r>
          </a:p>
          <a:p>
            <a:endParaRPr kumimoji="1" lang="en-US" altLang="ja-JP" sz="1200" b="0" i="0" u="none" strike="noStrike" kern="1200" dirty="0">
              <a:solidFill>
                <a:schemeClr val="tx1"/>
              </a:solidFill>
              <a:effectLst/>
              <a:latin typeface="Arial" charset="0"/>
              <a:cs typeface="+mn-cs"/>
            </a:endParaRPr>
          </a:p>
          <a:p>
            <a:r>
              <a:rPr kumimoji="1" lang="ja-JP" altLang="en-US" sz="1200" b="0" i="0" u="none" strike="noStrike" kern="1200" dirty="0">
                <a:solidFill>
                  <a:schemeClr val="tx1"/>
                </a:solidFill>
                <a:effectLst/>
                <a:latin typeface="Arial" charset="0"/>
                <a:cs typeface="+mn-cs"/>
              </a:rPr>
              <a:t>スマートフォン用</a:t>
            </a:r>
            <a:r>
              <a:rPr kumimoji="1" lang="en-US" altLang="ja-JP" sz="1200" b="0" i="0" u="none" strike="noStrike" kern="1200" dirty="0">
                <a:solidFill>
                  <a:schemeClr val="tx1"/>
                </a:solidFill>
                <a:effectLst/>
                <a:latin typeface="Arial" charset="0"/>
                <a:cs typeface="+mn-cs"/>
              </a:rPr>
              <a:t>MP</a:t>
            </a:r>
            <a:r>
              <a:rPr kumimoji="1" lang="ja-JP" altLang="en-US" sz="1200" b="0" i="0" u="none" strike="noStrike" kern="1200" dirty="0">
                <a:solidFill>
                  <a:schemeClr val="tx1"/>
                </a:solidFill>
                <a:effectLst/>
                <a:latin typeface="Arial" charset="0"/>
                <a:cs typeface="+mn-cs"/>
              </a:rPr>
              <a:t>４（動画）についても下記より提供しています。</a:t>
            </a:r>
            <a:br>
              <a:rPr kumimoji="1" lang="ja-JP" altLang="en-US" sz="1200" b="0" i="0" u="none" strike="noStrike" kern="1200" dirty="0">
                <a:solidFill>
                  <a:schemeClr val="tx1"/>
                </a:solidFill>
                <a:effectLst/>
                <a:latin typeface="Arial" charset="0"/>
                <a:cs typeface="+mn-cs"/>
              </a:rPr>
            </a:br>
            <a:r>
              <a:rPr kumimoji="1" lang="en-US" altLang="ja-JP" sz="1200" b="0" i="0" u="none" strike="noStrike" kern="1200" dirty="0">
                <a:solidFill>
                  <a:schemeClr val="tx1"/>
                </a:solidFill>
                <a:effectLst/>
                <a:latin typeface="Arial" charset="0"/>
                <a:cs typeface="+mn-cs"/>
              </a:rPr>
              <a:t>http://www2.japet.or.jp/net-walk/anime/file/movie.zip</a:t>
            </a:r>
            <a:br>
              <a:rPr kumimoji="1" lang="en-US" altLang="ja-JP" sz="1200" b="0" i="0" u="none" strike="noStrike" kern="1200" dirty="0">
                <a:solidFill>
                  <a:schemeClr val="tx1"/>
                </a:solidFill>
                <a:effectLst/>
                <a:latin typeface="Arial" charset="0"/>
                <a:cs typeface="+mn-cs"/>
              </a:rPr>
            </a:br>
            <a:endParaRPr kumimoji="1" lang="en-US" altLang="ja-JP" dirty="0"/>
          </a:p>
        </p:txBody>
      </p:sp>
    </p:spTree>
    <p:extLst>
      <p:ext uri="{BB962C8B-B14F-4D97-AF65-F5344CB8AC3E}">
        <p14:creationId xmlns:p14="http://schemas.microsoft.com/office/powerpoint/2010/main" val="154448614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6"/>
        <p:cNvGrpSpPr/>
        <p:nvPr/>
      </p:nvGrpSpPr>
      <p:grpSpPr>
        <a:xfrm>
          <a:off x="0" y="0"/>
          <a:ext cx="0" cy="0"/>
          <a:chOff x="0" y="0"/>
          <a:chExt cx="0" cy="0"/>
        </a:xfrm>
      </p:grpSpPr>
      <p:sp>
        <p:nvSpPr>
          <p:cNvPr id="1757" name="Google Shape;1757;p229: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58" name="Google Shape;1758;p229: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en-US" altLang="ja-JP" sz="1200" dirty="0">
                <a:latin typeface="BIZ UDPゴシック" panose="020B0400000000000000" pitchFamily="50" charset="-128"/>
                <a:ea typeface="BIZ UDPゴシック" panose="020B0400000000000000" pitchFamily="50" charset="-128"/>
              </a:rPr>
              <a:t> </a:t>
            </a:r>
            <a:r>
              <a:rPr lang="ja-JP" sz="1200" dirty="0">
                <a:latin typeface="BIZ UDPゴシック" panose="020B0400000000000000" pitchFamily="50" charset="-128"/>
                <a:ea typeface="BIZ UDPゴシック" panose="020B0400000000000000" pitchFamily="50" charset="-128"/>
              </a:rPr>
              <a:t>2025年度は、10点の新しい動画教材を作成しました。</a:t>
            </a:r>
            <a:endParaRPr lang="en-US" altLang="ja-JP"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ja-JP" sz="1200" dirty="0">
                <a:latin typeface="BIZ UDPゴシック" panose="020B0400000000000000" pitchFamily="50" charset="-128"/>
                <a:ea typeface="BIZ UDPゴシック" panose="020B0400000000000000" pitchFamily="50" charset="-128"/>
              </a:rPr>
              <a:t>このページでは、5点を紹介します。</a:t>
            </a:r>
            <a:endParaRPr lang="en-US" altLang="ja-JP"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en-US" altLang="ja-JP" sz="1200" dirty="0">
                <a:latin typeface="BIZ UDPゴシック" panose="020B0400000000000000" pitchFamily="50" charset="-128"/>
                <a:ea typeface="BIZ UDPゴシック" panose="020B0400000000000000" pitchFamily="50" charset="-128"/>
              </a:rPr>
              <a:t>   </a:t>
            </a:r>
            <a:r>
              <a:rPr lang="ja-JP" sz="1200" dirty="0">
                <a:latin typeface="BIZ UDPゴシック" panose="020B0400000000000000" pitchFamily="50" charset="-128"/>
                <a:ea typeface="BIZ UDPゴシック" panose="020B0400000000000000" pitchFamily="50" charset="-128"/>
              </a:rPr>
              <a:t>１つ目は、「SNSで知り合った人と直接会うことには多くのリスクがある」ということを考えていく教材です。</a:t>
            </a:r>
            <a:endParaRPr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en-US" altLang="ja-JP" sz="1200" dirty="0">
                <a:latin typeface="BIZ UDPゴシック" panose="020B0400000000000000" pitchFamily="50" charset="-128"/>
                <a:ea typeface="BIZ UDPゴシック" panose="020B0400000000000000" pitchFamily="50" charset="-128"/>
              </a:rPr>
              <a:t>   </a:t>
            </a:r>
            <a:r>
              <a:rPr lang="ja-JP" sz="1200" dirty="0">
                <a:latin typeface="BIZ UDPゴシック" panose="020B0400000000000000" pitchFamily="50" charset="-128"/>
                <a:ea typeface="BIZ UDPゴシック" panose="020B0400000000000000" pitchFamily="50" charset="-128"/>
              </a:rPr>
              <a:t>２つ目は、工場見学を例に電子メールを出すときは，どのような書き方をすればよいのか，みんなで考えていく教材です。</a:t>
            </a:r>
            <a:endParaRPr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en-US" altLang="ja-JP" sz="1200" dirty="0">
                <a:latin typeface="BIZ UDPゴシック" panose="020B0400000000000000" pitchFamily="50" charset="-128"/>
                <a:ea typeface="BIZ UDPゴシック" panose="020B0400000000000000" pitchFamily="50" charset="-128"/>
              </a:rPr>
              <a:t>   </a:t>
            </a:r>
            <a:r>
              <a:rPr lang="ja-JP" sz="1200" dirty="0">
                <a:latin typeface="BIZ UDPゴシック" panose="020B0400000000000000" pitchFamily="50" charset="-128"/>
                <a:ea typeface="BIZ UDPゴシック" panose="020B0400000000000000" pitchFamily="50" charset="-128"/>
              </a:rPr>
              <a:t>３つ目は、クラウドサービスは便利ですが、使用する場合に気を付けなければならことについて考えていく教材です。</a:t>
            </a:r>
            <a:endParaRPr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en-US" altLang="ja-JP" sz="1200" dirty="0">
                <a:latin typeface="BIZ UDPゴシック" panose="020B0400000000000000" pitchFamily="50" charset="-128"/>
                <a:ea typeface="BIZ UDPゴシック" panose="020B0400000000000000" pitchFamily="50" charset="-128"/>
              </a:rPr>
              <a:t>   </a:t>
            </a:r>
            <a:r>
              <a:rPr lang="ja-JP" sz="1200" dirty="0">
                <a:latin typeface="BIZ UDPゴシック" panose="020B0400000000000000" pitchFamily="50" charset="-128"/>
                <a:ea typeface="BIZ UDPゴシック" panose="020B0400000000000000" pitchFamily="50" charset="-128"/>
              </a:rPr>
              <a:t>４つ目は、災害発生時に，誤った情報やデマに翻弄されずに情報を正しく判断する方法について考えていく教材です。</a:t>
            </a:r>
            <a:endParaRPr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en-US" altLang="ja-JP" sz="1200" dirty="0">
                <a:latin typeface="BIZ UDPゴシック" panose="020B0400000000000000" pitchFamily="50" charset="-128"/>
                <a:ea typeface="BIZ UDPゴシック" panose="020B0400000000000000" pitchFamily="50" charset="-128"/>
              </a:rPr>
              <a:t>   </a:t>
            </a:r>
            <a:r>
              <a:rPr lang="ja-JP" sz="1200" dirty="0">
                <a:latin typeface="BIZ UDPゴシック" panose="020B0400000000000000" pitchFamily="50" charset="-128"/>
                <a:ea typeface="BIZ UDPゴシック" panose="020B0400000000000000" pitchFamily="50" charset="-128"/>
              </a:rPr>
              <a:t>５つ目は、「好奇心を刺激するような情報」の問題点とその情報との向き合い方について考えていく教材です。</a:t>
            </a:r>
            <a:endParaRPr sz="1200" dirty="0">
              <a:latin typeface="BIZ UDPゴシック" panose="020B0400000000000000" pitchFamily="50" charset="-128"/>
              <a:ea typeface="BIZ UDPゴシック" panose="020B0400000000000000" pitchFamily="50" charset="-128"/>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2"/>
        <p:cNvGrpSpPr/>
        <p:nvPr/>
      </p:nvGrpSpPr>
      <p:grpSpPr>
        <a:xfrm>
          <a:off x="0" y="0"/>
          <a:ext cx="0" cy="0"/>
          <a:chOff x="0" y="0"/>
          <a:chExt cx="0" cy="0"/>
        </a:xfrm>
      </p:grpSpPr>
      <p:sp>
        <p:nvSpPr>
          <p:cNvPr id="1793" name="Google Shape;1793;p230: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94" name="Google Shape;1794;p230: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sz="1200" dirty="0">
                <a:latin typeface="BIZ UDPゴシック" panose="020B0400000000000000" pitchFamily="50" charset="-128"/>
                <a:ea typeface="BIZ UDPゴシック" panose="020B0400000000000000" pitchFamily="50" charset="-128"/>
              </a:rPr>
              <a:t>次の５点の教材を紹介します。</a:t>
            </a:r>
            <a:endParaRPr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en-US" altLang="ja-JP" sz="1200" dirty="0">
                <a:latin typeface="BIZ UDPゴシック" panose="020B0400000000000000" pitchFamily="50" charset="-128"/>
                <a:ea typeface="BIZ UDPゴシック" panose="020B0400000000000000" pitchFamily="50" charset="-128"/>
              </a:rPr>
              <a:t>   </a:t>
            </a:r>
            <a:r>
              <a:rPr lang="ja-JP" sz="1200" dirty="0">
                <a:latin typeface="BIZ UDPゴシック" panose="020B0400000000000000" pitchFamily="50" charset="-128"/>
                <a:ea typeface="BIZ UDPゴシック" panose="020B0400000000000000" pitchFamily="50" charset="-128"/>
              </a:rPr>
              <a:t>１つ目は、物事を決める時は、少数意見も尊重し、譲り合いながら話し合っていくことの大切さについて考えていく教材です。</a:t>
            </a:r>
            <a:endParaRPr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en-US" altLang="ja-JP" sz="1200" dirty="0">
                <a:latin typeface="BIZ UDPゴシック" panose="020B0400000000000000" pitchFamily="50" charset="-128"/>
                <a:ea typeface="BIZ UDPゴシック" panose="020B0400000000000000" pitchFamily="50" charset="-128"/>
              </a:rPr>
              <a:t>   </a:t>
            </a:r>
            <a:r>
              <a:rPr lang="ja-JP" sz="1200" dirty="0">
                <a:latin typeface="BIZ UDPゴシック" panose="020B0400000000000000" pitchFamily="50" charset="-128"/>
                <a:ea typeface="BIZ UDPゴシック" panose="020B0400000000000000" pitchFamily="50" charset="-128"/>
              </a:rPr>
              <a:t>２つ目は、著作権法は作者の権利を守るものですが、作者の権利を侵害しない公正な使い方を決めたフェアユースというルールについて考えていく教材です。</a:t>
            </a:r>
            <a:endParaRPr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en-US" altLang="ja-JP" sz="1200" dirty="0">
                <a:latin typeface="BIZ UDPゴシック" panose="020B0400000000000000" pitchFamily="50" charset="-128"/>
                <a:ea typeface="BIZ UDPゴシック" panose="020B0400000000000000" pitchFamily="50" charset="-128"/>
              </a:rPr>
              <a:t>   </a:t>
            </a:r>
            <a:r>
              <a:rPr lang="ja-JP" sz="1200" dirty="0">
                <a:latin typeface="BIZ UDPゴシック" panose="020B0400000000000000" pitchFamily="50" charset="-128"/>
                <a:ea typeface="BIZ UDPゴシック" panose="020B0400000000000000" pitchFamily="50" charset="-128"/>
              </a:rPr>
              <a:t>３つ目は、闇バイトは、一度仕事を引き受けてしまうと，辞められない状況に追い込まれて、使い捨てされることについて考えていく教材です。</a:t>
            </a:r>
            <a:endParaRPr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en-US" altLang="ja-JP" sz="1200" dirty="0">
                <a:latin typeface="BIZ UDPゴシック" panose="020B0400000000000000" pitchFamily="50" charset="-128"/>
                <a:ea typeface="BIZ UDPゴシック" panose="020B0400000000000000" pitchFamily="50" charset="-128"/>
              </a:rPr>
              <a:t>   </a:t>
            </a:r>
            <a:r>
              <a:rPr lang="ja-JP" sz="1200" dirty="0">
                <a:latin typeface="BIZ UDPゴシック" panose="020B0400000000000000" pitchFamily="50" charset="-128"/>
                <a:ea typeface="BIZ UDPゴシック" panose="020B0400000000000000" pitchFamily="50" charset="-128"/>
              </a:rPr>
              <a:t>４つ目は、ポイ活には，気軽にポイントが稼げるというメリットがある反面、さまざまな問題点もあります。ポイ活を始める場合に注意することについて考えていく教材です。</a:t>
            </a:r>
            <a:endParaRPr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r>
              <a:rPr lang="en-US" altLang="ja-JP" sz="1200" dirty="0">
                <a:latin typeface="BIZ UDPゴシック" panose="020B0400000000000000" pitchFamily="50" charset="-128"/>
                <a:ea typeface="BIZ UDPゴシック" panose="020B0400000000000000" pitchFamily="50" charset="-128"/>
              </a:rPr>
              <a:t>   </a:t>
            </a:r>
            <a:r>
              <a:rPr lang="ja-JP" sz="1200" dirty="0">
                <a:latin typeface="BIZ UDPゴシック" panose="020B0400000000000000" pitchFamily="50" charset="-128"/>
                <a:ea typeface="BIZ UDPゴシック" panose="020B0400000000000000" pitchFamily="50" charset="-128"/>
              </a:rPr>
              <a:t>最後は、サイトには、一見広告に見えないリンクが掲載されていることを知り、そのようなサイトへ入ってしまった場合の対処方法について考えていく教材です。</a:t>
            </a:r>
            <a:endParaRPr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endParaRPr sz="1200" dirty="0">
              <a:latin typeface="BIZ UDPゴシック" panose="020B0400000000000000" pitchFamily="50" charset="-128"/>
              <a:ea typeface="BIZ UDPゴシック" panose="020B0400000000000000" pitchFamily="50" charset="-128"/>
            </a:endParaRPr>
          </a:p>
          <a:p>
            <a:pPr marL="457200" marR="0" lvl="0" indent="-228600" algn="l" rtl="0">
              <a:lnSpc>
                <a:spcPct val="100000"/>
              </a:lnSpc>
              <a:spcBef>
                <a:spcPts val="360"/>
              </a:spcBef>
              <a:spcAft>
                <a:spcPts val="0"/>
              </a:spcAft>
              <a:buSzPts val="1400"/>
              <a:buNone/>
            </a:pPr>
            <a:endParaRPr dirty="0"/>
          </a:p>
        </p:txBody>
      </p:sp>
      <p:sp>
        <p:nvSpPr>
          <p:cNvPr id="1795" name="Google Shape;1795;p230:notes"/>
          <p:cNvSpPr txBox="1">
            <a:spLocks noGrp="1"/>
          </p:cNvSpPr>
          <p:nvPr>
            <p:ph type="sldNum" idx="12"/>
          </p:nvPr>
        </p:nvSpPr>
        <p:spPr>
          <a:xfrm>
            <a:off x="3815227" y="9372003"/>
            <a:ext cx="2919032" cy="492779"/>
          </a:xfrm>
          <a:prstGeom prst="rect">
            <a:avLst/>
          </a:prstGeom>
          <a:noFill/>
          <a:ln>
            <a:noFill/>
          </a:ln>
        </p:spPr>
        <p:txBody>
          <a:bodyPr spcFirstLastPara="1" wrap="square" lIns="90525" tIns="45250" rIns="90525" bIns="452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altLang="ja-JP" sz="1200" b="0" i="0" u="none" strike="noStrike" cap="none">
                <a:solidFill>
                  <a:srgbClr val="000000"/>
                </a:solidFill>
                <a:latin typeface="Arial"/>
                <a:ea typeface="Arial"/>
                <a:cs typeface="Arial"/>
                <a:sym typeface="Arial"/>
              </a:rPr>
              <a:t>98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5"/>
        <p:cNvGrpSpPr/>
        <p:nvPr/>
      </p:nvGrpSpPr>
      <p:grpSpPr>
        <a:xfrm>
          <a:off x="0" y="0"/>
          <a:ext cx="0" cy="0"/>
          <a:chOff x="0" y="0"/>
          <a:chExt cx="0" cy="0"/>
        </a:xfrm>
      </p:grpSpPr>
      <p:sp>
        <p:nvSpPr>
          <p:cNvPr id="1826" name="Google Shape;1826;p231:notes"/>
          <p:cNvSpPr>
            <a:spLocks noGrp="1" noRot="1" noChangeAspect="1"/>
          </p:cNvSpPr>
          <p:nvPr>
            <p:ph type="sldImg" idx="2"/>
          </p:nvPr>
        </p:nvSpPr>
        <p:spPr>
          <a:xfrm>
            <a:off x="561975" y="428625"/>
            <a:ext cx="5811838" cy="4359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27" name="Google Shape;1827;p231:notes"/>
          <p:cNvSpPr txBox="1">
            <a:spLocks noGrp="1"/>
          </p:cNvSpPr>
          <p:nvPr>
            <p:ph type="body" idx="1"/>
          </p:nvPr>
        </p:nvSpPr>
        <p:spPr>
          <a:xfrm>
            <a:off x="559570" y="4789140"/>
            <a:ext cx="5832648" cy="4680520"/>
          </a:xfrm>
          <a:prstGeom prst="rect">
            <a:avLst/>
          </a:prstGeom>
          <a:noFill/>
          <a:ln>
            <a:noFill/>
          </a:ln>
        </p:spPr>
        <p:txBody>
          <a:bodyPr spcFirstLastPara="1" wrap="square" lIns="90525" tIns="45250" rIns="90525" bIns="45250" anchor="t" anchorCtr="0">
            <a:noAutofit/>
          </a:bodyPr>
          <a:lstStyle/>
          <a:p>
            <a:pPr marL="457200" marR="0" lvl="0" indent="-228600" algn="l" rtl="0">
              <a:lnSpc>
                <a:spcPct val="100000"/>
              </a:lnSpc>
              <a:spcBef>
                <a:spcPts val="360"/>
              </a:spcBef>
              <a:spcAft>
                <a:spcPts val="0"/>
              </a:spcAft>
              <a:buSzPts val="1400"/>
              <a:buNone/>
            </a:pPr>
            <a:r>
              <a:rPr lang="ja-JP" altLang="en-US" dirty="0"/>
              <a:t>　</a:t>
            </a:r>
            <a:r>
              <a:rPr lang="ja-JP" dirty="0"/>
              <a:t>動画教材を用いた授業実践例の動画も提供しています。</a:t>
            </a:r>
            <a:endParaRPr dirty="0"/>
          </a:p>
          <a:p>
            <a:pPr marL="457200" marR="0" lvl="0" indent="-228600" algn="l" rtl="0">
              <a:lnSpc>
                <a:spcPct val="100000"/>
              </a:lnSpc>
              <a:spcBef>
                <a:spcPts val="360"/>
              </a:spcBef>
              <a:spcAft>
                <a:spcPts val="0"/>
              </a:spcAft>
              <a:buSzPts val="1400"/>
              <a:buNone/>
            </a:pPr>
            <a:r>
              <a:rPr lang="ja-JP" dirty="0"/>
              <a:t>小学校高学年編と中学・高校編の2つの動画があります。</a:t>
            </a:r>
            <a:endParaRPr dirty="0"/>
          </a:p>
          <a:p>
            <a:pPr marL="457200" marR="0" lvl="0" indent="-228600" algn="l" rtl="0">
              <a:lnSpc>
                <a:spcPct val="100000"/>
              </a:lnSpc>
              <a:spcBef>
                <a:spcPts val="360"/>
              </a:spcBef>
              <a:spcAft>
                <a:spcPts val="0"/>
              </a:spcAft>
              <a:buSzPts val="1400"/>
              <a:buNone/>
            </a:pPr>
            <a:r>
              <a:rPr lang="ja-JP" dirty="0"/>
              <a:t>ぜひご活用ください。</a:t>
            </a:r>
            <a:endParaRPr dirty="0"/>
          </a:p>
        </p:txBody>
      </p:sp>
      <p:sp>
        <p:nvSpPr>
          <p:cNvPr id="1828" name="Google Shape;1828;p231:notes"/>
          <p:cNvSpPr txBox="1">
            <a:spLocks noGrp="1"/>
          </p:cNvSpPr>
          <p:nvPr>
            <p:ph type="sldNum" idx="12"/>
          </p:nvPr>
        </p:nvSpPr>
        <p:spPr>
          <a:xfrm>
            <a:off x="3815227" y="9372003"/>
            <a:ext cx="2919032" cy="492779"/>
          </a:xfrm>
          <a:prstGeom prst="rect">
            <a:avLst/>
          </a:prstGeom>
          <a:noFill/>
          <a:ln>
            <a:noFill/>
          </a:ln>
        </p:spPr>
        <p:txBody>
          <a:bodyPr spcFirstLastPara="1" wrap="square" lIns="90525" tIns="45250" rIns="90525" bIns="452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altLang="ja-JP" sz="1200" b="0" i="0" u="none" strike="noStrike" cap="none">
                <a:solidFill>
                  <a:srgbClr val="000000"/>
                </a:solidFill>
                <a:latin typeface="Arial"/>
                <a:ea typeface="Arial"/>
                <a:cs typeface="Arial"/>
                <a:sym typeface="Arial"/>
              </a:rPr>
              <a:t>99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75A60790-EC86-480B-99AE-DADD90BA5D59}" type="datetime1">
              <a:rPr lang="ja-JP" altLang="en-US" smtClean="0"/>
              <a:t>2025/6/5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F6DA4C73-CDD5-4BEB-82EF-656C91DC7420}" type="datetime1">
              <a:rPr lang="ja-JP" altLang="en-US" smtClean="0"/>
              <a:t>2025/6/5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8D1AD79F-A954-4692-902A-7659A3511076}" type="datetime1">
              <a:rPr lang="ja-JP" altLang="en-US" smtClean="0"/>
              <a:t>2025/6/5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02174F8-5D63-4535-848F-19A46ABE4C6C}" type="datetime1">
              <a:rPr lang="ja-JP" altLang="en-US" smtClean="0"/>
              <a:t>2025/6/5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BC3360E-61EF-45A0-A014-D8018E1B1F9E}" type="datetime1">
              <a:rPr lang="ja-JP" altLang="en-US" smtClean="0"/>
              <a:t>2025/6/5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atin typeface="BIZ UDPゴシック" panose="020B0400000000000000" pitchFamily="50" charset="-128"/>
                <a:ea typeface="BIZ UDPゴシック" panose="020B0400000000000000" pitchFamily="50" charset="-128"/>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88D3D530-94A7-40EE-88BE-6D973186EE5F}" type="datetime1">
              <a:rPr lang="ja-JP" altLang="en-US" smtClean="0"/>
              <a:pPr>
                <a:defRPr/>
              </a:pPr>
              <a:t>2025/6/5</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EA403BBC-7C55-47DE-82E1-FA234EE4D1BF}" type="slidenum">
              <a:rPr lang="en-US" altLang="ja-JP" smtClean="0"/>
              <a:pPr>
                <a:defRPr/>
              </a:pPr>
              <a:t>‹#›</a:t>
            </a:fld>
            <a:endParaRPr lang="en-US" altLang="ja-JP"/>
          </a:p>
        </p:txBody>
      </p:sp>
    </p:spTree>
    <p:extLst>
      <p:ext uri="{BB962C8B-B14F-4D97-AF65-F5344CB8AC3E}">
        <p14:creationId xmlns:p14="http://schemas.microsoft.com/office/powerpoint/2010/main" val="175145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コンテンツ プレースホルダ 2"/>
          <p:cNvSpPr>
            <a:spLocks noGrp="1"/>
          </p:cNvSpPr>
          <p:nvPr>
            <p:ph idx="1"/>
          </p:nvPr>
        </p:nvSpPr>
        <p:spPr/>
        <p:txBody>
          <a:bodyPr/>
          <a:lstStyle>
            <a:lvl1pPr>
              <a:defRPr>
                <a:latin typeface="BIZ UDPゴシック" panose="020B0400000000000000" pitchFamily="50" charset="-128"/>
                <a:ea typeface="BIZ UDPゴシック" panose="020B0400000000000000" pitchFamily="50" charset="-128"/>
              </a:defRPr>
            </a:lvl1pPr>
            <a:lvl2pPr>
              <a:defRPr>
                <a:latin typeface="BIZ UDPゴシック" panose="020B0400000000000000" pitchFamily="50" charset="-128"/>
                <a:ea typeface="BIZ UDPゴシック" panose="020B0400000000000000" pitchFamily="50" charset="-128"/>
              </a:defRPr>
            </a:lvl2pPr>
            <a:lvl3pPr>
              <a:defRPr>
                <a:latin typeface="BIZ UDPゴシック" panose="020B0400000000000000" pitchFamily="50" charset="-128"/>
                <a:ea typeface="BIZ UDPゴシック" panose="020B0400000000000000" pitchFamily="50" charset="-128"/>
              </a:defRPr>
            </a:lvl3pPr>
            <a:lvl4pPr>
              <a:defRPr>
                <a:latin typeface="BIZ UDPゴシック" panose="020B0400000000000000" pitchFamily="50" charset="-128"/>
                <a:ea typeface="BIZ UDPゴシック" panose="020B0400000000000000" pitchFamily="50" charset="-128"/>
              </a:defRPr>
            </a:lvl4pPr>
            <a:lvl5pPr>
              <a:defRPr>
                <a:latin typeface="BIZ UDPゴシック" panose="020B0400000000000000" pitchFamily="50" charset="-128"/>
                <a:ea typeface="BIZ UDPゴシック" panose="020B0400000000000000" pitchFamily="50" charset="-128"/>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AAA75B20-6102-4BC3-B1C1-678F0F2FB63C}" type="datetime1">
              <a:rPr lang="ja-JP" altLang="en-US" smtClean="0"/>
              <a:pPr>
                <a:defRPr/>
              </a:pPr>
              <a:t>2025/6/5</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EFBE1BC-F681-4D7D-BBE1-B691C8D9877E}" type="slidenum">
              <a:rPr lang="en-US" altLang="ja-JP" smtClean="0"/>
              <a:pPr>
                <a:defRPr/>
              </a:pPr>
              <a:t>‹#›</a:t>
            </a:fld>
            <a:endParaRPr lang="en-US" altLang="ja-JP"/>
          </a:p>
        </p:txBody>
      </p:sp>
    </p:spTree>
    <p:extLst>
      <p:ext uri="{BB962C8B-B14F-4D97-AF65-F5344CB8AC3E}">
        <p14:creationId xmlns:p14="http://schemas.microsoft.com/office/powerpoint/2010/main" val="3571205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atin typeface="BIZ UDPゴシック" panose="020B0400000000000000" pitchFamily="50" charset="-128"/>
                <a:ea typeface="BIZ UDPゴシック" panose="020B0400000000000000" pitchFamily="50" charset="-128"/>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04DFE2D1-FE4A-4CF5-8269-105FCF37893A}" type="datetime1">
              <a:rPr lang="ja-JP" altLang="en-US" smtClean="0"/>
              <a:pPr>
                <a:defRPr/>
              </a:pPr>
              <a:t>2025/6/5</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9AE61BF-9D4B-464D-A2F3-C3464D6733A4}" type="slidenum">
              <a:rPr lang="en-US" altLang="ja-JP" smtClean="0"/>
              <a:pPr>
                <a:defRPr/>
              </a:pPr>
              <a:t>‹#›</a:t>
            </a:fld>
            <a:endParaRPr lang="en-US" altLang="ja-JP"/>
          </a:p>
        </p:txBody>
      </p:sp>
    </p:spTree>
    <p:extLst>
      <p:ext uri="{BB962C8B-B14F-4D97-AF65-F5344CB8AC3E}">
        <p14:creationId xmlns:p14="http://schemas.microsoft.com/office/powerpoint/2010/main" val="519831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atin typeface="BIZ UDPゴシック" panose="020B0400000000000000" pitchFamily="50" charset="-128"/>
                <a:ea typeface="BIZ UDPゴシック" panose="020B0400000000000000" pitchFamily="50" charset="-128"/>
              </a:defRPr>
            </a:lvl1pPr>
            <a:lvl2pPr>
              <a:defRPr sz="2400">
                <a:latin typeface="BIZ UDPゴシック" panose="020B0400000000000000" pitchFamily="50" charset="-128"/>
                <a:ea typeface="BIZ UDPゴシック" panose="020B0400000000000000" pitchFamily="50" charset="-128"/>
              </a:defRPr>
            </a:lvl2pPr>
            <a:lvl3pPr>
              <a:defRPr sz="2000">
                <a:latin typeface="BIZ UDPゴシック" panose="020B0400000000000000" pitchFamily="50" charset="-128"/>
                <a:ea typeface="BIZ UDPゴシック" panose="020B0400000000000000" pitchFamily="50" charset="-128"/>
              </a:defRPr>
            </a:lvl3pPr>
            <a:lvl4pPr>
              <a:defRPr sz="1800">
                <a:latin typeface="BIZ UDPゴシック" panose="020B0400000000000000" pitchFamily="50" charset="-128"/>
                <a:ea typeface="BIZ UDPゴシック" panose="020B0400000000000000" pitchFamily="50" charset="-128"/>
              </a:defRPr>
            </a:lvl4pPr>
            <a:lvl5pPr>
              <a:defRPr sz="1800">
                <a:latin typeface="BIZ UDPゴシック" panose="020B0400000000000000" pitchFamily="50" charset="-128"/>
                <a:ea typeface="BIZ UDPゴシック" panose="020B0400000000000000" pitchFamily="50" charset="-128"/>
              </a:defRPr>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atin typeface="BIZ UDPゴシック" panose="020B0400000000000000" pitchFamily="50" charset="-128"/>
                <a:ea typeface="BIZ UDPゴシック" panose="020B0400000000000000" pitchFamily="50" charset="-128"/>
              </a:defRPr>
            </a:lvl1pPr>
            <a:lvl2pPr>
              <a:defRPr sz="2400">
                <a:latin typeface="BIZ UDPゴシック" panose="020B0400000000000000" pitchFamily="50" charset="-128"/>
                <a:ea typeface="BIZ UDPゴシック" panose="020B0400000000000000" pitchFamily="50" charset="-128"/>
              </a:defRPr>
            </a:lvl2pPr>
            <a:lvl3pPr>
              <a:defRPr sz="2000">
                <a:latin typeface="BIZ UDPゴシック" panose="020B0400000000000000" pitchFamily="50" charset="-128"/>
                <a:ea typeface="BIZ UDPゴシック" panose="020B0400000000000000" pitchFamily="50" charset="-128"/>
              </a:defRPr>
            </a:lvl3pPr>
            <a:lvl4pPr>
              <a:defRPr sz="1800">
                <a:latin typeface="BIZ UDPゴシック" panose="020B0400000000000000" pitchFamily="50" charset="-128"/>
                <a:ea typeface="BIZ UDPゴシック" panose="020B0400000000000000" pitchFamily="50" charset="-128"/>
              </a:defRPr>
            </a:lvl4pPr>
            <a:lvl5pPr>
              <a:defRPr sz="1800">
                <a:latin typeface="BIZ UDPゴシック" panose="020B0400000000000000" pitchFamily="50" charset="-128"/>
                <a:ea typeface="BIZ UDPゴシック" panose="020B0400000000000000" pitchFamily="50" charset="-128"/>
              </a:defRPr>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49D03C3-D1C8-48E7-AD5F-EB761D28427A}" type="datetime1">
              <a:rPr lang="ja-JP" altLang="en-US" smtClean="0"/>
              <a:pPr>
                <a:defRPr/>
              </a:pPr>
              <a:t>2025/6/5</a:t>
            </a:fld>
            <a:endParaRPr lang="en-US" altLang="ja-JP"/>
          </a:p>
        </p:txBody>
      </p:sp>
      <p:sp>
        <p:nvSpPr>
          <p:cNvPr id="6"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A09F0961-E563-468B-B9E7-9AC6D0862FAD}" type="slidenum">
              <a:rPr lang="en-US" altLang="ja-JP" smtClean="0"/>
              <a:pPr>
                <a:defRPr/>
              </a:pPr>
              <a:t>‹#›</a:t>
            </a:fld>
            <a:endParaRPr lang="en-US" altLang="ja-JP"/>
          </a:p>
        </p:txBody>
      </p:sp>
    </p:spTree>
    <p:extLst>
      <p:ext uri="{BB962C8B-B14F-4D97-AF65-F5344CB8AC3E}">
        <p14:creationId xmlns:p14="http://schemas.microsoft.com/office/powerpoint/2010/main" val="11292406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atin typeface="BIZ UDPゴシック" panose="020B0400000000000000" pitchFamily="50" charset="-128"/>
                <a:ea typeface="BIZ UDPゴシック" panose="020B0400000000000000" pitchFamily="50" charset="-128"/>
              </a:defRPr>
            </a:lvl1pPr>
            <a:lvl2pPr>
              <a:defRPr sz="2000">
                <a:latin typeface="BIZ UDPゴシック" panose="020B0400000000000000" pitchFamily="50" charset="-128"/>
                <a:ea typeface="BIZ UDPゴシック" panose="020B0400000000000000" pitchFamily="50" charset="-128"/>
              </a:defRPr>
            </a:lvl2pPr>
            <a:lvl3pPr>
              <a:defRPr sz="1800">
                <a:latin typeface="BIZ UDPゴシック" panose="020B0400000000000000" pitchFamily="50" charset="-128"/>
                <a:ea typeface="BIZ UDPゴシック" panose="020B0400000000000000" pitchFamily="50" charset="-128"/>
              </a:defRPr>
            </a:lvl3pPr>
            <a:lvl4pPr>
              <a:defRPr sz="1600">
                <a:latin typeface="BIZ UDPゴシック" panose="020B0400000000000000" pitchFamily="50" charset="-128"/>
                <a:ea typeface="BIZ UDPゴシック" panose="020B0400000000000000" pitchFamily="50" charset="-128"/>
              </a:defRPr>
            </a:lvl4pPr>
            <a:lvl5pPr>
              <a:defRPr sz="1600">
                <a:latin typeface="BIZ UDPゴシック" panose="020B0400000000000000" pitchFamily="50" charset="-128"/>
                <a:ea typeface="BIZ UDPゴシック" panose="020B0400000000000000" pitchFamily="50" charset="-128"/>
              </a:defRPr>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atin typeface="BIZ UDPゴシック" panose="020B0400000000000000" pitchFamily="50" charset="-128"/>
                <a:ea typeface="BIZ UDPゴシック" panose="020B0400000000000000" pitchFamily="50" charset="-128"/>
              </a:defRPr>
            </a:lvl1pPr>
            <a:lvl2pPr>
              <a:defRPr sz="2000">
                <a:latin typeface="BIZ UDPゴシック" panose="020B0400000000000000" pitchFamily="50" charset="-128"/>
                <a:ea typeface="BIZ UDPゴシック" panose="020B0400000000000000" pitchFamily="50" charset="-128"/>
              </a:defRPr>
            </a:lvl2pPr>
            <a:lvl3pPr>
              <a:defRPr sz="1800">
                <a:latin typeface="BIZ UDPゴシック" panose="020B0400000000000000" pitchFamily="50" charset="-128"/>
                <a:ea typeface="BIZ UDPゴシック" panose="020B0400000000000000" pitchFamily="50" charset="-128"/>
              </a:defRPr>
            </a:lvl3pPr>
            <a:lvl4pPr>
              <a:defRPr sz="1600">
                <a:latin typeface="BIZ UDPゴシック" panose="020B0400000000000000" pitchFamily="50" charset="-128"/>
                <a:ea typeface="BIZ UDPゴシック" panose="020B0400000000000000" pitchFamily="50" charset="-128"/>
              </a:defRPr>
            </a:lvl4pPr>
            <a:lvl5pPr>
              <a:defRPr sz="1600">
                <a:latin typeface="BIZ UDPゴシック" panose="020B0400000000000000" pitchFamily="50" charset="-128"/>
                <a:ea typeface="BIZ UDPゴシック" panose="020B0400000000000000" pitchFamily="50" charset="-128"/>
              </a:defRPr>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113ED5D-17D8-446B-83DF-D8D1080EBE0C}" type="datetime1">
              <a:rPr lang="ja-JP" altLang="en-US" smtClean="0"/>
              <a:pPr>
                <a:defRPr/>
              </a:pPr>
              <a:t>2025/6/5</a:t>
            </a:fld>
            <a:endParaRPr lang="en-US" altLang="ja-JP"/>
          </a:p>
        </p:txBody>
      </p:sp>
      <p:sp>
        <p:nvSpPr>
          <p:cNvPr id="8"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DF9D9559-E986-4233-8091-FF4BF146EFB3}" type="slidenum">
              <a:rPr lang="en-US" altLang="ja-JP" smtClean="0"/>
              <a:pPr>
                <a:defRPr/>
              </a:pPr>
              <a:t>‹#›</a:t>
            </a:fld>
            <a:endParaRPr lang="en-US" altLang="ja-JP"/>
          </a:p>
        </p:txBody>
      </p:sp>
    </p:spTree>
    <p:extLst>
      <p:ext uri="{BB962C8B-B14F-4D97-AF65-F5344CB8AC3E}">
        <p14:creationId xmlns:p14="http://schemas.microsoft.com/office/powerpoint/2010/main" val="2646828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75A64D5D-02E8-457A-8553-14AD0C3423B1}" type="datetime1">
              <a:rPr lang="ja-JP" altLang="en-US" smtClean="0"/>
              <a:pPr>
                <a:defRPr/>
              </a:pPr>
              <a:t>2025/6/5</a:t>
            </a:fld>
            <a:endParaRPr lang="en-US" altLang="ja-JP"/>
          </a:p>
        </p:txBody>
      </p:sp>
      <p:sp>
        <p:nvSpPr>
          <p:cNvPr id="4"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383EB611-12BF-4BDB-859B-3C872AA25063}" type="slidenum">
              <a:rPr lang="en-US" altLang="ja-JP" smtClean="0"/>
              <a:pPr>
                <a:defRPr/>
              </a:pPr>
              <a:t>‹#›</a:t>
            </a:fld>
            <a:endParaRPr lang="en-US" altLang="ja-JP"/>
          </a:p>
        </p:txBody>
      </p:sp>
    </p:spTree>
    <p:extLst>
      <p:ext uri="{BB962C8B-B14F-4D97-AF65-F5344CB8AC3E}">
        <p14:creationId xmlns:p14="http://schemas.microsoft.com/office/powerpoint/2010/main" val="336038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D57571A-9426-4CF5-903E-8541A4AD1763}" type="datetime1">
              <a:rPr lang="ja-JP" altLang="en-US" smtClean="0"/>
              <a:t>2025/6/5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4600A064-8335-4096-A936-09592E43F4A8}" type="datetime1">
              <a:rPr lang="ja-JP" altLang="en-US" smtClean="0"/>
              <a:pPr>
                <a:defRPr/>
              </a:pPr>
              <a:t>2025/6/5</a:t>
            </a:fld>
            <a:endParaRPr lang="en-US" altLang="ja-JP"/>
          </a:p>
        </p:txBody>
      </p:sp>
      <p:sp>
        <p:nvSpPr>
          <p:cNvPr id="3"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85CE7282-466C-4EF5-8484-56BFF1606FB2}" type="slidenum">
              <a:rPr lang="en-US" altLang="ja-JP" smtClean="0"/>
              <a:pPr>
                <a:defRPr/>
              </a:pPr>
              <a:t>‹#›</a:t>
            </a:fld>
            <a:endParaRPr lang="en-US" altLang="ja-JP"/>
          </a:p>
        </p:txBody>
      </p:sp>
    </p:spTree>
    <p:extLst>
      <p:ext uri="{BB962C8B-B14F-4D97-AF65-F5344CB8AC3E}">
        <p14:creationId xmlns:p14="http://schemas.microsoft.com/office/powerpoint/2010/main" val="2874174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atin typeface="BIZ UDPゴシック" panose="020B0400000000000000" pitchFamily="50" charset="-128"/>
                <a:ea typeface="BIZ UDPゴシック" panose="020B0400000000000000" pitchFamily="50" charset="-128"/>
              </a:defRPr>
            </a:lvl1pPr>
            <a:lvl2pPr>
              <a:defRPr sz="2800">
                <a:latin typeface="BIZ UDPゴシック" panose="020B0400000000000000" pitchFamily="50" charset="-128"/>
                <a:ea typeface="BIZ UDPゴシック" panose="020B0400000000000000" pitchFamily="50" charset="-128"/>
              </a:defRPr>
            </a:lvl2pPr>
            <a:lvl3pPr>
              <a:defRPr sz="2400">
                <a:latin typeface="BIZ UDPゴシック" panose="020B0400000000000000" pitchFamily="50" charset="-128"/>
                <a:ea typeface="BIZ UDPゴシック" panose="020B0400000000000000" pitchFamily="50" charset="-128"/>
              </a:defRPr>
            </a:lvl3pPr>
            <a:lvl4pPr>
              <a:defRPr sz="2000">
                <a:latin typeface="BIZ UDPゴシック" panose="020B0400000000000000" pitchFamily="50" charset="-128"/>
                <a:ea typeface="BIZ UDPゴシック" panose="020B0400000000000000" pitchFamily="50" charset="-128"/>
              </a:defRPr>
            </a:lvl4pPr>
            <a:lvl5pPr>
              <a:defRPr sz="2000">
                <a:latin typeface="BIZ UDPゴシック" panose="020B0400000000000000" pitchFamily="50" charset="-128"/>
                <a:ea typeface="BIZ UDPゴシック" panose="020B0400000000000000" pitchFamily="50" charset="-128"/>
              </a:defRPr>
            </a:lvl5pPr>
            <a:lvl6pPr>
              <a:defRPr sz="2000"/>
            </a:lvl6pPr>
            <a:lvl7pPr>
              <a:defRPr sz="2000"/>
            </a:lvl7pPr>
            <a:lvl8pPr>
              <a:defRPr sz="2000"/>
            </a:lvl8pPr>
            <a:lvl9pPr>
              <a:defRPr sz="2000"/>
            </a:lvl9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atin typeface="BIZ UDPゴシック" panose="020B0400000000000000" pitchFamily="50" charset="-128"/>
                <a:ea typeface="BIZ UDPゴシック" panose="020B0400000000000000" pitchFamily="50" charset="-128"/>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34FDDE3E-B5EA-41C6-922B-BDF2FDCEA894}" type="datetime1">
              <a:rPr lang="ja-JP" altLang="en-US" smtClean="0"/>
              <a:pPr>
                <a:defRPr/>
              </a:pPr>
              <a:t>2025/6/5</a:t>
            </a:fld>
            <a:endParaRPr lang="en-US" altLang="ja-JP"/>
          </a:p>
        </p:txBody>
      </p:sp>
      <p:sp>
        <p:nvSpPr>
          <p:cNvPr id="6"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088546F1-E717-4049-8F83-89463BF014D1}" type="slidenum">
              <a:rPr lang="en-US" altLang="ja-JP" smtClean="0"/>
              <a:pPr>
                <a:defRPr/>
              </a:pPr>
              <a:t>‹#›</a:t>
            </a:fld>
            <a:endParaRPr lang="en-US" altLang="ja-JP"/>
          </a:p>
        </p:txBody>
      </p:sp>
    </p:spTree>
    <p:extLst>
      <p:ext uri="{BB962C8B-B14F-4D97-AF65-F5344CB8AC3E}">
        <p14:creationId xmlns:p14="http://schemas.microsoft.com/office/powerpoint/2010/main" val="3136286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atin typeface="BIZ UDPゴシック" panose="020B0400000000000000" pitchFamily="50" charset="-128"/>
                <a:ea typeface="BIZ UDPゴシック" panose="020B0400000000000000" pitchFamily="50" charset="-128"/>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atin typeface="BIZ UDPゴシック" panose="020B0400000000000000" pitchFamily="50" charset="-128"/>
                <a:ea typeface="BIZ UDPゴシック" panose="020B0400000000000000" pitchFamily="50" charset="-128"/>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44434A6F-3CAC-4FEE-96E2-8639E823DF67}" type="datetime1">
              <a:rPr lang="ja-JP" altLang="en-US" smtClean="0"/>
              <a:pPr>
                <a:defRPr/>
              </a:pPr>
              <a:t>2025/6/5</a:t>
            </a:fld>
            <a:endParaRPr lang="en-US" altLang="ja-JP"/>
          </a:p>
        </p:txBody>
      </p:sp>
      <p:sp>
        <p:nvSpPr>
          <p:cNvPr id="6"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244E1815-BE79-42F4-9268-D8B62D6EBDC7}" type="slidenum">
              <a:rPr lang="en-US" altLang="ja-JP" smtClean="0"/>
              <a:pPr>
                <a:defRPr/>
              </a:pPr>
              <a:t>‹#›</a:t>
            </a:fld>
            <a:endParaRPr lang="en-US" altLang="ja-JP"/>
          </a:p>
        </p:txBody>
      </p:sp>
    </p:spTree>
    <p:extLst>
      <p:ext uri="{BB962C8B-B14F-4D97-AF65-F5344CB8AC3E}">
        <p14:creationId xmlns:p14="http://schemas.microsoft.com/office/powerpoint/2010/main" val="29822027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lvl1pPr>
              <a:defRPr>
                <a:latin typeface="BIZ UDPゴシック" panose="020B0400000000000000" pitchFamily="50" charset="-128"/>
                <a:ea typeface="BIZ UDPゴシック" panose="020B0400000000000000" pitchFamily="50" charset="-128"/>
              </a:defRPr>
            </a:lvl1pPr>
            <a:lvl2pPr>
              <a:defRPr>
                <a:latin typeface="BIZ UDPゴシック" panose="020B0400000000000000" pitchFamily="50" charset="-128"/>
                <a:ea typeface="BIZ UDPゴシック" panose="020B0400000000000000" pitchFamily="50" charset="-128"/>
              </a:defRPr>
            </a:lvl2pPr>
            <a:lvl3pPr>
              <a:defRPr>
                <a:latin typeface="BIZ UDPゴシック" panose="020B0400000000000000" pitchFamily="50" charset="-128"/>
                <a:ea typeface="BIZ UDPゴシック" panose="020B0400000000000000" pitchFamily="50" charset="-128"/>
              </a:defRPr>
            </a:lvl3pPr>
            <a:lvl4pPr>
              <a:defRPr>
                <a:latin typeface="BIZ UDPゴシック" panose="020B0400000000000000" pitchFamily="50" charset="-128"/>
                <a:ea typeface="BIZ UDPゴシック" panose="020B0400000000000000" pitchFamily="50" charset="-128"/>
              </a:defRPr>
            </a:lvl4pPr>
            <a:lvl5pPr>
              <a:defRPr>
                <a:latin typeface="BIZ UDPゴシック" panose="020B0400000000000000" pitchFamily="50" charset="-128"/>
                <a:ea typeface="BIZ UDPゴシック" panose="020B0400000000000000" pitchFamily="50" charset="-128"/>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ED60204-B25F-4487-9D66-6DA7CEE45134}" type="datetime1">
              <a:rPr lang="ja-JP" altLang="en-US" smtClean="0"/>
              <a:pPr>
                <a:defRPr/>
              </a:pPr>
              <a:t>2025/6/5</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8C836107-BF68-4A6D-A845-2841079C0AEE}" type="slidenum">
              <a:rPr lang="en-US" altLang="ja-JP" smtClean="0"/>
              <a:pPr>
                <a:defRPr/>
              </a:pPr>
              <a:t>‹#›</a:t>
            </a:fld>
            <a:endParaRPr lang="en-US" altLang="ja-JP"/>
          </a:p>
        </p:txBody>
      </p:sp>
    </p:spTree>
    <p:extLst>
      <p:ext uri="{BB962C8B-B14F-4D97-AF65-F5344CB8AC3E}">
        <p14:creationId xmlns:p14="http://schemas.microsoft.com/office/powerpoint/2010/main" val="16813391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lvl1pPr>
              <a:defRPr>
                <a:latin typeface="BIZ UDPゴシック" panose="020B0400000000000000" pitchFamily="50" charset="-128"/>
                <a:ea typeface="BIZ UDPゴシック" panose="020B0400000000000000" pitchFamily="50" charset="-128"/>
              </a:defRPr>
            </a:lvl1pPr>
            <a:lvl2pPr>
              <a:defRPr>
                <a:latin typeface="BIZ UDPゴシック" panose="020B0400000000000000" pitchFamily="50" charset="-128"/>
                <a:ea typeface="BIZ UDPゴシック" panose="020B0400000000000000" pitchFamily="50" charset="-128"/>
              </a:defRPr>
            </a:lvl2pPr>
            <a:lvl3pPr>
              <a:defRPr>
                <a:latin typeface="BIZ UDPゴシック" panose="020B0400000000000000" pitchFamily="50" charset="-128"/>
                <a:ea typeface="BIZ UDPゴシック" panose="020B0400000000000000" pitchFamily="50" charset="-128"/>
              </a:defRPr>
            </a:lvl3pPr>
            <a:lvl4pPr>
              <a:defRPr>
                <a:latin typeface="BIZ UDPゴシック" panose="020B0400000000000000" pitchFamily="50" charset="-128"/>
                <a:ea typeface="BIZ UDPゴシック" panose="020B0400000000000000" pitchFamily="50" charset="-128"/>
              </a:defRPr>
            </a:lvl4pPr>
            <a:lvl5pPr>
              <a:defRPr>
                <a:latin typeface="BIZ UDPゴシック" panose="020B0400000000000000" pitchFamily="50" charset="-128"/>
                <a:ea typeface="BIZ UDPゴシック" panose="020B0400000000000000" pitchFamily="50" charset="-128"/>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26B8024C-3172-4583-BD4C-3EA67AA7A464}" type="datetime1">
              <a:rPr lang="ja-JP" altLang="en-US" smtClean="0"/>
              <a:pPr>
                <a:defRPr/>
              </a:pPr>
              <a:t>2025/6/5</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C78A94B1-AD0F-4BC1-856C-388D6896B24E}" type="slidenum">
              <a:rPr lang="en-US" altLang="ja-JP" smtClean="0"/>
              <a:pPr>
                <a:defRPr/>
              </a:pPr>
              <a:t>‹#›</a:t>
            </a:fld>
            <a:endParaRPr lang="en-US" altLang="ja-JP"/>
          </a:p>
        </p:txBody>
      </p:sp>
    </p:spTree>
    <p:extLst>
      <p:ext uri="{BB962C8B-B14F-4D97-AF65-F5344CB8AC3E}">
        <p14:creationId xmlns:p14="http://schemas.microsoft.com/office/powerpoint/2010/main" val="14216634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lvl1pPr>
              <a:defRPr>
                <a:latin typeface="BIZ UDPゴシック" panose="020B0400000000000000" pitchFamily="50" charset="-128"/>
                <a:ea typeface="BIZ UDPゴシック" panose="020B0400000000000000" pitchFamily="50" charset="-128"/>
              </a:defRPr>
            </a:lvl1p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20D37FA9-055C-40FC-B140-66A6CFD15382}" type="datetime1">
              <a:rPr lang="ja-JP" altLang="en-US" smtClean="0"/>
              <a:pPr>
                <a:defRPr/>
              </a:pPr>
              <a:t>2025/6/5</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60ACCB97-C528-4A18-A84C-D04583DEF13A}" type="slidenum">
              <a:rPr lang="en-US" altLang="ja-JP" smtClean="0"/>
              <a:pPr>
                <a:defRPr/>
              </a:pPr>
              <a:t>‹#›</a:t>
            </a:fld>
            <a:endParaRPr lang="en-US" altLang="ja-JP"/>
          </a:p>
        </p:txBody>
      </p:sp>
    </p:spTree>
    <p:extLst>
      <p:ext uri="{BB962C8B-B14F-4D97-AF65-F5344CB8AC3E}">
        <p14:creationId xmlns:p14="http://schemas.microsoft.com/office/powerpoint/2010/main" val="1416332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lvl1pPr>
              <a:defRPr>
                <a:latin typeface="BIZ UDPゴシック" panose="020B0400000000000000" pitchFamily="50" charset="-128"/>
                <a:ea typeface="BIZ UDPゴシック" panose="020B0400000000000000" pitchFamily="50" charset="-128"/>
              </a:defRPr>
            </a:lvl1p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8B09D36A-26CE-4227-AFC8-DF2A1EBD7DFF}" type="datetime1">
              <a:rPr lang="ja-JP" altLang="en-US" smtClean="0"/>
              <a:pPr>
                <a:defRPr/>
              </a:pPr>
              <a:t>2025/6/5</a:t>
            </a:fld>
            <a:endParaRPr lang="en-US" altLang="ja-JP"/>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410D1554-5B3E-4CB5-9149-C3CF147475E6}" type="slidenum">
              <a:rPr lang="en-US" altLang="ja-JP" smtClean="0"/>
              <a:pPr>
                <a:defRPr/>
              </a:pPr>
              <a:t>‹#›</a:t>
            </a:fld>
            <a:endParaRPr lang="en-US" altLang="ja-JP"/>
          </a:p>
        </p:txBody>
      </p:sp>
    </p:spTree>
    <p:extLst>
      <p:ext uri="{BB962C8B-B14F-4D97-AF65-F5344CB8AC3E}">
        <p14:creationId xmlns:p14="http://schemas.microsoft.com/office/powerpoint/2010/main" val="2488427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atin typeface="BIZ UDPゴシック" panose="020B0400000000000000" pitchFamily="50" charset="-128"/>
                <a:ea typeface="BIZ UDPゴシック" panose="020B0400000000000000" pitchFamily="50" charset="-128"/>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493531CC-0F27-4343-9C52-461EA904D52D}" type="datetime1">
              <a:rPr lang="ja-JP" altLang="en-US" smtClean="0">
                <a:solidFill>
                  <a:prstClr val="black"/>
                </a:solidFill>
              </a:rPr>
              <a:pPr>
                <a:defRPr/>
              </a:pPr>
              <a:t>2025/6/5</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EA403BBC-7C55-47DE-82E1-FA234EE4D1BF}" type="slidenum">
              <a:rPr lang="en-US" altLang="ja-JP" smtClean="0">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6784808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lang="ja-JP" altLang="en-US"/>
              <a:t>マスタ タイトルの書式設定</a:t>
            </a:r>
          </a:p>
        </p:txBody>
      </p:sp>
      <p:sp>
        <p:nvSpPr>
          <p:cNvPr id="3" name="コンテンツ プレースホルダ 2"/>
          <p:cNvSpPr>
            <a:spLocks noGrp="1"/>
          </p:cNvSpPr>
          <p:nvPr>
            <p:ph idx="1"/>
          </p:nvPr>
        </p:nvSpPr>
        <p:spPr/>
        <p:txBody>
          <a:bodyPr/>
          <a:lstStyle>
            <a:lvl1pPr>
              <a:defRPr>
                <a:latin typeface="BIZ UDPゴシック" panose="020B0400000000000000" pitchFamily="50" charset="-128"/>
                <a:ea typeface="BIZ UDPゴシック" panose="020B0400000000000000" pitchFamily="50" charset="-128"/>
              </a:defRPr>
            </a:lvl1pPr>
            <a:lvl2pPr>
              <a:defRPr>
                <a:latin typeface="BIZ UDPゴシック" panose="020B0400000000000000" pitchFamily="50" charset="-128"/>
                <a:ea typeface="BIZ UDPゴシック" panose="020B0400000000000000" pitchFamily="50" charset="-128"/>
              </a:defRPr>
            </a:lvl2pPr>
            <a:lvl3pPr>
              <a:defRPr>
                <a:latin typeface="BIZ UDPゴシック" panose="020B0400000000000000" pitchFamily="50" charset="-128"/>
                <a:ea typeface="BIZ UDPゴシック" panose="020B0400000000000000" pitchFamily="50" charset="-128"/>
              </a:defRPr>
            </a:lvl3pPr>
            <a:lvl4pPr>
              <a:defRPr>
                <a:latin typeface="BIZ UDPゴシック" panose="020B0400000000000000" pitchFamily="50" charset="-128"/>
                <a:ea typeface="BIZ UDPゴシック" panose="020B0400000000000000" pitchFamily="50" charset="-128"/>
              </a:defRPr>
            </a:lvl4pPr>
            <a:lvl5pPr>
              <a:defRPr>
                <a:latin typeface="BIZ UDPゴシック" panose="020B0400000000000000" pitchFamily="50" charset="-128"/>
                <a:ea typeface="BIZ UDPゴシック" panose="020B0400000000000000" pitchFamily="50" charset="-128"/>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CB171D49-1936-4EF8-9B58-E9E0146003F7}" type="datetime1">
              <a:rPr lang="ja-JP" altLang="en-US" smtClean="0">
                <a:solidFill>
                  <a:prstClr val="black"/>
                </a:solidFill>
              </a:rPr>
              <a:pPr>
                <a:defRPr/>
              </a:pPr>
              <a:t>2025/6/5</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atin typeface="BIZ UDPゴシック" panose="020B0400000000000000" pitchFamily="50" charset="-128"/>
                <a:ea typeface="BIZ UDPゴシック" panose="020B0400000000000000" pitchFamily="50" charset="-128"/>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atin typeface="BIZ UDPゴシック" panose="020B0400000000000000" pitchFamily="50" charset="-128"/>
                <a:ea typeface="BIZ UDPゴシック" panose="020B0400000000000000" pitchFamily="50" charset="-128"/>
              </a:defRPr>
            </a:lvl1pPr>
          </a:lstStyle>
          <a:p>
            <a:pPr>
              <a:defRPr/>
            </a:pPr>
            <a:fld id="{9EFBE1BC-F681-4D7D-BBE1-B691C8D9877E}" type="slidenum">
              <a:rPr lang="en-US" altLang="ja-JP" smtClean="0">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900302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dirty="0"/>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5F7E35E-BED3-45DD-A61E-5C1193DFECD0}" type="datetime1">
              <a:rPr lang="ja-JP" altLang="en-US" smtClean="0">
                <a:solidFill>
                  <a:prstClr val="black"/>
                </a:solidFill>
              </a:rPr>
              <a:t>2025/6/5</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761861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505F7F6A-CD38-4E1F-8DD9-878E1B905B71}" type="datetime1">
              <a:rPr lang="ja-JP" altLang="en-US" smtClean="0"/>
              <a:t>2025/6/5</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00B59105-E55B-436E-A3FD-14635576B7CD}" type="datetime1">
              <a:rPr lang="ja-JP" altLang="en-US" smtClean="0">
                <a:solidFill>
                  <a:prstClr val="black"/>
                </a:solidFill>
              </a:rPr>
              <a:t>2025/6/5</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6402798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C612CA-2450-4F7C-97BC-BD3BDCED42CD}" type="datetime1">
              <a:rPr lang="ja-JP" altLang="en-US" smtClean="0">
                <a:solidFill>
                  <a:prstClr val="black"/>
                </a:solidFill>
              </a:rPr>
              <a:t>2025/6/5</a:t>
            </a:fld>
            <a:endParaRPr lang="en-US" altLang="ja-JP">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5078057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0150471B-D6B8-44AE-9A63-64B654B72F0A}" type="datetime1">
              <a:rPr lang="ja-JP" altLang="en-US" smtClean="0">
                <a:solidFill>
                  <a:prstClr val="black"/>
                </a:solidFill>
              </a:rPr>
              <a:t>2025/6/5</a:t>
            </a:fld>
            <a:endParaRPr lang="en-US" altLang="ja-JP">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22097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7D35E67-A38D-41AB-8FAB-6994EFBE18A2}" type="datetime1">
              <a:rPr lang="ja-JP" altLang="en-US" smtClean="0">
                <a:solidFill>
                  <a:prstClr val="black"/>
                </a:solidFill>
              </a:rPr>
              <a:t>2025/6/5</a:t>
            </a:fld>
            <a:endParaRPr lang="en-US" altLang="ja-JP">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495627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A9926ED9-D796-4AD3-8619-FB4736718020}" type="datetime1">
              <a:rPr lang="ja-JP" altLang="en-US" smtClean="0">
                <a:solidFill>
                  <a:prstClr val="black"/>
                </a:solidFill>
              </a:rPr>
              <a:t>2025/6/5</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582357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dirty="0"/>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F01A4FD-DC6A-4DAB-A86A-B52EE163F12C}" type="datetime1">
              <a:rPr lang="ja-JP" altLang="en-US" smtClean="0">
                <a:solidFill>
                  <a:prstClr val="black"/>
                </a:solidFill>
              </a:rPr>
              <a:t>2025/6/5</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6972353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E3FC5F39-9617-48CD-B9F6-7412D869F36C}" type="datetime1">
              <a:rPr lang="ja-JP" altLang="en-US" smtClean="0">
                <a:solidFill>
                  <a:prstClr val="black"/>
                </a:solidFill>
              </a:rPr>
              <a:t>2025/6/5</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048610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9B9B1B2-3BB9-491B-A7B0-F665714C7CC8}" type="datetime1">
              <a:rPr lang="ja-JP" altLang="en-US" smtClean="0">
                <a:solidFill>
                  <a:prstClr val="black"/>
                </a:solidFill>
              </a:rPr>
              <a:t>2025/6/5</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81136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5BF4EC42-03C8-4C59-A45A-93A0D29183D1}" type="datetime1">
              <a:rPr lang="ja-JP" altLang="en-US" smtClean="0">
                <a:solidFill>
                  <a:prstClr val="black"/>
                </a:solidFill>
              </a:rPr>
              <a:t>2025/6/5</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61573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C2226383-E928-4B68-9FEB-2A300394477A}" type="datetime1">
              <a:rPr lang="ja-JP" altLang="en-US" smtClean="0">
                <a:solidFill>
                  <a:prstClr val="black"/>
                </a:solidFill>
              </a:rPr>
              <a:t>2025/6/5</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57544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6B56A1A2-6539-446A-8E0D-75B53DA1CA95}" type="datetime1">
              <a:rPr lang="ja-JP" altLang="en-US" smtClean="0"/>
              <a:t>2025/6/5</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タイトル/4つの内容" type="fourObj">
  <p:cSld name="タイトル/4つの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sz="quarter" idx="1"/>
          </p:nvPr>
        </p:nvSpPr>
        <p:spPr>
          <a:xfrm>
            <a:off x="457168"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dirty="0"/>
              <a:t>マスターテキストスタイルの編集</a:t>
            </a:r>
          </a:p>
          <a:p>
            <a:pPr lvl="1"/>
            <a:r>
              <a:rPr lang="ko-KR" altLang="en-US" dirty="0"/>
              <a:t>第2レベル</a:t>
            </a:r>
          </a:p>
          <a:p>
            <a:pPr lvl="2"/>
            <a:r>
              <a:rPr lang="ko-KR" altLang="en-US" dirty="0"/>
              <a:t>第3レベル</a:t>
            </a:r>
          </a:p>
          <a:p>
            <a:pPr lvl="3"/>
            <a:r>
              <a:rPr lang="ko-KR" altLang="en-US" dirty="0"/>
              <a:t>第4レベル</a:t>
            </a:r>
          </a:p>
          <a:p>
            <a:pPr lvl="4"/>
            <a:r>
              <a:rPr lang="ko-KR" altLang="en-US" dirty="0"/>
              <a:t>第5レベル</a:t>
            </a:r>
          </a:p>
        </p:txBody>
      </p:sp>
      <p:sp>
        <p:nvSpPr>
          <p:cNvPr id="4" name="内容プレースホルダー 3"/>
          <p:cNvSpPr>
            <a:spLocks noGrp="1"/>
          </p:cNvSpPr>
          <p:nvPr>
            <p:ph sz="quarter" idx="2"/>
          </p:nvPr>
        </p:nvSpPr>
        <p:spPr>
          <a:xfrm>
            <a:off x="4647880"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5" name="内容プレースホルダー 4"/>
          <p:cNvSpPr>
            <a:spLocks noGrp="1"/>
          </p:cNvSpPr>
          <p:nvPr>
            <p:ph sz="quarter" idx="3"/>
          </p:nvPr>
        </p:nvSpPr>
        <p:spPr>
          <a:xfrm>
            <a:off x="455997"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6" name="内容プレースホルダー 5"/>
          <p:cNvSpPr>
            <a:spLocks noGrp="1"/>
          </p:cNvSpPr>
          <p:nvPr>
            <p:ph sz="quarter" idx="4"/>
          </p:nvPr>
        </p:nvSpPr>
        <p:spPr>
          <a:xfrm>
            <a:off x="4646709"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7" name="日付プレースホルダー 3"/>
          <p:cNvSpPr>
            <a:spLocks noGrp="1"/>
          </p:cNvSpPr>
          <p:nvPr>
            <p:ph type="dt" sz="half" idx="10"/>
          </p:nvPr>
        </p:nvSpPr>
        <p:spPr/>
        <p:txBody>
          <a:bodyPr/>
          <a:lstStyle/>
          <a:p>
            <a:pPr lvl="0"/>
            <a:fld id="{4F7A4876-197D-4923-9EBF-8899418D8AAF}" type="datetime1">
              <a:rPr lang="ja-JP" altLang="en-US" smtClean="0"/>
              <a:t>2025/6/5</a:t>
            </a:fld>
            <a:endParaRPr lang="ko-KR" altLang="en-US"/>
          </a:p>
        </p:txBody>
      </p:sp>
      <p:sp>
        <p:nvSpPr>
          <p:cNvPr id="8" name="フッタプレースホルダー 4"/>
          <p:cNvSpPr>
            <a:spLocks noGrp="1"/>
          </p:cNvSpPr>
          <p:nvPr>
            <p:ph type="ftr" sz="quarter" idx="11"/>
          </p:nvPr>
        </p:nvSpPr>
        <p:spPr/>
        <p:txBody>
          <a:bodyPr/>
          <a:lstStyle/>
          <a:p>
            <a:pPr lvl="0"/>
            <a:endParaRPr lang="ko-KR" altLang="en-US"/>
          </a:p>
        </p:txBody>
      </p:sp>
      <p:sp>
        <p:nvSpPr>
          <p:cNvPr id="9" name="スライド番号プレースホルダー 5"/>
          <p:cNvSpPr>
            <a:spLocks noGrp="1"/>
          </p:cNvSpPr>
          <p:nvPr>
            <p:ph type="sldNum" sz="quarter" idx="12"/>
          </p:nvPr>
        </p:nvSpPr>
        <p:spPr>
          <a:xfrm>
            <a:off x="6552744" y="6243606"/>
            <a:ext cx="2133465" cy="457189"/>
          </a:xfrm>
          <a:noFill/>
          <a:ln w="25400" cap="flat" cmpd="sng" algn="ctr">
            <a:noFill/>
            <a:prstDash val="solid"/>
            <a:round/>
          </a:ln>
        </p:spPr>
        <p:txBody>
          <a:bodyPr vert="horz" wrap="square" lIns="91446" tIns="45723" rIns="91446" bIns="45723" anchor="b">
            <a:noAutofit/>
          </a:bodyPr>
          <a:lstStyle/>
          <a:p>
            <a:pPr defTabSz="899662">
              <a:buClr>
                <a:srgbClr val="000000">
                  <a:alpha val="100000"/>
                </a:srgbClr>
              </a:buClr>
              <a:buSzPct val="100000"/>
            </a:pPr>
            <a:fld id="{3F01DB34-DAB2-451D-8160-1F7048C33B57}" type="slidenum">
              <a:rPr lang="ja-JP" altLang="en-US" sz="1199" b="0" spc="5" smtClean="0">
                <a:latin typeface="Garamond"/>
                <a:sym typeface="Wingdings"/>
              </a:rPr>
              <a:pPr defTabSz="899662">
                <a:buClr>
                  <a:srgbClr val="000000">
                    <a:alpha val="100000"/>
                  </a:srgbClr>
                </a:buClr>
                <a:buSzPct val="100000"/>
              </a:pPr>
              <a:t>‹#›</a:t>
            </a:fld>
            <a:r>
              <a:rPr lang="ja-JP" altLang="en-US" sz="1199" b="0" spc="5" dirty="0">
                <a:latin typeface="Garamond"/>
                <a:sym typeface="Wingdings"/>
              </a:rPr>
              <a:t> </a:t>
            </a:r>
          </a:p>
        </p:txBody>
      </p:sp>
    </p:spTree>
    <p:extLst>
      <p:ext uri="{BB962C8B-B14F-4D97-AF65-F5344CB8AC3E}">
        <p14:creationId xmlns:p14="http://schemas.microsoft.com/office/powerpoint/2010/main" val="36174409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タイトル スライド" type="title">
  <p:cSld name="タイトル スライド">
    <p:spTree>
      <p:nvGrpSpPr>
        <p:cNvPr id="1" name="Shape 16"/>
        <p:cNvGrpSpPr/>
        <p:nvPr/>
      </p:nvGrpSpPr>
      <p:grpSpPr>
        <a:xfrm>
          <a:off x="0" y="0"/>
          <a:ext cx="0" cy="0"/>
          <a:chOff x="0" y="0"/>
          <a:chExt cx="0" cy="0"/>
        </a:xfrm>
      </p:grpSpPr>
      <p:sp>
        <p:nvSpPr>
          <p:cNvPr id="17" name="Google Shape;17;p17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dirty="0"/>
          </a:p>
        </p:txBody>
      </p:sp>
      <p:sp>
        <p:nvSpPr>
          <p:cNvPr id="18" name="Google Shape;18;p17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640"/>
              </a:spcBef>
              <a:spcAft>
                <a:spcPts val="0"/>
              </a:spcAft>
              <a:buClr>
                <a:schemeClr val="dk1"/>
              </a:buClr>
              <a:buSzPts val="3200"/>
              <a:buFont typeface="Arial"/>
              <a:buNone/>
              <a:defRPr/>
            </a:lvl1pPr>
            <a:lvl2pPr lvl="1" algn="ctr">
              <a:lnSpc>
                <a:spcPct val="100000"/>
              </a:lnSpc>
              <a:spcBef>
                <a:spcPts val="560"/>
              </a:spcBef>
              <a:spcAft>
                <a:spcPts val="0"/>
              </a:spcAft>
              <a:buClr>
                <a:schemeClr val="dk1"/>
              </a:buClr>
              <a:buSzPts val="2800"/>
              <a:buFont typeface="Arial"/>
              <a:buNone/>
              <a:defRPr/>
            </a:lvl2pPr>
            <a:lvl3pPr lvl="2" algn="ctr">
              <a:lnSpc>
                <a:spcPct val="100000"/>
              </a:lnSpc>
              <a:spcBef>
                <a:spcPts val="480"/>
              </a:spcBef>
              <a:spcAft>
                <a:spcPts val="0"/>
              </a:spcAft>
              <a:buClr>
                <a:schemeClr val="dk1"/>
              </a:buClr>
              <a:buSzPts val="2400"/>
              <a:buFont typeface="Arial"/>
              <a:buNone/>
              <a:defRPr/>
            </a:lvl3pPr>
            <a:lvl4pPr lvl="3" algn="ctr">
              <a:lnSpc>
                <a:spcPct val="100000"/>
              </a:lnSpc>
              <a:spcBef>
                <a:spcPts val="400"/>
              </a:spcBef>
              <a:spcAft>
                <a:spcPts val="0"/>
              </a:spcAft>
              <a:buClr>
                <a:schemeClr val="dk1"/>
              </a:buClr>
              <a:buSzPts val="2000"/>
              <a:buFont typeface="Arial"/>
              <a:buNone/>
              <a:defRPr/>
            </a:lvl4pPr>
            <a:lvl5pPr lvl="4" algn="ctr">
              <a:lnSpc>
                <a:spcPct val="100000"/>
              </a:lnSpc>
              <a:spcBef>
                <a:spcPts val="400"/>
              </a:spcBef>
              <a:spcAft>
                <a:spcPts val="0"/>
              </a:spcAft>
              <a:buClr>
                <a:schemeClr val="dk1"/>
              </a:buClr>
              <a:buSzPts val="2000"/>
              <a:buFont typeface="Arial"/>
              <a:buNone/>
              <a:defRPr/>
            </a:lvl5pPr>
            <a:lvl6pPr lvl="5" algn="ctr">
              <a:lnSpc>
                <a:spcPct val="100000"/>
              </a:lnSpc>
              <a:spcBef>
                <a:spcPts val="400"/>
              </a:spcBef>
              <a:spcAft>
                <a:spcPts val="0"/>
              </a:spcAft>
              <a:buClr>
                <a:schemeClr val="dk1"/>
              </a:buClr>
              <a:buSzPts val="2000"/>
              <a:buFont typeface="Arial"/>
              <a:buNone/>
              <a:defRPr/>
            </a:lvl6pPr>
            <a:lvl7pPr lvl="6" algn="ctr">
              <a:lnSpc>
                <a:spcPct val="100000"/>
              </a:lnSpc>
              <a:spcBef>
                <a:spcPts val="400"/>
              </a:spcBef>
              <a:spcAft>
                <a:spcPts val="0"/>
              </a:spcAft>
              <a:buClr>
                <a:schemeClr val="dk1"/>
              </a:buClr>
              <a:buSzPts val="2000"/>
              <a:buFont typeface="Arial"/>
              <a:buNone/>
              <a:defRPr/>
            </a:lvl7pPr>
            <a:lvl8pPr lvl="7" algn="ctr">
              <a:lnSpc>
                <a:spcPct val="100000"/>
              </a:lnSpc>
              <a:spcBef>
                <a:spcPts val="400"/>
              </a:spcBef>
              <a:spcAft>
                <a:spcPts val="0"/>
              </a:spcAft>
              <a:buClr>
                <a:schemeClr val="dk1"/>
              </a:buClr>
              <a:buSzPts val="2000"/>
              <a:buFont typeface="Arial"/>
              <a:buNone/>
              <a:defRPr/>
            </a:lvl8pPr>
            <a:lvl9pPr lvl="8" algn="ctr">
              <a:lnSpc>
                <a:spcPct val="100000"/>
              </a:lnSpc>
              <a:spcBef>
                <a:spcPts val="400"/>
              </a:spcBef>
              <a:spcAft>
                <a:spcPts val="0"/>
              </a:spcAft>
              <a:buClr>
                <a:schemeClr val="dk1"/>
              </a:buClr>
              <a:buSzPts val="2000"/>
              <a:buFont typeface="Arial"/>
              <a:buNone/>
              <a:defRPr/>
            </a:lvl9pPr>
          </a:lstStyle>
          <a:p>
            <a:endParaRPr dirty="0"/>
          </a:p>
        </p:txBody>
      </p:sp>
      <p:sp>
        <p:nvSpPr>
          <p:cNvPr id="19" name="Google Shape;19;p172"/>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0" name="Google Shape;20;p172"/>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72"/>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7234919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白紙" type="blank">
  <p:cSld name="白紙">
    <p:spTree>
      <p:nvGrpSpPr>
        <p:cNvPr id="1" name="Shape 22"/>
        <p:cNvGrpSpPr/>
        <p:nvPr/>
      </p:nvGrpSpPr>
      <p:grpSpPr>
        <a:xfrm>
          <a:off x="0" y="0"/>
          <a:ext cx="0" cy="0"/>
          <a:chOff x="0" y="0"/>
          <a:chExt cx="0" cy="0"/>
        </a:xfrm>
      </p:grpSpPr>
      <p:sp>
        <p:nvSpPr>
          <p:cNvPr id="23" name="Google Shape;23;p176"/>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176"/>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76"/>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6757207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タイトルとコンテンツ" type="obj">
  <p:cSld name="タイトルとコンテンツ">
    <p:spTree>
      <p:nvGrpSpPr>
        <p:cNvPr id="1" name="Shape 26"/>
        <p:cNvGrpSpPr/>
        <p:nvPr/>
      </p:nvGrpSpPr>
      <p:grpSpPr>
        <a:xfrm>
          <a:off x="0" y="0"/>
          <a:ext cx="0" cy="0"/>
          <a:chOff x="0" y="0"/>
          <a:chExt cx="0" cy="0"/>
        </a:xfrm>
      </p:grpSpPr>
      <p:sp>
        <p:nvSpPr>
          <p:cNvPr id="27" name="Google Shape;27;p17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8" name="Google Shape;28;p175"/>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9" name="Google Shape;29;p175"/>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75"/>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7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42454813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タイトルのみ" type="titleOnly">
  <p:cSld name="タイトルのみ">
    <p:spTree>
      <p:nvGrpSpPr>
        <p:cNvPr id="1" name="Shape 32"/>
        <p:cNvGrpSpPr/>
        <p:nvPr/>
      </p:nvGrpSpPr>
      <p:grpSpPr>
        <a:xfrm>
          <a:off x="0" y="0"/>
          <a:ext cx="0" cy="0"/>
          <a:chOff x="0" y="0"/>
          <a:chExt cx="0" cy="0"/>
        </a:xfrm>
      </p:grpSpPr>
      <p:sp>
        <p:nvSpPr>
          <p:cNvPr id="33" name="Google Shape;33;p18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4" name="Google Shape;34;p182"/>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82"/>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82"/>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7481075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セクション見出し" type="secHead">
  <p:cSld name="セクション見出し">
    <p:spTree>
      <p:nvGrpSpPr>
        <p:cNvPr id="1" name="Shape 37"/>
        <p:cNvGrpSpPr/>
        <p:nvPr/>
      </p:nvGrpSpPr>
      <p:grpSpPr>
        <a:xfrm>
          <a:off x="0" y="0"/>
          <a:ext cx="0" cy="0"/>
          <a:chOff x="0" y="0"/>
          <a:chExt cx="0" cy="0"/>
        </a:xfrm>
      </p:grpSpPr>
      <p:sp>
        <p:nvSpPr>
          <p:cNvPr id="38" name="Google Shape;38;p195"/>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4000" b="1"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9" name="Google Shape;39;p195"/>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00"/>
              </a:spcBef>
              <a:spcAft>
                <a:spcPts val="0"/>
              </a:spcAft>
              <a:buClr>
                <a:schemeClr val="dk1"/>
              </a:buClr>
              <a:buSzPts val="2000"/>
              <a:buFont typeface="Arial"/>
              <a:buNone/>
              <a:defRPr sz="2000"/>
            </a:lvl1pPr>
            <a:lvl2pPr marL="914400" lvl="1" indent="-228600" algn="l">
              <a:lnSpc>
                <a:spcPct val="100000"/>
              </a:lnSpc>
              <a:spcBef>
                <a:spcPts val="360"/>
              </a:spcBef>
              <a:spcAft>
                <a:spcPts val="0"/>
              </a:spcAft>
              <a:buClr>
                <a:schemeClr val="dk1"/>
              </a:buClr>
              <a:buSzPts val="1800"/>
              <a:buFont typeface="Arial"/>
              <a:buNone/>
              <a:defRPr sz="1800"/>
            </a:lvl2pPr>
            <a:lvl3pPr marL="1371600" lvl="2" indent="-228600" algn="l">
              <a:lnSpc>
                <a:spcPct val="100000"/>
              </a:lnSpc>
              <a:spcBef>
                <a:spcPts val="320"/>
              </a:spcBef>
              <a:spcAft>
                <a:spcPts val="0"/>
              </a:spcAft>
              <a:buClr>
                <a:schemeClr val="dk1"/>
              </a:buClr>
              <a:buSzPts val="1600"/>
              <a:buFont typeface="Arial"/>
              <a:buNone/>
              <a:defRPr sz="1600"/>
            </a:lvl3pPr>
            <a:lvl4pPr marL="1828800" lvl="3" indent="-228600" algn="l">
              <a:lnSpc>
                <a:spcPct val="100000"/>
              </a:lnSpc>
              <a:spcBef>
                <a:spcPts val="280"/>
              </a:spcBef>
              <a:spcAft>
                <a:spcPts val="0"/>
              </a:spcAft>
              <a:buClr>
                <a:schemeClr val="dk1"/>
              </a:buClr>
              <a:buSzPts val="1400"/>
              <a:buFont typeface="Arial"/>
              <a:buNone/>
              <a:defRPr sz="1400"/>
            </a:lvl4pPr>
            <a:lvl5pPr marL="2286000" lvl="4" indent="-228600" algn="l">
              <a:lnSpc>
                <a:spcPct val="100000"/>
              </a:lnSpc>
              <a:spcBef>
                <a:spcPts val="280"/>
              </a:spcBef>
              <a:spcAft>
                <a:spcPts val="0"/>
              </a:spcAft>
              <a:buClr>
                <a:schemeClr val="dk1"/>
              </a:buClr>
              <a:buSzPts val="1400"/>
              <a:buFont typeface="Arial"/>
              <a:buNone/>
              <a:defRPr sz="1400"/>
            </a:lvl5pPr>
            <a:lvl6pPr marL="2743200" lvl="5" indent="-228600" algn="l">
              <a:lnSpc>
                <a:spcPct val="100000"/>
              </a:lnSpc>
              <a:spcBef>
                <a:spcPts val="280"/>
              </a:spcBef>
              <a:spcAft>
                <a:spcPts val="0"/>
              </a:spcAft>
              <a:buClr>
                <a:schemeClr val="dk1"/>
              </a:buClr>
              <a:buSzPts val="1400"/>
              <a:buFont typeface="Arial"/>
              <a:buNone/>
              <a:defRPr sz="1400"/>
            </a:lvl6pPr>
            <a:lvl7pPr marL="3200400" lvl="6" indent="-228600" algn="l">
              <a:lnSpc>
                <a:spcPct val="100000"/>
              </a:lnSpc>
              <a:spcBef>
                <a:spcPts val="280"/>
              </a:spcBef>
              <a:spcAft>
                <a:spcPts val="0"/>
              </a:spcAft>
              <a:buClr>
                <a:schemeClr val="dk1"/>
              </a:buClr>
              <a:buSzPts val="1400"/>
              <a:buFont typeface="Arial"/>
              <a:buNone/>
              <a:defRPr sz="1400"/>
            </a:lvl7pPr>
            <a:lvl8pPr marL="3657600" lvl="7" indent="-228600" algn="l">
              <a:lnSpc>
                <a:spcPct val="100000"/>
              </a:lnSpc>
              <a:spcBef>
                <a:spcPts val="280"/>
              </a:spcBef>
              <a:spcAft>
                <a:spcPts val="0"/>
              </a:spcAft>
              <a:buClr>
                <a:schemeClr val="dk1"/>
              </a:buClr>
              <a:buSzPts val="1400"/>
              <a:buFont typeface="Arial"/>
              <a:buNone/>
              <a:defRPr sz="1400"/>
            </a:lvl8pPr>
            <a:lvl9pPr marL="4114800" lvl="8" indent="-228600" algn="l">
              <a:lnSpc>
                <a:spcPct val="100000"/>
              </a:lnSpc>
              <a:spcBef>
                <a:spcPts val="280"/>
              </a:spcBef>
              <a:spcAft>
                <a:spcPts val="0"/>
              </a:spcAft>
              <a:buClr>
                <a:schemeClr val="dk1"/>
              </a:buClr>
              <a:buSzPts val="1400"/>
              <a:buFont typeface="Arial"/>
              <a:buNone/>
              <a:defRPr sz="1400"/>
            </a:lvl9pPr>
          </a:lstStyle>
          <a:p>
            <a:endParaRPr/>
          </a:p>
        </p:txBody>
      </p:sp>
      <p:sp>
        <p:nvSpPr>
          <p:cNvPr id="40" name="Google Shape;40;p195"/>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195"/>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9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42787785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2 つのコンテンツ" type="twoObj">
  <p:cSld name="2 つのコンテンツ">
    <p:spTree>
      <p:nvGrpSpPr>
        <p:cNvPr id="1" name="Shape 43"/>
        <p:cNvGrpSpPr/>
        <p:nvPr/>
      </p:nvGrpSpPr>
      <p:grpSpPr>
        <a:xfrm>
          <a:off x="0" y="0"/>
          <a:ext cx="0" cy="0"/>
          <a:chOff x="0" y="0"/>
          <a:chExt cx="0" cy="0"/>
        </a:xfrm>
      </p:grpSpPr>
      <p:sp>
        <p:nvSpPr>
          <p:cNvPr id="44" name="Google Shape;44;p19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45" name="Google Shape;45;p196"/>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46" name="Google Shape;46;p196"/>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47" name="Google Shape;47;p196"/>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96"/>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96"/>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8301477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比較" type="twoTxTwoObj">
  <p:cSld name="比較">
    <p:spTree>
      <p:nvGrpSpPr>
        <p:cNvPr id="1" name="Shape 50"/>
        <p:cNvGrpSpPr/>
        <p:nvPr/>
      </p:nvGrpSpPr>
      <p:grpSpPr>
        <a:xfrm>
          <a:off x="0" y="0"/>
          <a:ext cx="0" cy="0"/>
          <a:chOff x="0" y="0"/>
          <a:chExt cx="0" cy="0"/>
        </a:xfrm>
      </p:grpSpPr>
      <p:sp>
        <p:nvSpPr>
          <p:cNvPr id="51" name="Google Shape;51;p19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52" name="Google Shape;52;p197"/>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3" name="Google Shape;53;p197"/>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4" name="Google Shape;54;p197"/>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55" name="Google Shape;55;p197"/>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56" name="Google Shape;56;p197"/>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97"/>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97"/>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6571618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タイトル付きのコンテンツ" type="objTx">
  <p:cSld name="タイトル付きのコンテンツ">
    <p:spTree>
      <p:nvGrpSpPr>
        <p:cNvPr id="1" name="Shape 59"/>
        <p:cNvGrpSpPr/>
        <p:nvPr/>
      </p:nvGrpSpPr>
      <p:grpSpPr>
        <a:xfrm>
          <a:off x="0" y="0"/>
          <a:ext cx="0" cy="0"/>
          <a:chOff x="0" y="0"/>
          <a:chExt cx="0" cy="0"/>
        </a:xfrm>
      </p:grpSpPr>
      <p:sp>
        <p:nvSpPr>
          <p:cNvPr id="60" name="Google Shape;60;p198"/>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1" name="Google Shape;61;p198"/>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lnSpc>
                <a:spcPct val="100000"/>
              </a:lnSpc>
              <a:spcBef>
                <a:spcPts val="640"/>
              </a:spcBef>
              <a:spcAft>
                <a:spcPts val="0"/>
              </a:spcAft>
              <a:buClr>
                <a:schemeClr val="dk1"/>
              </a:buClr>
              <a:buSzPts val="3200"/>
              <a:buFont typeface="Arial"/>
              <a:buChar char="•"/>
              <a:defRPr sz="3200"/>
            </a:lvl1pPr>
            <a:lvl2pPr marL="914400" lvl="1" indent="-406400" algn="l">
              <a:lnSpc>
                <a:spcPct val="100000"/>
              </a:lnSpc>
              <a:spcBef>
                <a:spcPts val="560"/>
              </a:spcBef>
              <a:spcAft>
                <a:spcPts val="0"/>
              </a:spcAft>
              <a:buClr>
                <a:schemeClr val="dk1"/>
              </a:buClr>
              <a:buSzPts val="2800"/>
              <a:buFont typeface="Arial"/>
              <a:buChar char="–"/>
              <a:defRPr sz="2800"/>
            </a:lvl2pPr>
            <a:lvl3pPr marL="1371600" lvl="2" indent="-381000" algn="l">
              <a:lnSpc>
                <a:spcPct val="100000"/>
              </a:lnSpc>
              <a:spcBef>
                <a:spcPts val="480"/>
              </a:spcBef>
              <a:spcAft>
                <a:spcPts val="0"/>
              </a:spcAft>
              <a:buClr>
                <a:schemeClr val="dk1"/>
              </a:buClr>
              <a:buSzPts val="2400"/>
              <a:buFont typeface="Arial"/>
              <a:buChar char="•"/>
              <a:defRPr sz="2400"/>
            </a:lvl3pPr>
            <a:lvl4pPr marL="1828800" lvl="3" indent="-355600" algn="l">
              <a:lnSpc>
                <a:spcPct val="100000"/>
              </a:lnSpc>
              <a:spcBef>
                <a:spcPts val="400"/>
              </a:spcBef>
              <a:spcAft>
                <a:spcPts val="0"/>
              </a:spcAft>
              <a:buClr>
                <a:schemeClr val="dk1"/>
              </a:buClr>
              <a:buSzPts val="2000"/>
              <a:buFont typeface="Arial"/>
              <a:buChar char="–"/>
              <a:defRPr sz="2000"/>
            </a:lvl4pPr>
            <a:lvl5pPr marL="2286000" lvl="4" indent="-355600" algn="l">
              <a:lnSpc>
                <a:spcPct val="100000"/>
              </a:lnSpc>
              <a:spcBef>
                <a:spcPts val="400"/>
              </a:spcBef>
              <a:spcAft>
                <a:spcPts val="0"/>
              </a:spcAft>
              <a:buClr>
                <a:schemeClr val="dk1"/>
              </a:buClr>
              <a:buSzPts val="2000"/>
              <a:buFont typeface="Arial"/>
              <a:buChar char="»"/>
              <a:defRPr sz="2000"/>
            </a:lvl5pPr>
            <a:lvl6pPr marL="2743200" lvl="5" indent="-355600" algn="l">
              <a:lnSpc>
                <a:spcPct val="100000"/>
              </a:lnSpc>
              <a:spcBef>
                <a:spcPts val="400"/>
              </a:spcBef>
              <a:spcAft>
                <a:spcPts val="0"/>
              </a:spcAft>
              <a:buClr>
                <a:schemeClr val="dk1"/>
              </a:buClr>
              <a:buSzPts val="2000"/>
              <a:buFont typeface="Arial"/>
              <a:buChar char="»"/>
              <a:defRPr sz="2000"/>
            </a:lvl6pPr>
            <a:lvl7pPr marL="3200400" lvl="6" indent="-355600" algn="l">
              <a:lnSpc>
                <a:spcPct val="100000"/>
              </a:lnSpc>
              <a:spcBef>
                <a:spcPts val="400"/>
              </a:spcBef>
              <a:spcAft>
                <a:spcPts val="0"/>
              </a:spcAft>
              <a:buClr>
                <a:schemeClr val="dk1"/>
              </a:buClr>
              <a:buSzPts val="2000"/>
              <a:buFont typeface="Arial"/>
              <a:buChar char="»"/>
              <a:defRPr sz="2000"/>
            </a:lvl7pPr>
            <a:lvl8pPr marL="3657600" lvl="7" indent="-355600" algn="l">
              <a:lnSpc>
                <a:spcPct val="100000"/>
              </a:lnSpc>
              <a:spcBef>
                <a:spcPts val="400"/>
              </a:spcBef>
              <a:spcAft>
                <a:spcPts val="0"/>
              </a:spcAft>
              <a:buClr>
                <a:schemeClr val="dk1"/>
              </a:buClr>
              <a:buSzPts val="2000"/>
              <a:buFont typeface="Arial"/>
              <a:buChar char="»"/>
              <a:defRPr sz="2000"/>
            </a:lvl8pPr>
            <a:lvl9pPr marL="4114800" lvl="8" indent="-355600" algn="l">
              <a:lnSpc>
                <a:spcPct val="100000"/>
              </a:lnSpc>
              <a:spcBef>
                <a:spcPts val="400"/>
              </a:spcBef>
              <a:spcAft>
                <a:spcPts val="0"/>
              </a:spcAft>
              <a:buClr>
                <a:schemeClr val="dk1"/>
              </a:buClr>
              <a:buSzPts val="2000"/>
              <a:buFont typeface="Arial"/>
              <a:buChar char="»"/>
              <a:defRPr sz="2000"/>
            </a:lvl9pPr>
          </a:lstStyle>
          <a:p>
            <a:endParaRPr/>
          </a:p>
        </p:txBody>
      </p:sp>
      <p:sp>
        <p:nvSpPr>
          <p:cNvPr id="62" name="Google Shape;62;p198"/>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63" name="Google Shape;63;p198"/>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98"/>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98"/>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7250795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タイトル付きの図" type="picTx">
  <p:cSld name="タイトル付きの図">
    <p:spTree>
      <p:nvGrpSpPr>
        <p:cNvPr id="1" name="Shape 66"/>
        <p:cNvGrpSpPr/>
        <p:nvPr/>
      </p:nvGrpSpPr>
      <p:grpSpPr>
        <a:xfrm>
          <a:off x="0" y="0"/>
          <a:ext cx="0" cy="0"/>
          <a:chOff x="0" y="0"/>
          <a:chExt cx="0" cy="0"/>
        </a:xfrm>
      </p:grpSpPr>
      <p:sp>
        <p:nvSpPr>
          <p:cNvPr id="67" name="Google Shape;67;p199"/>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68" name="Google Shape;68;p199"/>
          <p:cNvSpPr>
            <a:spLocks noGrp="1"/>
          </p:cNvSpPr>
          <p:nvPr>
            <p:ph type="pic" idx="2"/>
          </p:nvPr>
        </p:nvSpPr>
        <p:spPr>
          <a:xfrm>
            <a:off x="1792288" y="612775"/>
            <a:ext cx="5486400" cy="4114800"/>
          </a:xfrm>
          <a:prstGeom prst="rect">
            <a:avLst/>
          </a:prstGeom>
          <a:noFill/>
          <a:ln>
            <a:noFill/>
          </a:ln>
        </p:spPr>
      </p:sp>
      <p:sp>
        <p:nvSpPr>
          <p:cNvPr id="69" name="Google Shape;69;p199"/>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70" name="Google Shape;70;p199"/>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99"/>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99"/>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015237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DCD68567-CAF9-4988-ABD4-8B9260636696}" type="datetime1">
              <a:rPr lang="ja-JP" altLang="en-US" smtClean="0"/>
              <a:t>2025/6/5</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タイトルと縦書きテキスト" type="vertTx">
  <p:cSld name="タイトルと縦書きテキスト">
    <p:spTree>
      <p:nvGrpSpPr>
        <p:cNvPr id="1" name="Shape 73"/>
        <p:cNvGrpSpPr/>
        <p:nvPr/>
      </p:nvGrpSpPr>
      <p:grpSpPr>
        <a:xfrm>
          <a:off x="0" y="0"/>
          <a:ext cx="0" cy="0"/>
          <a:chOff x="0" y="0"/>
          <a:chExt cx="0" cy="0"/>
        </a:xfrm>
      </p:grpSpPr>
      <p:sp>
        <p:nvSpPr>
          <p:cNvPr id="74" name="Google Shape;74;p20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75" name="Google Shape;75;p200"/>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6" name="Google Shape;76;p200"/>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00"/>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00"/>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7855642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縦書きタイトルと縦書きテキスト" type="vertTitleAndTx">
  <p:cSld name="縦書きタイトルと縦書きテキスト">
    <p:spTree>
      <p:nvGrpSpPr>
        <p:cNvPr id="1" name="Shape 79"/>
        <p:cNvGrpSpPr/>
        <p:nvPr/>
      </p:nvGrpSpPr>
      <p:grpSpPr>
        <a:xfrm>
          <a:off x="0" y="0"/>
          <a:ext cx="0" cy="0"/>
          <a:chOff x="0" y="0"/>
          <a:chExt cx="0" cy="0"/>
        </a:xfrm>
      </p:grpSpPr>
      <p:sp>
        <p:nvSpPr>
          <p:cNvPr id="80" name="Google Shape;80;p201"/>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81" name="Google Shape;81;p201"/>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2" name="Google Shape;82;p201"/>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01"/>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0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9416668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タイトルと表" type="tbl">
  <p:cSld name="タイトルと表">
    <p:spTree>
      <p:nvGrpSpPr>
        <p:cNvPr id="1" name="Shape 85"/>
        <p:cNvGrpSpPr/>
        <p:nvPr/>
      </p:nvGrpSpPr>
      <p:grpSpPr>
        <a:xfrm>
          <a:off x="0" y="0"/>
          <a:ext cx="0" cy="0"/>
          <a:chOff x="0" y="0"/>
          <a:chExt cx="0" cy="0"/>
        </a:xfrm>
      </p:grpSpPr>
      <p:sp>
        <p:nvSpPr>
          <p:cNvPr id="86" name="Google Shape;86;p20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87" name="Google Shape;87;p202"/>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02"/>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02"/>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412749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タイトルとグラフ" type="chart">
  <p:cSld name="タイトルとグラフ">
    <p:spTree>
      <p:nvGrpSpPr>
        <p:cNvPr id="1" name="Shape 90"/>
        <p:cNvGrpSpPr/>
        <p:nvPr/>
      </p:nvGrpSpPr>
      <p:grpSpPr>
        <a:xfrm>
          <a:off x="0" y="0"/>
          <a:ext cx="0" cy="0"/>
          <a:chOff x="0" y="0"/>
          <a:chExt cx="0" cy="0"/>
        </a:xfrm>
      </p:grpSpPr>
      <p:sp>
        <p:nvSpPr>
          <p:cNvPr id="91" name="Google Shape;91;p20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92" name="Google Shape;92;p203"/>
          <p:cNvSpPr>
            <a:spLocks noGrp="1"/>
          </p:cNvSpPr>
          <p:nvPr>
            <p:ph type="chart" idx="2"/>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3" name="Google Shape;93;p203"/>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203"/>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03"/>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62838236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白紙" type="blank">
  <p:cSld name="白紙">
    <p:spTree>
      <p:nvGrpSpPr>
        <p:cNvPr id="1" name="Shape 192"/>
        <p:cNvGrpSpPr/>
        <p:nvPr/>
      </p:nvGrpSpPr>
      <p:grpSpPr>
        <a:xfrm>
          <a:off x="0" y="0"/>
          <a:ext cx="0" cy="0"/>
          <a:chOff x="0" y="0"/>
          <a:chExt cx="0" cy="0"/>
        </a:xfrm>
      </p:grpSpPr>
      <p:sp>
        <p:nvSpPr>
          <p:cNvPr id="193" name="Google Shape;193;p178"/>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4" name="Google Shape;194;p178"/>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178"/>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4673323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タイトルとコンテンツ" type="obj">
  <p:cSld name="タイトルとコンテンツ">
    <p:spTree>
      <p:nvGrpSpPr>
        <p:cNvPr id="1" name="Shape 196"/>
        <p:cNvGrpSpPr/>
        <p:nvPr/>
      </p:nvGrpSpPr>
      <p:grpSpPr>
        <a:xfrm>
          <a:off x="0" y="0"/>
          <a:ext cx="0" cy="0"/>
          <a:chOff x="0" y="0"/>
          <a:chExt cx="0" cy="0"/>
        </a:xfrm>
      </p:grpSpPr>
      <p:sp>
        <p:nvSpPr>
          <p:cNvPr id="197" name="Google Shape;197;p17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98" name="Google Shape;198;p17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99" name="Google Shape;199;p179"/>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p179"/>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p179"/>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5887432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タイトル/4つの内容" type="fourObj">
  <p:cSld name="タイトル/4つの内容">
    <p:spTree>
      <p:nvGrpSpPr>
        <p:cNvPr id="1" name="Shape 202"/>
        <p:cNvGrpSpPr/>
        <p:nvPr/>
      </p:nvGrpSpPr>
      <p:grpSpPr>
        <a:xfrm>
          <a:off x="0" y="0"/>
          <a:ext cx="0" cy="0"/>
          <a:chOff x="0" y="0"/>
          <a:chExt cx="0" cy="0"/>
        </a:xfrm>
      </p:grpSpPr>
      <p:sp>
        <p:nvSpPr>
          <p:cNvPr id="203" name="Google Shape;203;p18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04" name="Google Shape;204;p180"/>
          <p:cNvSpPr txBox="1">
            <a:spLocks noGrp="1"/>
          </p:cNvSpPr>
          <p:nvPr>
            <p:ph type="body" idx="1"/>
          </p:nvPr>
        </p:nvSpPr>
        <p:spPr>
          <a:xfrm>
            <a:off x="457168" y="1600190"/>
            <a:ext cx="4038322" cy="2195984"/>
          </a:xfrm>
          <a:prstGeom prst="rect">
            <a:avLst/>
          </a:prstGeom>
          <a:noFill/>
          <a:ln>
            <a:noFill/>
          </a:ln>
        </p:spPr>
        <p:txBody>
          <a:bodyPr spcFirstLastPara="1" wrap="square" lIns="91425" tIns="45700" rIns="91425" bIns="45700" anchor="t" anchorCtr="0">
            <a:noAutofit/>
          </a:bodyPr>
          <a:lstStyle>
            <a:lvl1pPr marL="457200" lvl="0" indent="-380936" algn="l">
              <a:lnSpc>
                <a:spcPct val="100000"/>
              </a:lnSpc>
              <a:spcBef>
                <a:spcPts val="480"/>
              </a:spcBef>
              <a:spcAft>
                <a:spcPts val="0"/>
              </a:spcAft>
              <a:buClr>
                <a:schemeClr val="dk1"/>
              </a:buClr>
              <a:buSzPts val="2399"/>
              <a:buFont typeface="Arial"/>
              <a:buChar char="•"/>
              <a:defRPr sz="2399"/>
            </a:lvl1pPr>
            <a:lvl2pPr marL="914400" lvl="1" indent="-355536" algn="l">
              <a:lnSpc>
                <a:spcPct val="100000"/>
              </a:lnSpc>
              <a:spcBef>
                <a:spcPts val="400"/>
              </a:spcBef>
              <a:spcAft>
                <a:spcPts val="0"/>
              </a:spcAft>
              <a:buClr>
                <a:schemeClr val="dk1"/>
              </a:buClr>
              <a:buSzPts val="1999"/>
              <a:buFont typeface="Arial"/>
              <a:buChar char="–"/>
              <a:defRPr sz="1999"/>
            </a:lvl2pPr>
            <a:lvl3pPr marL="1371600" lvl="2" indent="-342836" algn="l">
              <a:lnSpc>
                <a:spcPct val="100000"/>
              </a:lnSpc>
              <a:spcBef>
                <a:spcPts val="360"/>
              </a:spcBef>
              <a:spcAft>
                <a:spcPts val="0"/>
              </a:spcAft>
              <a:buClr>
                <a:schemeClr val="dk1"/>
              </a:buClr>
              <a:buSzPts val="1799"/>
              <a:buFont typeface="Arial"/>
              <a:buChar char="•"/>
              <a:defRPr sz="1799"/>
            </a:lvl3pPr>
            <a:lvl4pPr marL="1828800" lvl="3" indent="-330136" algn="l">
              <a:lnSpc>
                <a:spcPct val="100000"/>
              </a:lnSpc>
              <a:spcBef>
                <a:spcPts val="320"/>
              </a:spcBef>
              <a:spcAft>
                <a:spcPts val="0"/>
              </a:spcAft>
              <a:buClr>
                <a:schemeClr val="dk1"/>
              </a:buClr>
              <a:buSzPts val="1599"/>
              <a:buFont typeface="Arial"/>
              <a:buChar char="–"/>
              <a:defRPr sz="1599"/>
            </a:lvl4pPr>
            <a:lvl5pPr marL="2286000" lvl="4" indent="-330136" algn="l">
              <a:lnSpc>
                <a:spcPct val="100000"/>
              </a:lnSpc>
              <a:spcBef>
                <a:spcPts val="320"/>
              </a:spcBef>
              <a:spcAft>
                <a:spcPts val="0"/>
              </a:spcAft>
              <a:buClr>
                <a:schemeClr val="dk1"/>
              </a:buClr>
              <a:buSzPts val="1599"/>
              <a:buFont typeface="Arial"/>
              <a:buChar char="»"/>
              <a:defRPr sz="1599"/>
            </a:lvl5pPr>
            <a:lvl6pPr marL="2743200" lvl="5" indent="-330136" algn="l">
              <a:lnSpc>
                <a:spcPct val="100000"/>
              </a:lnSpc>
              <a:spcBef>
                <a:spcPts val="320"/>
              </a:spcBef>
              <a:spcAft>
                <a:spcPts val="0"/>
              </a:spcAft>
              <a:buClr>
                <a:schemeClr val="dk1"/>
              </a:buClr>
              <a:buSzPts val="1599"/>
              <a:buFont typeface="Arial"/>
              <a:buChar char="»"/>
              <a:defRPr sz="1599"/>
            </a:lvl6pPr>
            <a:lvl7pPr marL="3200400" lvl="6" indent="-330136" algn="l">
              <a:lnSpc>
                <a:spcPct val="100000"/>
              </a:lnSpc>
              <a:spcBef>
                <a:spcPts val="320"/>
              </a:spcBef>
              <a:spcAft>
                <a:spcPts val="0"/>
              </a:spcAft>
              <a:buClr>
                <a:schemeClr val="dk1"/>
              </a:buClr>
              <a:buSzPts val="1599"/>
              <a:buFont typeface="Arial"/>
              <a:buChar char="»"/>
              <a:defRPr sz="1599"/>
            </a:lvl7pPr>
            <a:lvl8pPr marL="3657600" lvl="7" indent="-330136" algn="l">
              <a:lnSpc>
                <a:spcPct val="100000"/>
              </a:lnSpc>
              <a:spcBef>
                <a:spcPts val="320"/>
              </a:spcBef>
              <a:spcAft>
                <a:spcPts val="0"/>
              </a:spcAft>
              <a:buClr>
                <a:schemeClr val="dk1"/>
              </a:buClr>
              <a:buSzPts val="1599"/>
              <a:buFont typeface="Arial"/>
              <a:buChar char="»"/>
              <a:defRPr sz="1599"/>
            </a:lvl8pPr>
            <a:lvl9pPr marL="4114800" lvl="8" indent="-330136" algn="l">
              <a:lnSpc>
                <a:spcPct val="100000"/>
              </a:lnSpc>
              <a:spcBef>
                <a:spcPts val="320"/>
              </a:spcBef>
              <a:spcAft>
                <a:spcPts val="0"/>
              </a:spcAft>
              <a:buClr>
                <a:schemeClr val="dk1"/>
              </a:buClr>
              <a:buSzPts val="1599"/>
              <a:buFont typeface="Arial"/>
              <a:buChar char="»"/>
              <a:defRPr sz="1599"/>
            </a:lvl9pPr>
          </a:lstStyle>
          <a:p>
            <a:endParaRPr/>
          </a:p>
        </p:txBody>
      </p:sp>
      <p:sp>
        <p:nvSpPr>
          <p:cNvPr id="205" name="Google Shape;205;p180"/>
          <p:cNvSpPr txBox="1">
            <a:spLocks noGrp="1"/>
          </p:cNvSpPr>
          <p:nvPr>
            <p:ph type="body" idx="2"/>
          </p:nvPr>
        </p:nvSpPr>
        <p:spPr>
          <a:xfrm>
            <a:off x="4647880" y="1600190"/>
            <a:ext cx="4038322" cy="2195984"/>
          </a:xfrm>
          <a:prstGeom prst="rect">
            <a:avLst/>
          </a:prstGeom>
          <a:noFill/>
          <a:ln>
            <a:noFill/>
          </a:ln>
        </p:spPr>
        <p:txBody>
          <a:bodyPr spcFirstLastPara="1" wrap="square" lIns="91425" tIns="45700" rIns="91425" bIns="45700" anchor="t" anchorCtr="0">
            <a:noAutofit/>
          </a:bodyPr>
          <a:lstStyle>
            <a:lvl1pPr marL="457200" lvl="0" indent="-380936" algn="l">
              <a:lnSpc>
                <a:spcPct val="100000"/>
              </a:lnSpc>
              <a:spcBef>
                <a:spcPts val="480"/>
              </a:spcBef>
              <a:spcAft>
                <a:spcPts val="0"/>
              </a:spcAft>
              <a:buClr>
                <a:schemeClr val="dk1"/>
              </a:buClr>
              <a:buSzPts val="2399"/>
              <a:buFont typeface="Arial"/>
              <a:buChar char="•"/>
              <a:defRPr sz="2399"/>
            </a:lvl1pPr>
            <a:lvl2pPr marL="914400" lvl="1" indent="-355536" algn="l">
              <a:lnSpc>
                <a:spcPct val="100000"/>
              </a:lnSpc>
              <a:spcBef>
                <a:spcPts val="400"/>
              </a:spcBef>
              <a:spcAft>
                <a:spcPts val="0"/>
              </a:spcAft>
              <a:buClr>
                <a:schemeClr val="dk1"/>
              </a:buClr>
              <a:buSzPts val="1999"/>
              <a:buFont typeface="Arial"/>
              <a:buChar char="–"/>
              <a:defRPr sz="1999"/>
            </a:lvl2pPr>
            <a:lvl3pPr marL="1371600" lvl="2" indent="-342836" algn="l">
              <a:lnSpc>
                <a:spcPct val="100000"/>
              </a:lnSpc>
              <a:spcBef>
                <a:spcPts val="360"/>
              </a:spcBef>
              <a:spcAft>
                <a:spcPts val="0"/>
              </a:spcAft>
              <a:buClr>
                <a:schemeClr val="dk1"/>
              </a:buClr>
              <a:buSzPts val="1799"/>
              <a:buFont typeface="Arial"/>
              <a:buChar char="•"/>
              <a:defRPr sz="1799"/>
            </a:lvl3pPr>
            <a:lvl4pPr marL="1828800" lvl="3" indent="-330136" algn="l">
              <a:lnSpc>
                <a:spcPct val="100000"/>
              </a:lnSpc>
              <a:spcBef>
                <a:spcPts val="320"/>
              </a:spcBef>
              <a:spcAft>
                <a:spcPts val="0"/>
              </a:spcAft>
              <a:buClr>
                <a:schemeClr val="dk1"/>
              </a:buClr>
              <a:buSzPts val="1599"/>
              <a:buFont typeface="Arial"/>
              <a:buChar char="–"/>
              <a:defRPr sz="1599"/>
            </a:lvl4pPr>
            <a:lvl5pPr marL="2286000" lvl="4" indent="-330136" algn="l">
              <a:lnSpc>
                <a:spcPct val="100000"/>
              </a:lnSpc>
              <a:spcBef>
                <a:spcPts val="320"/>
              </a:spcBef>
              <a:spcAft>
                <a:spcPts val="0"/>
              </a:spcAft>
              <a:buClr>
                <a:schemeClr val="dk1"/>
              </a:buClr>
              <a:buSzPts val="1599"/>
              <a:buFont typeface="Arial"/>
              <a:buChar char="»"/>
              <a:defRPr sz="1599"/>
            </a:lvl5pPr>
            <a:lvl6pPr marL="2743200" lvl="5" indent="-330136" algn="l">
              <a:lnSpc>
                <a:spcPct val="100000"/>
              </a:lnSpc>
              <a:spcBef>
                <a:spcPts val="320"/>
              </a:spcBef>
              <a:spcAft>
                <a:spcPts val="0"/>
              </a:spcAft>
              <a:buClr>
                <a:schemeClr val="dk1"/>
              </a:buClr>
              <a:buSzPts val="1599"/>
              <a:buFont typeface="Arial"/>
              <a:buChar char="»"/>
              <a:defRPr sz="1599"/>
            </a:lvl6pPr>
            <a:lvl7pPr marL="3200400" lvl="6" indent="-330136" algn="l">
              <a:lnSpc>
                <a:spcPct val="100000"/>
              </a:lnSpc>
              <a:spcBef>
                <a:spcPts val="320"/>
              </a:spcBef>
              <a:spcAft>
                <a:spcPts val="0"/>
              </a:spcAft>
              <a:buClr>
                <a:schemeClr val="dk1"/>
              </a:buClr>
              <a:buSzPts val="1599"/>
              <a:buFont typeface="Arial"/>
              <a:buChar char="»"/>
              <a:defRPr sz="1599"/>
            </a:lvl7pPr>
            <a:lvl8pPr marL="3657600" lvl="7" indent="-330136" algn="l">
              <a:lnSpc>
                <a:spcPct val="100000"/>
              </a:lnSpc>
              <a:spcBef>
                <a:spcPts val="320"/>
              </a:spcBef>
              <a:spcAft>
                <a:spcPts val="0"/>
              </a:spcAft>
              <a:buClr>
                <a:schemeClr val="dk1"/>
              </a:buClr>
              <a:buSzPts val="1599"/>
              <a:buFont typeface="Arial"/>
              <a:buChar char="»"/>
              <a:defRPr sz="1599"/>
            </a:lvl8pPr>
            <a:lvl9pPr marL="4114800" lvl="8" indent="-330136" algn="l">
              <a:lnSpc>
                <a:spcPct val="100000"/>
              </a:lnSpc>
              <a:spcBef>
                <a:spcPts val="320"/>
              </a:spcBef>
              <a:spcAft>
                <a:spcPts val="0"/>
              </a:spcAft>
              <a:buClr>
                <a:schemeClr val="dk1"/>
              </a:buClr>
              <a:buSzPts val="1599"/>
              <a:buFont typeface="Arial"/>
              <a:buChar char="»"/>
              <a:defRPr sz="1599"/>
            </a:lvl9pPr>
          </a:lstStyle>
          <a:p>
            <a:endParaRPr/>
          </a:p>
        </p:txBody>
      </p:sp>
      <p:sp>
        <p:nvSpPr>
          <p:cNvPr id="206" name="Google Shape;206;p180"/>
          <p:cNvSpPr txBox="1">
            <a:spLocks noGrp="1"/>
          </p:cNvSpPr>
          <p:nvPr>
            <p:ph type="body" idx="3"/>
          </p:nvPr>
        </p:nvSpPr>
        <p:spPr>
          <a:xfrm>
            <a:off x="455997" y="3984193"/>
            <a:ext cx="4038322" cy="2195984"/>
          </a:xfrm>
          <a:prstGeom prst="rect">
            <a:avLst/>
          </a:prstGeom>
          <a:noFill/>
          <a:ln>
            <a:noFill/>
          </a:ln>
        </p:spPr>
        <p:txBody>
          <a:bodyPr spcFirstLastPara="1" wrap="square" lIns="91425" tIns="45700" rIns="91425" bIns="45700" anchor="t" anchorCtr="0">
            <a:noAutofit/>
          </a:bodyPr>
          <a:lstStyle>
            <a:lvl1pPr marL="457200" lvl="0" indent="-380936" algn="l">
              <a:lnSpc>
                <a:spcPct val="100000"/>
              </a:lnSpc>
              <a:spcBef>
                <a:spcPts val="480"/>
              </a:spcBef>
              <a:spcAft>
                <a:spcPts val="0"/>
              </a:spcAft>
              <a:buClr>
                <a:schemeClr val="dk1"/>
              </a:buClr>
              <a:buSzPts val="2399"/>
              <a:buFont typeface="Arial"/>
              <a:buChar char="•"/>
              <a:defRPr sz="2399"/>
            </a:lvl1pPr>
            <a:lvl2pPr marL="914400" lvl="1" indent="-355536" algn="l">
              <a:lnSpc>
                <a:spcPct val="100000"/>
              </a:lnSpc>
              <a:spcBef>
                <a:spcPts val="400"/>
              </a:spcBef>
              <a:spcAft>
                <a:spcPts val="0"/>
              </a:spcAft>
              <a:buClr>
                <a:schemeClr val="dk1"/>
              </a:buClr>
              <a:buSzPts val="1999"/>
              <a:buFont typeface="Arial"/>
              <a:buChar char="–"/>
              <a:defRPr sz="1999"/>
            </a:lvl2pPr>
            <a:lvl3pPr marL="1371600" lvl="2" indent="-342836" algn="l">
              <a:lnSpc>
                <a:spcPct val="100000"/>
              </a:lnSpc>
              <a:spcBef>
                <a:spcPts val="360"/>
              </a:spcBef>
              <a:spcAft>
                <a:spcPts val="0"/>
              </a:spcAft>
              <a:buClr>
                <a:schemeClr val="dk1"/>
              </a:buClr>
              <a:buSzPts val="1799"/>
              <a:buFont typeface="Arial"/>
              <a:buChar char="•"/>
              <a:defRPr sz="1799"/>
            </a:lvl3pPr>
            <a:lvl4pPr marL="1828800" lvl="3" indent="-330136" algn="l">
              <a:lnSpc>
                <a:spcPct val="100000"/>
              </a:lnSpc>
              <a:spcBef>
                <a:spcPts val="320"/>
              </a:spcBef>
              <a:spcAft>
                <a:spcPts val="0"/>
              </a:spcAft>
              <a:buClr>
                <a:schemeClr val="dk1"/>
              </a:buClr>
              <a:buSzPts val="1599"/>
              <a:buFont typeface="Arial"/>
              <a:buChar char="–"/>
              <a:defRPr sz="1599"/>
            </a:lvl4pPr>
            <a:lvl5pPr marL="2286000" lvl="4" indent="-330136" algn="l">
              <a:lnSpc>
                <a:spcPct val="100000"/>
              </a:lnSpc>
              <a:spcBef>
                <a:spcPts val="320"/>
              </a:spcBef>
              <a:spcAft>
                <a:spcPts val="0"/>
              </a:spcAft>
              <a:buClr>
                <a:schemeClr val="dk1"/>
              </a:buClr>
              <a:buSzPts val="1599"/>
              <a:buFont typeface="Arial"/>
              <a:buChar char="»"/>
              <a:defRPr sz="1599"/>
            </a:lvl5pPr>
            <a:lvl6pPr marL="2743200" lvl="5" indent="-330136" algn="l">
              <a:lnSpc>
                <a:spcPct val="100000"/>
              </a:lnSpc>
              <a:spcBef>
                <a:spcPts val="320"/>
              </a:spcBef>
              <a:spcAft>
                <a:spcPts val="0"/>
              </a:spcAft>
              <a:buClr>
                <a:schemeClr val="dk1"/>
              </a:buClr>
              <a:buSzPts val="1599"/>
              <a:buFont typeface="Arial"/>
              <a:buChar char="»"/>
              <a:defRPr sz="1599"/>
            </a:lvl6pPr>
            <a:lvl7pPr marL="3200400" lvl="6" indent="-330136" algn="l">
              <a:lnSpc>
                <a:spcPct val="100000"/>
              </a:lnSpc>
              <a:spcBef>
                <a:spcPts val="320"/>
              </a:spcBef>
              <a:spcAft>
                <a:spcPts val="0"/>
              </a:spcAft>
              <a:buClr>
                <a:schemeClr val="dk1"/>
              </a:buClr>
              <a:buSzPts val="1599"/>
              <a:buFont typeface="Arial"/>
              <a:buChar char="»"/>
              <a:defRPr sz="1599"/>
            </a:lvl7pPr>
            <a:lvl8pPr marL="3657600" lvl="7" indent="-330136" algn="l">
              <a:lnSpc>
                <a:spcPct val="100000"/>
              </a:lnSpc>
              <a:spcBef>
                <a:spcPts val="320"/>
              </a:spcBef>
              <a:spcAft>
                <a:spcPts val="0"/>
              </a:spcAft>
              <a:buClr>
                <a:schemeClr val="dk1"/>
              </a:buClr>
              <a:buSzPts val="1599"/>
              <a:buFont typeface="Arial"/>
              <a:buChar char="»"/>
              <a:defRPr sz="1599"/>
            </a:lvl8pPr>
            <a:lvl9pPr marL="4114800" lvl="8" indent="-330136" algn="l">
              <a:lnSpc>
                <a:spcPct val="100000"/>
              </a:lnSpc>
              <a:spcBef>
                <a:spcPts val="320"/>
              </a:spcBef>
              <a:spcAft>
                <a:spcPts val="0"/>
              </a:spcAft>
              <a:buClr>
                <a:schemeClr val="dk1"/>
              </a:buClr>
              <a:buSzPts val="1599"/>
              <a:buFont typeface="Arial"/>
              <a:buChar char="»"/>
              <a:defRPr sz="1599"/>
            </a:lvl9pPr>
          </a:lstStyle>
          <a:p>
            <a:endParaRPr/>
          </a:p>
        </p:txBody>
      </p:sp>
      <p:sp>
        <p:nvSpPr>
          <p:cNvPr id="207" name="Google Shape;207;p180"/>
          <p:cNvSpPr txBox="1">
            <a:spLocks noGrp="1"/>
          </p:cNvSpPr>
          <p:nvPr>
            <p:ph type="body" idx="4"/>
          </p:nvPr>
        </p:nvSpPr>
        <p:spPr>
          <a:xfrm>
            <a:off x="4646709" y="3984193"/>
            <a:ext cx="4038322" cy="2195984"/>
          </a:xfrm>
          <a:prstGeom prst="rect">
            <a:avLst/>
          </a:prstGeom>
          <a:noFill/>
          <a:ln>
            <a:noFill/>
          </a:ln>
        </p:spPr>
        <p:txBody>
          <a:bodyPr spcFirstLastPara="1" wrap="square" lIns="91425" tIns="45700" rIns="91425" bIns="45700" anchor="t" anchorCtr="0">
            <a:noAutofit/>
          </a:bodyPr>
          <a:lstStyle>
            <a:lvl1pPr marL="457200" lvl="0" indent="-380936" algn="l">
              <a:lnSpc>
                <a:spcPct val="100000"/>
              </a:lnSpc>
              <a:spcBef>
                <a:spcPts val="480"/>
              </a:spcBef>
              <a:spcAft>
                <a:spcPts val="0"/>
              </a:spcAft>
              <a:buClr>
                <a:schemeClr val="dk1"/>
              </a:buClr>
              <a:buSzPts val="2399"/>
              <a:buFont typeface="Arial"/>
              <a:buChar char="•"/>
              <a:defRPr sz="2399"/>
            </a:lvl1pPr>
            <a:lvl2pPr marL="914400" lvl="1" indent="-355536" algn="l">
              <a:lnSpc>
                <a:spcPct val="100000"/>
              </a:lnSpc>
              <a:spcBef>
                <a:spcPts val="400"/>
              </a:spcBef>
              <a:spcAft>
                <a:spcPts val="0"/>
              </a:spcAft>
              <a:buClr>
                <a:schemeClr val="dk1"/>
              </a:buClr>
              <a:buSzPts val="1999"/>
              <a:buFont typeface="Arial"/>
              <a:buChar char="–"/>
              <a:defRPr sz="1999"/>
            </a:lvl2pPr>
            <a:lvl3pPr marL="1371600" lvl="2" indent="-342836" algn="l">
              <a:lnSpc>
                <a:spcPct val="100000"/>
              </a:lnSpc>
              <a:spcBef>
                <a:spcPts val="360"/>
              </a:spcBef>
              <a:spcAft>
                <a:spcPts val="0"/>
              </a:spcAft>
              <a:buClr>
                <a:schemeClr val="dk1"/>
              </a:buClr>
              <a:buSzPts val="1799"/>
              <a:buFont typeface="Arial"/>
              <a:buChar char="•"/>
              <a:defRPr sz="1799"/>
            </a:lvl3pPr>
            <a:lvl4pPr marL="1828800" lvl="3" indent="-330136" algn="l">
              <a:lnSpc>
                <a:spcPct val="100000"/>
              </a:lnSpc>
              <a:spcBef>
                <a:spcPts val="320"/>
              </a:spcBef>
              <a:spcAft>
                <a:spcPts val="0"/>
              </a:spcAft>
              <a:buClr>
                <a:schemeClr val="dk1"/>
              </a:buClr>
              <a:buSzPts val="1599"/>
              <a:buFont typeface="Arial"/>
              <a:buChar char="–"/>
              <a:defRPr sz="1599"/>
            </a:lvl4pPr>
            <a:lvl5pPr marL="2286000" lvl="4" indent="-330136" algn="l">
              <a:lnSpc>
                <a:spcPct val="100000"/>
              </a:lnSpc>
              <a:spcBef>
                <a:spcPts val="320"/>
              </a:spcBef>
              <a:spcAft>
                <a:spcPts val="0"/>
              </a:spcAft>
              <a:buClr>
                <a:schemeClr val="dk1"/>
              </a:buClr>
              <a:buSzPts val="1599"/>
              <a:buFont typeface="Arial"/>
              <a:buChar char="»"/>
              <a:defRPr sz="1599"/>
            </a:lvl5pPr>
            <a:lvl6pPr marL="2743200" lvl="5" indent="-330136" algn="l">
              <a:lnSpc>
                <a:spcPct val="100000"/>
              </a:lnSpc>
              <a:spcBef>
                <a:spcPts val="320"/>
              </a:spcBef>
              <a:spcAft>
                <a:spcPts val="0"/>
              </a:spcAft>
              <a:buClr>
                <a:schemeClr val="dk1"/>
              </a:buClr>
              <a:buSzPts val="1599"/>
              <a:buFont typeface="Arial"/>
              <a:buChar char="»"/>
              <a:defRPr sz="1599"/>
            </a:lvl6pPr>
            <a:lvl7pPr marL="3200400" lvl="6" indent="-330136" algn="l">
              <a:lnSpc>
                <a:spcPct val="100000"/>
              </a:lnSpc>
              <a:spcBef>
                <a:spcPts val="320"/>
              </a:spcBef>
              <a:spcAft>
                <a:spcPts val="0"/>
              </a:spcAft>
              <a:buClr>
                <a:schemeClr val="dk1"/>
              </a:buClr>
              <a:buSzPts val="1599"/>
              <a:buFont typeface="Arial"/>
              <a:buChar char="»"/>
              <a:defRPr sz="1599"/>
            </a:lvl7pPr>
            <a:lvl8pPr marL="3657600" lvl="7" indent="-330136" algn="l">
              <a:lnSpc>
                <a:spcPct val="100000"/>
              </a:lnSpc>
              <a:spcBef>
                <a:spcPts val="320"/>
              </a:spcBef>
              <a:spcAft>
                <a:spcPts val="0"/>
              </a:spcAft>
              <a:buClr>
                <a:schemeClr val="dk1"/>
              </a:buClr>
              <a:buSzPts val="1599"/>
              <a:buFont typeface="Arial"/>
              <a:buChar char="»"/>
              <a:defRPr sz="1599"/>
            </a:lvl8pPr>
            <a:lvl9pPr marL="4114800" lvl="8" indent="-330136" algn="l">
              <a:lnSpc>
                <a:spcPct val="100000"/>
              </a:lnSpc>
              <a:spcBef>
                <a:spcPts val="320"/>
              </a:spcBef>
              <a:spcAft>
                <a:spcPts val="0"/>
              </a:spcAft>
              <a:buClr>
                <a:schemeClr val="dk1"/>
              </a:buClr>
              <a:buSzPts val="1599"/>
              <a:buFont typeface="Arial"/>
              <a:buChar char="»"/>
              <a:defRPr sz="1599"/>
            </a:lvl9pPr>
          </a:lstStyle>
          <a:p>
            <a:endParaRPr/>
          </a:p>
        </p:txBody>
      </p:sp>
      <p:sp>
        <p:nvSpPr>
          <p:cNvPr id="208" name="Google Shape;208;p180"/>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 name="Google Shape;209;p180"/>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0" name="Google Shape;210;p180"/>
          <p:cNvSpPr txBox="1">
            <a:spLocks noGrp="1"/>
          </p:cNvSpPr>
          <p:nvPr>
            <p:ph type="sldNum" idx="12"/>
          </p:nvPr>
        </p:nvSpPr>
        <p:spPr>
          <a:xfrm>
            <a:off x="6552744" y="6243606"/>
            <a:ext cx="2133465" cy="457189"/>
          </a:xfrm>
          <a:prstGeom prst="rect">
            <a:avLst/>
          </a:prstGeom>
          <a:noFill/>
          <a:ln>
            <a:noFill/>
          </a:ln>
        </p:spPr>
        <p:txBody>
          <a:bodyPr spcFirstLastPara="1" wrap="square" lIns="91425" tIns="45700" rIns="91425" bIns="45700" anchor="b" anchorCtr="0">
            <a:noAutofit/>
          </a:bodyPr>
          <a:lstStyle>
            <a:lvl1pPr marL="0" marR="0" lvl="0" indent="0" algn="r">
              <a:lnSpc>
                <a:spcPct val="100000"/>
              </a:lnSpc>
              <a:spcBef>
                <a:spcPts val="0"/>
              </a:spcBef>
              <a:spcAft>
                <a:spcPts val="0"/>
              </a:spcAft>
              <a:buClr>
                <a:srgbClr val="000000"/>
              </a:buClr>
              <a:buSzPts val="1199"/>
              <a:buFont typeface="Arial"/>
              <a:buNone/>
              <a:defRPr sz="1199" b="0" i="0" u="none" strike="noStrike" cap="none">
                <a:solidFill>
                  <a:srgbClr val="000000"/>
                </a:solidFill>
                <a:latin typeface="Garamond"/>
                <a:ea typeface="Garamond"/>
                <a:cs typeface="Garamond"/>
                <a:sym typeface="Garamond"/>
              </a:defRPr>
            </a:lvl1pPr>
            <a:lvl2pPr marL="0" marR="0" lvl="1" indent="0" algn="r">
              <a:lnSpc>
                <a:spcPct val="100000"/>
              </a:lnSpc>
              <a:spcBef>
                <a:spcPts val="0"/>
              </a:spcBef>
              <a:spcAft>
                <a:spcPts val="0"/>
              </a:spcAft>
              <a:buClr>
                <a:srgbClr val="000000"/>
              </a:buClr>
              <a:buSzPts val="1199"/>
              <a:buFont typeface="Arial"/>
              <a:buNone/>
              <a:defRPr sz="1199" b="0" i="0" u="none" strike="noStrike" cap="none">
                <a:solidFill>
                  <a:srgbClr val="000000"/>
                </a:solidFill>
                <a:latin typeface="Garamond"/>
                <a:ea typeface="Garamond"/>
                <a:cs typeface="Garamond"/>
                <a:sym typeface="Garamond"/>
              </a:defRPr>
            </a:lvl2pPr>
            <a:lvl3pPr marL="0" marR="0" lvl="2" indent="0" algn="r">
              <a:lnSpc>
                <a:spcPct val="100000"/>
              </a:lnSpc>
              <a:spcBef>
                <a:spcPts val="0"/>
              </a:spcBef>
              <a:spcAft>
                <a:spcPts val="0"/>
              </a:spcAft>
              <a:buClr>
                <a:srgbClr val="000000"/>
              </a:buClr>
              <a:buSzPts val="1199"/>
              <a:buFont typeface="Arial"/>
              <a:buNone/>
              <a:defRPr sz="1199" b="0" i="0" u="none" strike="noStrike" cap="none">
                <a:solidFill>
                  <a:srgbClr val="000000"/>
                </a:solidFill>
                <a:latin typeface="Garamond"/>
                <a:ea typeface="Garamond"/>
                <a:cs typeface="Garamond"/>
                <a:sym typeface="Garamond"/>
              </a:defRPr>
            </a:lvl3pPr>
            <a:lvl4pPr marL="0" marR="0" lvl="3" indent="0" algn="r">
              <a:lnSpc>
                <a:spcPct val="100000"/>
              </a:lnSpc>
              <a:spcBef>
                <a:spcPts val="0"/>
              </a:spcBef>
              <a:spcAft>
                <a:spcPts val="0"/>
              </a:spcAft>
              <a:buClr>
                <a:srgbClr val="000000"/>
              </a:buClr>
              <a:buSzPts val="1199"/>
              <a:buFont typeface="Arial"/>
              <a:buNone/>
              <a:defRPr sz="1199" b="0" i="0" u="none" strike="noStrike" cap="none">
                <a:solidFill>
                  <a:srgbClr val="000000"/>
                </a:solidFill>
                <a:latin typeface="Garamond"/>
                <a:ea typeface="Garamond"/>
                <a:cs typeface="Garamond"/>
                <a:sym typeface="Garamond"/>
              </a:defRPr>
            </a:lvl4pPr>
            <a:lvl5pPr marL="0" marR="0" lvl="4" indent="0" algn="r">
              <a:lnSpc>
                <a:spcPct val="100000"/>
              </a:lnSpc>
              <a:spcBef>
                <a:spcPts val="0"/>
              </a:spcBef>
              <a:spcAft>
                <a:spcPts val="0"/>
              </a:spcAft>
              <a:buClr>
                <a:srgbClr val="000000"/>
              </a:buClr>
              <a:buSzPts val="1199"/>
              <a:buFont typeface="Arial"/>
              <a:buNone/>
              <a:defRPr sz="1199" b="0" i="0" u="none" strike="noStrike" cap="none">
                <a:solidFill>
                  <a:srgbClr val="000000"/>
                </a:solidFill>
                <a:latin typeface="Garamond"/>
                <a:ea typeface="Garamond"/>
                <a:cs typeface="Garamond"/>
                <a:sym typeface="Garamond"/>
              </a:defRPr>
            </a:lvl5pPr>
            <a:lvl6pPr marL="0" marR="0" lvl="5" indent="0" algn="r">
              <a:lnSpc>
                <a:spcPct val="100000"/>
              </a:lnSpc>
              <a:spcBef>
                <a:spcPts val="0"/>
              </a:spcBef>
              <a:spcAft>
                <a:spcPts val="0"/>
              </a:spcAft>
              <a:buClr>
                <a:srgbClr val="000000"/>
              </a:buClr>
              <a:buSzPts val="1199"/>
              <a:buFont typeface="Arial"/>
              <a:buNone/>
              <a:defRPr sz="1199" b="0" i="0" u="none" strike="noStrike" cap="none">
                <a:solidFill>
                  <a:srgbClr val="000000"/>
                </a:solidFill>
                <a:latin typeface="Garamond"/>
                <a:ea typeface="Garamond"/>
                <a:cs typeface="Garamond"/>
                <a:sym typeface="Garamond"/>
              </a:defRPr>
            </a:lvl6pPr>
            <a:lvl7pPr marL="0" marR="0" lvl="6" indent="0" algn="r">
              <a:lnSpc>
                <a:spcPct val="100000"/>
              </a:lnSpc>
              <a:spcBef>
                <a:spcPts val="0"/>
              </a:spcBef>
              <a:spcAft>
                <a:spcPts val="0"/>
              </a:spcAft>
              <a:buClr>
                <a:srgbClr val="000000"/>
              </a:buClr>
              <a:buSzPts val="1199"/>
              <a:buFont typeface="Arial"/>
              <a:buNone/>
              <a:defRPr sz="1199" b="0" i="0" u="none" strike="noStrike" cap="none">
                <a:solidFill>
                  <a:srgbClr val="000000"/>
                </a:solidFill>
                <a:latin typeface="Garamond"/>
                <a:ea typeface="Garamond"/>
                <a:cs typeface="Garamond"/>
                <a:sym typeface="Garamond"/>
              </a:defRPr>
            </a:lvl7pPr>
            <a:lvl8pPr marL="0" marR="0" lvl="7" indent="0" algn="r">
              <a:lnSpc>
                <a:spcPct val="100000"/>
              </a:lnSpc>
              <a:spcBef>
                <a:spcPts val="0"/>
              </a:spcBef>
              <a:spcAft>
                <a:spcPts val="0"/>
              </a:spcAft>
              <a:buClr>
                <a:srgbClr val="000000"/>
              </a:buClr>
              <a:buSzPts val="1199"/>
              <a:buFont typeface="Arial"/>
              <a:buNone/>
              <a:defRPr sz="1199" b="0" i="0" u="none" strike="noStrike" cap="none">
                <a:solidFill>
                  <a:srgbClr val="000000"/>
                </a:solidFill>
                <a:latin typeface="Garamond"/>
                <a:ea typeface="Garamond"/>
                <a:cs typeface="Garamond"/>
                <a:sym typeface="Garamond"/>
              </a:defRPr>
            </a:lvl8pPr>
            <a:lvl9pPr marL="0" marR="0" lvl="8" indent="0" algn="r">
              <a:lnSpc>
                <a:spcPct val="100000"/>
              </a:lnSpc>
              <a:spcBef>
                <a:spcPts val="0"/>
              </a:spcBef>
              <a:spcAft>
                <a:spcPts val="0"/>
              </a:spcAft>
              <a:buClr>
                <a:srgbClr val="000000"/>
              </a:buClr>
              <a:buSzPts val="1199"/>
              <a:buFont typeface="Arial"/>
              <a:buNone/>
              <a:defRPr sz="1199" b="0" i="0" u="none" strike="noStrike" cap="none">
                <a:solidFill>
                  <a:srgbClr val="000000"/>
                </a:solidFill>
                <a:latin typeface="Garamond"/>
                <a:ea typeface="Garamond"/>
                <a:cs typeface="Garamond"/>
                <a:sym typeface="Garamond"/>
              </a:defRPr>
            </a:lvl9pPr>
          </a:lstStyle>
          <a:p>
            <a:pPr marL="0" lvl="0" indent="0" algn="r" rtl="0">
              <a:spcBef>
                <a:spcPts val="0"/>
              </a:spcBef>
              <a:spcAft>
                <a:spcPts val="0"/>
              </a:spcAft>
              <a:buNone/>
            </a:pPr>
            <a:fld id="{00000000-1234-1234-1234-123412341234}" type="slidenum">
              <a:rPr lang="ja-JP"/>
              <a:t>‹#›</a:t>
            </a:fld>
            <a:r>
              <a:rPr lang="ja-JP"/>
              <a:t> </a:t>
            </a:r>
            <a:endParaRPr sz="2400" b="1">
              <a:latin typeface="MS PGothic"/>
              <a:ea typeface="MS PGothic"/>
              <a:cs typeface="MS PGothic"/>
              <a:sym typeface="MS PGothic"/>
            </a:endParaRPr>
          </a:p>
        </p:txBody>
      </p:sp>
    </p:spTree>
    <p:extLst>
      <p:ext uri="{BB962C8B-B14F-4D97-AF65-F5344CB8AC3E}">
        <p14:creationId xmlns:p14="http://schemas.microsoft.com/office/powerpoint/2010/main" val="36720696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2 つのコンテンツ" type="twoObj">
  <p:cSld name="2 つのコンテンツ">
    <p:spTree>
      <p:nvGrpSpPr>
        <p:cNvPr id="1" name="Shape 211"/>
        <p:cNvGrpSpPr/>
        <p:nvPr/>
      </p:nvGrpSpPr>
      <p:grpSpPr>
        <a:xfrm>
          <a:off x="0" y="0"/>
          <a:ext cx="0" cy="0"/>
          <a:chOff x="0" y="0"/>
          <a:chExt cx="0" cy="0"/>
        </a:xfrm>
      </p:grpSpPr>
      <p:sp>
        <p:nvSpPr>
          <p:cNvPr id="212" name="Google Shape;212;p20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13" name="Google Shape;213;p206"/>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214" name="Google Shape;214;p206"/>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dk1"/>
              </a:buClr>
              <a:buSzPts val="2800"/>
              <a:buFont typeface="Arial"/>
              <a:buChar char="•"/>
              <a:defRPr sz="2800"/>
            </a:lvl1pPr>
            <a:lvl2pPr marL="914400" lvl="1" indent="-381000" algn="l">
              <a:lnSpc>
                <a:spcPct val="100000"/>
              </a:lnSpc>
              <a:spcBef>
                <a:spcPts val="480"/>
              </a:spcBef>
              <a:spcAft>
                <a:spcPts val="0"/>
              </a:spcAft>
              <a:buClr>
                <a:schemeClr val="dk1"/>
              </a:buClr>
              <a:buSzPts val="2400"/>
              <a:buFont typeface="Arial"/>
              <a:buChar char="–"/>
              <a:defRPr sz="2400"/>
            </a:lvl2pPr>
            <a:lvl3pPr marL="1371600" lvl="2" indent="-355600" algn="l">
              <a:lnSpc>
                <a:spcPct val="100000"/>
              </a:lnSpc>
              <a:spcBef>
                <a:spcPts val="400"/>
              </a:spcBef>
              <a:spcAft>
                <a:spcPts val="0"/>
              </a:spcAft>
              <a:buClr>
                <a:schemeClr val="dk1"/>
              </a:buClr>
              <a:buSzPts val="2000"/>
              <a:buFont typeface="Arial"/>
              <a:buChar char="•"/>
              <a:defRPr sz="2000"/>
            </a:lvl3pPr>
            <a:lvl4pPr marL="1828800" lvl="3" indent="-342900" algn="l">
              <a:lnSpc>
                <a:spcPct val="100000"/>
              </a:lnSpc>
              <a:spcBef>
                <a:spcPts val="360"/>
              </a:spcBef>
              <a:spcAft>
                <a:spcPts val="0"/>
              </a:spcAft>
              <a:buClr>
                <a:schemeClr val="dk1"/>
              </a:buClr>
              <a:buSzPts val="1800"/>
              <a:buFont typeface="Arial"/>
              <a:buChar char="–"/>
              <a:defRPr sz="1800"/>
            </a:lvl4pPr>
            <a:lvl5pPr marL="2286000" lvl="4" indent="-342900" algn="l">
              <a:lnSpc>
                <a:spcPct val="100000"/>
              </a:lnSpc>
              <a:spcBef>
                <a:spcPts val="360"/>
              </a:spcBef>
              <a:spcAft>
                <a:spcPts val="0"/>
              </a:spcAft>
              <a:buClr>
                <a:schemeClr val="dk1"/>
              </a:buClr>
              <a:buSzPts val="1800"/>
              <a:buFont typeface="Arial"/>
              <a:buChar char="»"/>
              <a:defRPr sz="1800"/>
            </a:lvl5pPr>
            <a:lvl6pPr marL="2743200" lvl="5" indent="-342900" algn="l">
              <a:lnSpc>
                <a:spcPct val="100000"/>
              </a:lnSpc>
              <a:spcBef>
                <a:spcPts val="360"/>
              </a:spcBef>
              <a:spcAft>
                <a:spcPts val="0"/>
              </a:spcAft>
              <a:buClr>
                <a:schemeClr val="dk1"/>
              </a:buClr>
              <a:buSzPts val="1800"/>
              <a:buFont typeface="Arial"/>
              <a:buChar char="»"/>
              <a:defRPr sz="1800"/>
            </a:lvl6pPr>
            <a:lvl7pPr marL="3200400" lvl="6" indent="-342900" algn="l">
              <a:lnSpc>
                <a:spcPct val="100000"/>
              </a:lnSpc>
              <a:spcBef>
                <a:spcPts val="360"/>
              </a:spcBef>
              <a:spcAft>
                <a:spcPts val="0"/>
              </a:spcAft>
              <a:buClr>
                <a:schemeClr val="dk1"/>
              </a:buClr>
              <a:buSzPts val="1800"/>
              <a:buFont typeface="Arial"/>
              <a:buChar char="»"/>
              <a:defRPr sz="1800"/>
            </a:lvl7pPr>
            <a:lvl8pPr marL="3657600" lvl="7" indent="-342900" algn="l">
              <a:lnSpc>
                <a:spcPct val="100000"/>
              </a:lnSpc>
              <a:spcBef>
                <a:spcPts val="360"/>
              </a:spcBef>
              <a:spcAft>
                <a:spcPts val="0"/>
              </a:spcAft>
              <a:buClr>
                <a:schemeClr val="dk1"/>
              </a:buClr>
              <a:buSzPts val="1800"/>
              <a:buFont typeface="Arial"/>
              <a:buChar char="»"/>
              <a:defRPr sz="1800"/>
            </a:lvl8pPr>
            <a:lvl9pPr marL="4114800" lvl="8" indent="-342900" algn="l">
              <a:lnSpc>
                <a:spcPct val="100000"/>
              </a:lnSpc>
              <a:spcBef>
                <a:spcPts val="360"/>
              </a:spcBef>
              <a:spcAft>
                <a:spcPts val="0"/>
              </a:spcAft>
              <a:buClr>
                <a:schemeClr val="dk1"/>
              </a:buClr>
              <a:buSzPts val="1800"/>
              <a:buFont typeface="Arial"/>
              <a:buChar char="»"/>
              <a:defRPr sz="1800"/>
            </a:lvl9pPr>
          </a:lstStyle>
          <a:p>
            <a:endParaRPr/>
          </a:p>
        </p:txBody>
      </p:sp>
      <p:sp>
        <p:nvSpPr>
          <p:cNvPr id="215" name="Google Shape;215;p206"/>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6" name="Google Shape;216;p206"/>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 name="Google Shape;217;p206"/>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1227708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タイトルのみ" type="titleOnly">
  <p:cSld name="タイトルのみ">
    <p:spTree>
      <p:nvGrpSpPr>
        <p:cNvPr id="1" name="Shape 218"/>
        <p:cNvGrpSpPr/>
        <p:nvPr/>
      </p:nvGrpSpPr>
      <p:grpSpPr>
        <a:xfrm>
          <a:off x="0" y="0"/>
          <a:ext cx="0" cy="0"/>
          <a:chOff x="0" y="0"/>
          <a:chExt cx="0" cy="0"/>
        </a:xfrm>
      </p:grpSpPr>
      <p:sp>
        <p:nvSpPr>
          <p:cNvPr id="219" name="Google Shape;219;p18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20" name="Google Shape;220;p181"/>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1" name="Google Shape;221;p181"/>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2" name="Google Shape;222;p18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23313208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タイトル スライド" type="title">
  <p:cSld name="タイトル スライド">
    <p:spTree>
      <p:nvGrpSpPr>
        <p:cNvPr id="1" name="Shape 223"/>
        <p:cNvGrpSpPr/>
        <p:nvPr/>
      </p:nvGrpSpPr>
      <p:grpSpPr>
        <a:xfrm>
          <a:off x="0" y="0"/>
          <a:ext cx="0" cy="0"/>
          <a:chOff x="0" y="0"/>
          <a:chExt cx="0" cy="0"/>
        </a:xfrm>
      </p:grpSpPr>
      <p:sp>
        <p:nvSpPr>
          <p:cNvPr id="224" name="Google Shape;224;p204"/>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25" name="Google Shape;225;p204"/>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640"/>
              </a:spcBef>
              <a:spcAft>
                <a:spcPts val="0"/>
              </a:spcAft>
              <a:buClr>
                <a:schemeClr val="dk1"/>
              </a:buClr>
              <a:buSzPts val="3200"/>
              <a:buFont typeface="Arial"/>
              <a:buNone/>
              <a:defRPr/>
            </a:lvl1pPr>
            <a:lvl2pPr lvl="1" algn="ctr">
              <a:lnSpc>
                <a:spcPct val="100000"/>
              </a:lnSpc>
              <a:spcBef>
                <a:spcPts val="560"/>
              </a:spcBef>
              <a:spcAft>
                <a:spcPts val="0"/>
              </a:spcAft>
              <a:buClr>
                <a:schemeClr val="dk1"/>
              </a:buClr>
              <a:buSzPts val="2800"/>
              <a:buFont typeface="Arial"/>
              <a:buNone/>
              <a:defRPr/>
            </a:lvl2pPr>
            <a:lvl3pPr lvl="2" algn="ctr">
              <a:lnSpc>
                <a:spcPct val="100000"/>
              </a:lnSpc>
              <a:spcBef>
                <a:spcPts val="480"/>
              </a:spcBef>
              <a:spcAft>
                <a:spcPts val="0"/>
              </a:spcAft>
              <a:buClr>
                <a:schemeClr val="dk1"/>
              </a:buClr>
              <a:buSzPts val="2400"/>
              <a:buFont typeface="Arial"/>
              <a:buNone/>
              <a:defRPr/>
            </a:lvl3pPr>
            <a:lvl4pPr lvl="3" algn="ctr">
              <a:lnSpc>
                <a:spcPct val="100000"/>
              </a:lnSpc>
              <a:spcBef>
                <a:spcPts val="400"/>
              </a:spcBef>
              <a:spcAft>
                <a:spcPts val="0"/>
              </a:spcAft>
              <a:buClr>
                <a:schemeClr val="dk1"/>
              </a:buClr>
              <a:buSzPts val="2000"/>
              <a:buFont typeface="Arial"/>
              <a:buNone/>
              <a:defRPr/>
            </a:lvl4pPr>
            <a:lvl5pPr lvl="4" algn="ctr">
              <a:lnSpc>
                <a:spcPct val="100000"/>
              </a:lnSpc>
              <a:spcBef>
                <a:spcPts val="400"/>
              </a:spcBef>
              <a:spcAft>
                <a:spcPts val="0"/>
              </a:spcAft>
              <a:buClr>
                <a:schemeClr val="dk1"/>
              </a:buClr>
              <a:buSzPts val="2000"/>
              <a:buFont typeface="Arial"/>
              <a:buNone/>
              <a:defRPr/>
            </a:lvl5pPr>
            <a:lvl6pPr lvl="5" algn="ctr">
              <a:lnSpc>
                <a:spcPct val="100000"/>
              </a:lnSpc>
              <a:spcBef>
                <a:spcPts val="400"/>
              </a:spcBef>
              <a:spcAft>
                <a:spcPts val="0"/>
              </a:spcAft>
              <a:buClr>
                <a:schemeClr val="dk1"/>
              </a:buClr>
              <a:buSzPts val="2000"/>
              <a:buFont typeface="Arial"/>
              <a:buNone/>
              <a:defRPr/>
            </a:lvl6pPr>
            <a:lvl7pPr lvl="6" algn="ctr">
              <a:lnSpc>
                <a:spcPct val="100000"/>
              </a:lnSpc>
              <a:spcBef>
                <a:spcPts val="400"/>
              </a:spcBef>
              <a:spcAft>
                <a:spcPts val="0"/>
              </a:spcAft>
              <a:buClr>
                <a:schemeClr val="dk1"/>
              </a:buClr>
              <a:buSzPts val="2000"/>
              <a:buFont typeface="Arial"/>
              <a:buNone/>
              <a:defRPr/>
            </a:lvl7pPr>
            <a:lvl8pPr lvl="7" algn="ctr">
              <a:lnSpc>
                <a:spcPct val="100000"/>
              </a:lnSpc>
              <a:spcBef>
                <a:spcPts val="400"/>
              </a:spcBef>
              <a:spcAft>
                <a:spcPts val="0"/>
              </a:spcAft>
              <a:buClr>
                <a:schemeClr val="dk1"/>
              </a:buClr>
              <a:buSzPts val="2000"/>
              <a:buFont typeface="Arial"/>
              <a:buNone/>
              <a:defRPr/>
            </a:lvl8pPr>
            <a:lvl9pPr lvl="8" algn="ctr">
              <a:lnSpc>
                <a:spcPct val="100000"/>
              </a:lnSpc>
              <a:spcBef>
                <a:spcPts val="400"/>
              </a:spcBef>
              <a:spcAft>
                <a:spcPts val="0"/>
              </a:spcAft>
              <a:buClr>
                <a:schemeClr val="dk1"/>
              </a:buClr>
              <a:buSzPts val="2000"/>
              <a:buFont typeface="Arial"/>
              <a:buNone/>
              <a:defRPr/>
            </a:lvl9pPr>
          </a:lstStyle>
          <a:p>
            <a:endParaRPr/>
          </a:p>
        </p:txBody>
      </p:sp>
      <p:sp>
        <p:nvSpPr>
          <p:cNvPr id="226" name="Google Shape;226;p204"/>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7" name="Google Shape;227;p204"/>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8" name="Google Shape;228;p204"/>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710229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82831B42-7798-4B6F-9CAD-A489D1129EDD}" type="datetime1">
              <a:rPr lang="ja-JP" altLang="en-US" smtClean="0"/>
              <a:t>2025/6/5</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セクション見出し" type="secHead">
  <p:cSld name="セクション見出し">
    <p:spTree>
      <p:nvGrpSpPr>
        <p:cNvPr id="1" name="Shape 229"/>
        <p:cNvGrpSpPr/>
        <p:nvPr/>
      </p:nvGrpSpPr>
      <p:grpSpPr>
        <a:xfrm>
          <a:off x="0" y="0"/>
          <a:ext cx="0" cy="0"/>
          <a:chOff x="0" y="0"/>
          <a:chExt cx="0" cy="0"/>
        </a:xfrm>
      </p:grpSpPr>
      <p:sp>
        <p:nvSpPr>
          <p:cNvPr id="230" name="Google Shape;230;p205"/>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4000" b="1"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31" name="Google Shape;231;p205"/>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00"/>
              </a:spcBef>
              <a:spcAft>
                <a:spcPts val="0"/>
              </a:spcAft>
              <a:buClr>
                <a:schemeClr val="dk1"/>
              </a:buClr>
              <a:buSzPts val="2000"/>
              <a:buFont typeface="Arial"/>
              <a:buNone/>
              <a:defRPr sz="2000"/>
            </a:lvl1pPr>
            <a:lvl2pPr marL="914400" lvl="1" indent="-228600" algn="l">
              <a:lnSpc>
                <a:spcPct val="100000"/>
              </a:lnSpc>
              <a:spcBef>
                <a:spcPts val="360"/>
              </a:spcBef>
              <a:spcAft>
                <a:spcPts val="0"/>
              </a:spcAft>
              <a:buClr>
                <a:schemeClr val="dk1"/>
              </a:buClr>
              <a:buSzPts val="1800"/>
              <a:buFont typeface="Arial"/>
              <a:buNone/>
              <a:defRPr sz="1800"/>
            </a:lvl2pPr>
            <a:lvl3pPr marL="1371600" lvl="2" indent="-228600" algn="l">
              <a:lnSpc>
                <a:spcPct val="100000"/>
              </a:lnSpc>
              <a:spcBef>
                <a:spcPts val="320"/>
              </a:spcBef>
              <a:spcAft>
                <a:spcPts val="0"/>
              </a:spcAft>
              <a:buClr>
                <a:schemeClr val="dk1"/>
              </a:buClr>
              <a:buSzPts val="1600"/>
              <a:buFont typeface="Arial"/>
              <a:buNone/>
              <a:defRPr sz="1600"/>
            </a:lvl3pPr>
            <a:lvl4pPr marL="1828800" lvl="3" indent="-228600" algn="l">
              <a:lnSpc>
                <a:spcPct val="100000"/>
              </a:lnSpc>
              <a:spcBef>
                <a:spcPts val="280"/>
              </a:spcBef>
              <a:spcAft>
                <a:spcPts val="0"/>
              </a:spcAft>
              <a:buClr>
                <a:schemeClr val="dk1"/>
              </a:buClr>
              <a:buSzPts val="1400"/>
              <a:buFont typeface="Arial"/>
              <a:buNone/>
              <a:defRPr sz="1400"/>
            </a:lvl4pPr>
            <a:lvl5pPr marL="2286000" lvl="4" indent="-228600" algn="l">
              <a:lnSpc>
                <a:spcPct val="100000"/>
              </a:lnSpc>
              <a:spcBef>
                <a:spcPts val="280"/>
              </a:spcBef>
              <a:spcAft>
                <a:spcPts val="0"/>
              </a:spcAft>
              <a:buClr>
                <a:schemeClr val="dk1"/>
              </a:buClr>
              <a:buSzPts val="1400"/>
              <a:buFont typeface="Arial"/>
              <a:buNone/>
              <a:defRPr sz="1400"/>
            </a:lvl5pPr>
            <a:lvl6pPr marL="2743200" lvl="5" indent="-228600" algn="l">
              <a:lnSpc>
                <a:spcPct val="100000"/>
              </a:lnSpc>
              <a:spcBef>
                <a:spcPts val="280"/>
              </a:spcBef>
              <a:spcAft>
                <a:spcPts val="0"/>
              </a:spcAft>
              <a:buClr>
                <a:schemeClr val="dk1"/>
              </a:buClr>
              <a:buSzPts val="1400"/>
              <a:buFont typeface="Arial"/>
              <a:buNone/>
              <a:defRPr sz="1400"/>
            </a:lvl6pPr>
            <a:lvl7pPr marL="3200400" lvl="6" indent="-228600" algn="l">
              <a:lnSpc>
                <a:spcPct val="100000"/>
              </a:lnSpc>
              <a:spcBef>
                <a:spcPts val="280"/>
              </a:spcBef>
              <a:spcAft>
                <a:spcPts val="0"/>
              </a:spcAft>
              <a:buClr>
                <a:schemeClr val="dk1"/>
              </a:buClr>
              <a:buSzPts val="1400"/>
              <a:buFont typeface="Arial"/>
              <a:buNone/>
              <a:defRPr sz="1400"/>
            </a:lvl7pPr>
            <a:lvl8pPr marL="3657600" lvl="7" indent="-228600" algn="l">
              <a:lnSpc>
                <a:spcPct val="100000"/>
              </a:lnSpc>
              <a:spcBef>
                <a:spcPts val="280"/>
              </a:spcBef>
              <a:spcAft>
                <a:spcPts val="0"/>
              </a:spcAft>
              <a:buClr>
                <a:schemeClr val="dk1"/>
              </a:buClr>
              <a:buSzPts val="1400"/>
              <a:buFont typeface="Arial"/>
              <a:buNone/>
              <a:defRPr sz="1400"/>
            </a:lvl8pPr>
            <a:lvl9pPr marL="4114800" lvl="8" indent="-228600" algn="l">
              <a:lnSpc>
                <a:spcPct val="100000"/>
              </a:lnSpc>
              <a:spcBef>
                <a:spcPts val="280"/>
              </a:spcBef>
              <a:spcAft>
                <a:spcPts val="0"/>
              </a:spcAft>
              <a:buClr>
                <a:schemeClr val="dk1"/>
              </a:buClr>
              <a:buSzPts val="1400"/>
              <a:buFont typeface="Arial"/>
              <a:buNone/>
              <a:defRPr sz="1400"/>
            </a:lvl9pPr>
          </a:lstStyle>
          <a:p>
            <a:endParaRPr/>
          </a:p>
        </p:txBody>
      </p:sp>
      <p:sp>
        <p:nvSpPr>
          <p:cNvPr id="232" name="Google Shape;232;p205"/>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3" name="Google Shape;233;p205"/>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4" name="Google Shape;234;p20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40460238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比較" type="twoTxTwoObj">
  <p:cSld name="比較">
    <p:spTree>
      <p:nvGrpSpPr>
        <p:cNvPr id="1" name="Shape 235"/>
        <p:cNvGrpSpPr/>
        <p:nvPr/>
      </p:nvGrpSpPr>
      <p:grpSpPr>
        <a:xfrm>
          <a:off x="0" y="0"/>
          <a:ext cx="0" cy="0"/>
          <a:chOff x="0" y="0"/>
          <a:chExt cx="0" cy="0"/>
        </a:xfrm>
      </p:grpSpPr>
      <p:sp>
        <p:nvSpPr>
          <p:cNvPr id="236" name="Google Shape;236;p20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37" name="Google Shape;237;p207"/>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238" name="Google Shape;238;p207"/>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239" name="Google Shape;239;p207"/>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dk1"/>
              </a:buClr>
              <a:buSzPts val="2400"/>
              <a:buFont typeface="Arial"/>
              <a:buNone/>
              <a:defRPr sz="2400" b="1"/>
            </a:lvl1pPr>
            <a:lvl2pPr marL="914400" lvl="1" indent="-228600" algn="l">
              <a:lnSpc>
                <a:spcPct val="100000"/>
              </a:lnSpc>
              <a:spcBef>
                <a:spcPts val="400"/>
              </a:spcBef>
              <a:spcAft>
                <a:spcPts val="0"/>
              </a:spcAft>
              <a:buClr>
                <a:schemeClr val="dk1"/>
              </a:buClr>
              <a:buSzPts val="2000"/>
              <a:buFont typeface="Arial"/>
              <a:buNone/>
              <a:defRPr sz="2000" b="1"/>
            </a:lvl2pPr>
            <a:lvl3pPr marL="1371600" lvl="2" indent="-228600" algn="l">
              <a:lnSpc>
                <a:spcPct val="100000"/>
              </a:lnSpc>
              <a:spcBef>
                <a:spcPts val="360"/>
              </a:spcBef>
              <a:spcAft>
                <a:spcPts val="0"/>
              </a:spcAft>
              <a:buClr>
                <a:schemeClr val="dk1"/>
              </a:buClr>
              <a:buSzPts val="1800"/>
              <a:buFont typeface="Arial"/>
              <a:buNone/>
              <a:defRPr sz="1800" b="1"/>
            </a:lvl3pPr>
            <a:lvl4pPr marL="1828800" lvl="3" indent="-228600" algn="l">
              <a:lnSpc>
                <a:spcPct val="100000"/>
              </a:lnSpc>
              <a:spcBef>
                <a:spcPts val="320"/>
              </a:spcBef>
              <a:spcAft>
                <a:spcPts val="0"/>
              </a:spcAft>
              <a:buClr>
                <a:schemeClr val="dk1"/>
              </a:buClr>
              <a:buSzPts val="1600"/>
              <a:buFont typeface="Arial"/>
              <a:buNone/>
              <a:defRPr sz="1600" b="1"/>
            </a:lvl4pPr>
            <a:lvl5pPr marL="2286000" lvl="4" indent="-228600" algn="l">
              <a:lnSpc>
                <a:spcPct val="100000"/>
              </a:lnSpc>
              <a:spcBef>
                <a:spcPts val="320"/>
              </a:spcBef>
              <a:spcAft>
                <a:spcPts val="0"/>
              </a:spcAft>
              <a:buClr>
                <a:schemeClr val="dk1"/>
              </a:buClr>
              <a:buSzPts val="1600"/>
              <a:buFont typeface="Arial"/>
              <a:buNone/>
              <a:defRPr sz="1600" b="1"/>
            </a:lvl5pPr>
            <a:lvl6pPr marL="2743200" lvl="5" indent="-228600" algn="l">
              <a:lnSpc>
                <a:spcPct val="100000"/>
              </a:lnSpc>
              <a:spcBef>
                <a:spcPts val="320"/>
              </a:spcBef>
              <a:spcAft>
                <a:spcPts val="0"/>
              </a:spcAft>
              <a:buClr>
                <a:schemeClr val="dk1"/>
              </a:buClr>
              <a:buSzPts val="1600"/>
              <a:buFont typeface="Arial"/>
              <a:buNone/>
              <a:defRPr sz="1600" b="1"/>
            </a:lvl6pPr>
            <a:lvl7pPr marL="3200400" lvl="6" indent="-228600" algn="l">
              <a:lnSpc>
                <a:spcPct val="100000"/>
              </a:lnSpc>
              <a:spcBef>
                <a:spcPts val="320"/>
              </a:spcBef>
              <a:spcAft>
                <a:spcPts val="0"/>
              </a:spcAft>
              <a:buClr>
                <a:schemeClr val="dk1"/>
              </a:buClr>
              <a:buSzPts val="1600"/>
              <a:buFont typeface="Arial"/>
              <a:buNone/>
              <a:defRPr sz="1600" b="1"/>
            </a:lvl7pPr>
            <a:lvl8pPr marL="3657600" lvl="7" indent="-228600" algn="l">
              <a:lnSpc>
                <a:spcPct val="100000"/>
              </a:lnSpc>
              <a:spcBef>
                <a:spcPts val="320"/>
              </a:spcBef>
              <a:spcAft>
                <a:spcPts val="0"/>
              </a:spcAft>
              <a:buClr>
                <a:schemeClr val="dk1"/>
              </a:buClr>
              <a:buSzPts val="1600"/>
              <a:buFont typeface="Arial"/>
              <a:buNone/>
              <a:defRPr sz="1600" b="1"/>
            </a:lvl8pPr>
            <a:lvl9pPr marL="4114800" lvl="8" indent="-228600" algn="l">
              <a:lnSpc>
                <a:spcPct val="100000"/>
              </a:lnSpc>
              <a:spcBef>
                <a:spcPts val="320"/>
              </a:spcBef>
              <a:spcAft>
                <a:spcPts val="0"/>
              </a:spcAft>
              <a:buClr>
                <a:schemeClr val="dk1"/>
              </a:buClr>
              <a:buSzPts val="1600"/>
              <a:buFont typeface="Arial"/>
              <a:buNone/>
              <a:defRPr sz="1600" b="1"/>
            </a:lvl9pPr>
          </a:lstStyle>
          <a:p>
            <a:endParaRPr/>
          </a:p>
        </p:txBody>
      </p:sp>
      <p:sp>
        <p:nvSpPr>
          <p:cNvPr id="240" name="Google Shape;240;p207"/>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dk1"/>
              </a:buClr>
              <a:buSzPts val="2400"/>
              <a:buFont typeface="Arial"/>
              <a:buChar char="•"/>
              <a:defRPr sz="2400"/>
            </a:lvl1pPr>
            <a:lvl2pPr marL="914400" lvl="1" indent="-355600" algn="l">
              <a:lnSpc>
                <a:spcPct val="100000"/>
              </a:lnSpc>
              <a:spcBef>
                <a:spcPts val="400"/>
              </a:spcBef>
              <a:spcAft>
                <a:spcPts val="0"/>
              </a:spcAft>
              <a:buClr>
                <a:schemeClr val="dk1"/>
              </a:buClr>
              <a:buSzPts val="2000"/>
              <a:buFont typeface="Arial"/>
              <a:buChar char="–"/>
              <a:defRPr sz="2000"/>
            </a:lvl2pPr>
            <a:lvl3pPr marL="1371600" lvl="2" indent="-342900" algn="l">
              <a:lnSpc>
                <a:spcPct val="100000"/>
              </a:lnSpc>
              <a:spcBef>
                <a:spcPts val="360"/>
              </a:spcBef>
              <a:spcAft>
                <a:spcPts val="0"/>
              </a:spcAft>
              <a:buClr>
                <a:schemeClr val="dk1"/>
              </a:buClr>
              <a:buSzPts val="1800"/>
              <a:buFont typeface="Arial"/>
              <a:buChar char="•"/>
              <a:defRPr sz="1800"/>
            </a:lvl3pPr>
            <a:lvl4pPr marL="1828800" lvl="3" indent="-330200" algn="l">
              <a:lnSpc>
                <a:spcPct val="100000"/>
              </a:lnSpc>
              <a:spcBef>
                <a:spcPts val="320"/>
              </a:spcBef>
              <a:spcAft>
                <a:spcPts val="0"/>
              </a:spcAft>
              <a:buClr>
                <a:schemeClr val="dk1"/>
              </a:buClr>
              <a:buSzPts val="1600"/>
              <a:buFont typeface="Arial"/>
              <a:buChar char="–"/>
              <a:defRPr sz="1600"/>
            </a:lvl4pPr>
            <a:lvl5pPr marL="2286000" lvl="4" indent="-330200" algn="l">
              <a:lnSpc>
                <a:spcPct val="100000"/>
              </a:lnSpc>
              <a:spcBef>
                <a:spcPts val="320"/>
              </a:spcBef>
              <a:spcAft>
                <a:spcPts val="0"/>
              </a:spcAft>
              <a:buClr>
                <a:schemeClr val="dk1"/>
              </a:buClr>
              <a:buSzPts val="1600"/>
              <a:buFont typeface="Arial"/>
              <a:buChar char="»"/>
              <a:defRPr sz="1600"/>
            </a:lvl5pPr>
            <a:lvl6pPr marL="2743200" lvl="5" indent="-330200" algn="l">
              <a:lnSpc>
                <a:spcPct val="100000"/>
              </a:lnSpc>
              <a:spcBef>
                <a:spcPts val="320"/>
              </a:spcBef>
              <a:spcAft>
                <a:spcPts val="0"/>
              </a:spcAft>
              <a:buClr>
                <a:schemeClr val="dk1"/>
              </a:buClr>
              <a:buSzPts val="1600"/>
              <a:buFont typeface="Arial"/>
              <a:buChar char="»"/>
              <a:defRPr sz="1600"/>
            </a:lvl6pPr>
            <a:lvl7pPr marL="3200400" lvl="6" indent="-330200" algn="l">
              <a:lnSpc>
                <a:spcPct val="100000"/>
              </a:lnSpc>
              <a:spcBef>
                <a:spcPts val="320"/>
              </a:spcBef>
              <a:spcAft>
                <a:spcPts val="0"/>
              </a:spcAft>
              <a:buClr>
                <a:schemeClr val="dk1"/>
              </a:buClr>
              <a:buSzPts val="1600"/>
              <a:buFont typeface="Arial"/>
              <a:buChar char="»"/>
              <a:defRPr sz="1600"/>
            </a:lvl7pPr>
            <a:lvl8pPr marL="3657600" lvl="7" indent="-330200" algn="l">
              <a:lnSpc>
                <a:spcPct val="100000"/>
              </a:lnSpc>
              <a:spcBef>
                <a:spcPts val="320"/>
              </a:spcBef>
              <a:spcAft>
                <a:spcPts val="0"/>
              </a:spcAft>
              <a:buClr>
                <a:schemeClr val="dk1"/>
              </a:buClr>
              <a:buSzPts val="1600"/>
              <a:buFont typeface="Arial"/>
              <a:buChar char="»"/>
              <a:defRPr sz="1600"/>
            </a:lvl8pPr>
            <a:lvl9pPr marL="4114800" lvl="8" indent="-330200" algn="l">
              <a:lnSpc>
                <a:spcPct val="100000"/>
              </a:lnSpc>
              <a:spcBef>
                <a:spcPts val="320"/>
              </a:spcBef>
              <a:spcAft>
                <a:spcPts val="0"/>
              </a:spcAft>
              <a:buClr>
                <a:schemeClr val="dk1"/>
              </a:buClr>
              <a:buSzPts val="1600"/>
              <a:buFont typeface="Arial"/>
              <a:buChar char="»"/>
              <a:defRPr sz="1600"/>
            </a:lvl9pPr>
          </a:lstStyle>
          <a:p>
            <a:endParaRPr/>
          </a:p>
        </p:txBody>
      </p:sp>
      <p:sp>
        <p:nvSpPr>
          <p:cNvPr id="241" name="Google Shape;241;p207"/>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2" name="Google Shape;242;p207"/>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207"/>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8728213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タイトル付きのコンテンツ" type="objTx">
  <p:cSld name="タイトル付きのコンテンツ">
    <p:spTree>
      <p:nvGrpSpPr>
        <p:cNvPr id="1" name="Shape 244"/>
        <p:cNvGrpSpPr/>
        <p:nvPr/>
      </p:nvGrpSpPr>
      <p:grpSpPr>
        <a:xfrm>
          <a:off x="0" y="0"/>
          <a:ext cx="0" cy="0"/>
          <a:chOff x="0" y="0"/>
          <a:chExt cx="0" cy="0"/>
        </a:xfrm>
      </p:grpSpPr>
      <p:sp>
        <p:nvSpPr>
          <p:cNvPr id="245" name="Google Shape;245;p208"/>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46" name="Google Shape;246;p208"/>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lnSpc>
                <a:spcPct val="100000"/>
              </a:lnSpc>
              <a:spcBef>
                <a:spcPts val="640"/>
              </a:spcBef>
              <a:spcAft>
                <a:spcPts val="0"/>
              </a:spcAft>
              <a:buClr>
                <a:schemeClr val="dk1"/>
              </a:buClr>
              <a:buSzPts val="3200"/>
              <a:buFont typeface="Arial"/>
              <a:buChar char="•"/>
              <a:defRPr sz="3200"/>
            </a:lvl1pPr>
            <a:lvl2pPr marL="914400" lvl="1" indent="-406400" algn="l">
              <a:lnSpc>
                <a:spcPct val="100000"/>
              </a:lnSpc>
              <a:spcBef>
                <a:spcPts val="560"/>
              </a:spcBef>
              <a:spcAft>
                <a:spcPts val="0"/>
              </a:spcAft>
              <a:buClr>
                <a:schemeClr val="dk1"/>
              </a:buClr>
              <a:buSzPts val="2800"/>
              <a:buFont typeface="Arial"/>
              <a:buChar char="–"/>
              <a:defRPr sz="2800"/>
            </a:lvl2pPr>
            <a:lvl3pPr marL="1371600" lvl="2" indent="-381000" algn="l">
              <a:lnSpc>
                <a:spcPct val="100000"/>
              </a:lnSpc>
              <a:spcBef>
                <a:spcPts val="480"/>
              </a:spcBef>
              <a:spcAft>
                <a:spcPts val="0"/>
              </a:spcAft>
              <a:buClr>
                <a:schemeClr val="dk1"/>
              </a:buClr>
              <a:buSzPts val="2400"/>
              <a:buFont typeface="Arial"/>
              <a:buChar char="•"/>
              <a:defRPr sz="2400"/>
            </a:lvl3pPr>
            <a:lvl4pPr marL="1828800" lvl="3" indent="-355600" algn="l">
              <a:lnSpc>
                <a:spcPct val="100000"/>
              </a:lnSpc>
              <a:spcBef>
                <a:spcPts val="400"/>
              </a:spcBef>
              <a:spcAft>
                <a:spcPts val="0"/>
              </a:spcAft>
              <a:buClr>
                <a:schemeClr val="dk1"/>
              </a:buClr>
              <a:buSzPts val="2000"/>
              <a:buFont typeface="Arial"/>
              <a:buChar char="–"/>
              <a:defRPr sz="2000"/>
            </a:lvl4pPr>
            <a:lvl5pPr marL="2286000" lvl="4" indent="-355600" algn="l">
              <a:lnSpc>
                <a:spcPct val="100000"/>
              </a:lnSpc>
              <a:spcBef>
                <a:spcPts val="400"/>
              </a:spcBef>
              <a:spcAft>
                <a:spcPts val="0"/>
              </a:spcAft>
              <a:buClr>
                <a:schemeClr val="dk1"/>
              </a:buClr>
              <a:buSzPts val="2000"/>
              <a:buFont typeface="Arial"/>
              <a:buChar char="»"/>
              <a:defRPr sz="2000"/>
            </a:lvl5pPr>
            <a:lvl6pPr marL="2743200" lvl="5" indent="-355600" algn="l">
              <a:lnSpc>
                <a:spcPct val="100000"/>
              </a:lnSpc>
              <a:spcBef>
                <a:spcPts val="400"/>
              </a:spcBef>
              <a:spcAft>
                <a:spcPts val="0"/>
              </a:spcAft>
              <a:buClr>
                <a:schemeClr val="dk1"/>
              </a:buClr>
              <a:buSzPts val="2000"/>
              <a:buFont typeface="Arial"/>
              <a:buChar char="»"/>
              <a:defRPr sz="2000"/>
            </a:lvl6pPr>
            <a:lvl7pPr marL="3200400" lvl="6" indent="-355600" algn="l">
              <a:lnSpc>
                <a:spcPct val="100000"/>
              </a:lnSpc>
              <a:spcBef>
                <a:spcPts val="400"/>
              </a:spcBef>
              <a:spcAft>
                <a:spcPts val="0"/>
              </a:spcAft>
              <a:buClr>
                <a:schemeClr val="dk1"/>
              </a:buClr>
              <a:buSzPts val="2000"/>
              <a:buFont typeface="Arial"/>
              <a:buChar char="»"/>
              <a:defRPr sz="2000"/>
            </a:lvl7pPr>
            <a:lvl8pPr marL="3657600" lvl="7" indent="-355600" algn="l">
              <a:lnSpc>
                <a:spcPct val="100000"/>
              </a:lnSpc>
              <a:spcBef>
                <a:spcPts val="400"/>
              </a:spcBef>
              <a:spcAft>
                <a:spcPts val="0"/>
              </a:spcAft>
              <a:buClr>
                <a:schemeClr val="dk1"/>
              </a:buClr>
              <a:buSzPts val="2000"/>
              <a:buFont typeface="Arial"/>
              <a:buChar char="»"/>
              <a:defRPr sz="2000"/>
            </a:lvl8pPr>
            <a:lvl9pPr marL="4114800" lvl="8" indent="-355600" algn="l">
              <a:lnSpc>
                <a:spcPct val="100000"/>
              </a:lnSpc>
              <a:spcBef>
                <a:spcPts val="400"/>
              </a:spcBef>
              <a:spcAft>
                <a:spcPts val="0"/>
              </a:spcAft>
              <a:buClr>
                <a:schemeClr val="dk1"/>
              </a:buClr>
              <a:buSzPts val="2000"/>
              <a:buFont typeface="Arial"/>
              <a:buChar char="»"/>
              <a:defRPr sz="2000"/>
            </a:lvl9pPr>
          </a:lstStyle>
          <a:p>
            <a:endParaRPr/>
          </a:p>
        </p:txBody>
      </p:sp>
      <p:sp>
        <p:nvSpPr>
          <p:cNvPr id="247" name="Google Shape;247;p208"/>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248" name="Google Shape;248;p208"/>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9" name="Google Shape;249;p208"/>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0" name="Google Shape;250;p208"/>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215645704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タイトル付きの図" type="picTx">
  <p:cSld name="タイトル付きの図">
    <p:spTree>
      <p:nvGrpSpPr>
        <p:cNvPr id="1" name="Shape 251"/>
        <p:cNvGrpSpPr/>
        <p:nvPr/>
      </p:nvGrpSpPr>
      <p:grpSpPr>
        <a:xfrm>
          <a:off x="0" y="0"/>
          <a:ext cx="0" cy="0"/>
          <a:chOff x="0" y="0"/>
          <a:chExt cx="0" cy="0"/>
        </a:xfrm>
      </p:grpSpPr>
      <p:sp>
        <p:nvSpPr>
          <p:cNvPr id="252" name="Google Shape;252;p209"/>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53" name="Google Shape;253;p209"/>
          <p:cNvSpPr>
            <a:spLocks noGrp="1"/>
          </p:cNvSpPr>
          <p:nvPr>
            <p:ph type="pic" idx="2"/>
          </p:nvPr>
        </p:nvSpPr>
        <p:spPr>
          <a:xfrm>
            <a:off x="1792288" y="612775"/>
            <a:ext cx="5486400" cy="4114800"/>
          </a:xfrm>
          <a:prstGeom prst="rect">
            <a:avLst/>
          </a:prstGeom>
          <a:noFill/>
          <a:ln>
            <a:noFill/>
          </a:ln>
        </p:spPr>
      </p:sp>
      <p:sp>
        <p:nvSpPr>
          <p:cNvPr id="254" name="Google Shape;254;p209"/>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dk1"/>
              </a:buClr>
              <a:buSzPts val="1400"/>
              <a:buFont typeface="Arial"/>
              <a:buNone/>
              <a:defRPr sz="1400"/>
            </a:lvl1pPr>
            <a:lvl2pPr marL="914400" lvl="1" indent="-228600" algn="l">
              <a:lnSpc>
                <a:spcPct val="100000"/>
              </a:lnSpc>
              <a:spcBef>
                <a:spcPts val="240"/>
              </a:spcBef>
              <a:spcAft>
                <a:spcPts val="0"/>
              </a:spcAft>
              <a:buClr>
                <a:schemeClr val="dk1"/>
              </a:buClr>
              <a:buSzPts val="1200"/>
              <a:buFont typeface="Arial"/>
              <a:buNone/>
              <a:defRPr sz="1200"/>
            </a:lvl2pPr>
            <a:lvl3pPr marL="1371600" lvl="2" indent="-228600" algn="l">
              <a:lnSpc>
                <a:spcPct val="100000"/>
              </a:lnSpc>
              <a:spcBef>
                <a:spcPts val="200"/>
              </a:spcBef>
              <a:spcAft>
                <a:spcPts val="0"/>
              </a:spcAft>
              <a:buClr>
                <a:schemeClr val="dk1"/>
              </a:buClr>
              <a:buSzPts val="1000"/>
              <a:buFont typeface="Arial"/>
              <a:buNone/>
              <a:defRPr sz="1000"/>
            </a:lvl3pPr>
            <a:lvl4pPr marL="1828800" lvl="3" indent="-228600" algn="l">
              <a:lnSpc>
                <a:spcPct val="100000"/>
              </a:lnSpc>
              <a:spcBef>
                <a:spcPts val="180"/>
              </a:spcBef>
              <a:spcAft>
                <a:spcPts val="0"/>
              </a:spcAft>
              <a:buClr>
                <a:schemeClr val="dk1"/>
              </a:buClr>
              <a:buSzPts val="900"/>
              <a:buFont typeface="Arial"/>
              <a:buNone/>
              <a:defRPr sz="900"/>
            </a:lvl4pPr>
            <a:lvl5pPr marL="2286000" lvl="4" indent="-228600" algn="l">
              <a:lnSpc>
                <a:spcPct val="100000"/>
              </a:lnSpc>
              <a:spcBef>
                <a:spcPts val="180"/>
              </a:spcBef>
              <a:spcAft>
                <a:spcPts val="0"/>
              </a:spcAft>
              <a:buClr>
                <a:schemeClr val="dk1"/>
              </a:buClr>
              <a:buSzPts val="900"/>
              <a:buFont typeface="Arial"/>
              <a:buNone/>
              <a:defRPr sz="900"/>
            </a:lvl5pPr>
            <a:lvl6pPr marL="2743200" lvl="5" indent="-228600" algn="l">
              <a:lnSpc>
                <a:spcPct val="100000"/>
              </a:lnSpc>
              <a:spcBef>
                <a:spcPts val="180"/>
              </a:spcBef>
              <a:spcAft>
                <a:spcPts val="0"/>
              </a:spcAft>
              <a:buClr>
                <a:schemeClr val="dk1"/>
              </a:buClr>
              <a:buSzPts val="900"/>
              <a:buFont typeface="Arial"/>
              <a:buNone/>
              <a:defRPr sz="900"/>
            </a:lvl6pPr>
            <a:lvl7pPr marL="3200400" lvl="6" indent="-228600" algn="l">
              <a:lnSpc>
                <a:spcPct val="100000"/>
              </a:lnSpc>
              <a:spcBef>
                <a:spcPts val="180"/>
              </a:spcBef>
              <a:spcAft>
                <a:spcPts val="0"/>
              </a:spcAft>
              <a:buClr>
                <a:schemeClr val="dk1"/>
              </a:buClr>
              <a:buSzPts val="900"/>
              <a:buFont typeface="Arial"/>
              <a:buNone/>
              <a:defRPr sz="900"/>
            </a:lvl7pPr>
            <a:lvl8pPr marL="3657600" lvl="7" indent="-228600" algn="l">
              <a:lnSpc>
                <a:spcPct val="100000"/>
              </a:lnSpc>
              <a:spcBef>
                <a:spcPts val="180"/>
              </a:spcBef>
              <a:spcAft>
                <a:spcPts val="0"/>
              </a:spcAft>
              <a:buClr>
                <a:schemeClr val="dk1"/>
              </a:buClr>
              <a:buSzPts val="900"/>
              <a:buFont typeface="Arial"/>
              <a:buNone/>
              <a:defRPr sz="900"/>
            </a:lvl8pPr>
            <a:lvl9pPr marL="4114800" lvl="8" indent="-228600" algn="l">
              <a:lnSpc>
                <a:spcPct val="100000"/>
              </a:lnSpc>
              <a:spcBef>
                <a:spcPts val="180"/>
              </a:spcBef>
              <a:spcAft>
                <a:spcPts val="0"/>
              </a:spcAft>
              <a:buClr>
                <a:schemeClr val="dk1"/>
              </a:buClr>
              <a:buSzPts val="900"/>
              <a:buFont typeface="Arial"/>
              <a:buNone/>
              <a:defRPr sz="900"/>
            </a:lvl9pPr>
          </a:lstStyle>
          <a:p>
            <a:endParaRPr/>
          </a:p>
        </p:txBody>
      </p:sp>
      <p:sp>
        <p:nvSpPr>
          <p:cNvPr id="255" name="Google Shape;255;p209"/>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209"/>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7" name="Google Shape;257;p209"/>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234805085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タイトルと縦書きテキスト" type="vertTx">
  <p:cSld name="タイトルと縦書きテキスト">
    <p:spTree>
      <p:nvGrpSpPr>
        <p:cNvPr id="1" name="Shape 258"/>
        <p:cNvGrpSpPr/>
        <p:nvPr/>
      </p:nvGrpSpPr>
      <p:grpSpPr>
        <a:xfrm>
          <a:off x="0" y="0"/>
          <a:ext cx="0" cy="0"/>
          <a:chOff x="0" y="0"/>
          <a:chExt cx="0" cy="0"/>
        </a:xfrm>
      </p:grpSpPr>
      <p:sp>
        <p:nvSpPr>
          <p:cNvPr id="259" name="Google Shape;259;p21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60" name="Google Shape;260;p210"/>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61" name="Google Shape;261;p210"/>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2" name="Google Shape;262;p210"/>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210"/>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259180785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縦書きタイトルと縦書きテキスト" type="vertTitleAndTx">
  <p:cSld name="縦書きタイトルと縦書きテキスト">
    <p:spTree>
      <p:nvGrpSpPr>
        <p:cNvPr id="1" name="Shape 264"/>
        <p:cNvGrpSpPr/>
        <p:nvPr/>
      </p:nvGrpSpPr>
      <p:grpSpPr>
        <a:xfrm>
          <a:off x="0" y="0"/>
          <a:ext cx="0" cy="0"/>
          <a:chOff x="0" y="0"/>
          <a:chExt cx="0" cy="0"/>
        </a:xfrm>
      </p:grpSpPr>
      <p:sp>
        <p:nvSpPr>
          <p:cNvPr id="265" name="Google Shape;265;p211"/>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66" name="Google Shape;266;p211"/>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67" name="Google Shape;267;p211"/>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8" name="Google Shape;268;p211"/>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9" name="Google Shape;269;p21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0248438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タイトルと表" type="tbl">
  <p:cSld name="タイトルと表">
    <p:spTree>
      <p:nvGrpSpPr>
        <p:cNvPr id="1" name="Shape 270"/>
        <p:cNvGrpSpPr/>
        <p:nvPr/>
      </p:nvGrpSpPr>
      <p:grpSpPr>
        <a:xfrm>
          <a:off x="0" y="0"/>
          <a:ext cx="0" cy="0"/>
          <a:chOff x="0" y="0"/>
          <a:chExt cx="0" cy="0"/>
        </a:xfrm>
      </p:grpSpPr>
      <p:sp>
        <p:nvSpPr>
          <p:cNvPr id="271" name="Google Shape;271;p21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2" name="Google Shape;272;p212"/>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3" name="Google Shape;273;p212"/>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4" name="Google Shape;274;p212"/>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7649264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タイトルとグラフ" type="chart">
  <p:cSld name="タイトルとグラフ">
    <p:spTree>
      <p:nvGrpSpPr>
        <p:cNvPr id="1" name="Shape 275"/>
        <p:cNvGrpSpPr/>
        <p:nvPr/>
      </p:nvGrpSpPr>
      <p:grpSpPr>
        <a:xfrm>
          <a:off x="0" y="0"/>
          <a:ext cx="0" cy="0"/>
          <a:chOff x="0" y="0"/>
          <a:chExt cx="0" cy="0"/>
        </a:xfrm>
      </p:grpSpPr>
      <p:sp>
        <p:nvSpPr>
          <p:cNvPr id="276" name="Google Shape;276;p21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7" name="Google Shape;277;p213"/>
          <p:cNvSpPr>
            <a:spLocks noGrp="1"/>
          </p:cNvSpPr>
          <p:nvPr>
            <p:ph type="chart" idx="2"/>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78" name="Google Shape;278;p213"/>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9" name="Google Shape;279;p213"/>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0" name="Google Shape;280;p213"/>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05477039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タイトルとコンテンツ" type="obj">
  <p:cSld name="タイトルとコンテンツ">
    <p:spTree>
      <p:nvGrpSpPr>
        <p:cNvPr id="1" name="Shape 289"/>
        <p:cNvGrpSpPr/>
        <p:nvPr/>
      </p:nvGrpSpPr>
      <p:grpSpPr>
        <a:xfrm>
          <a:off x="0" y="0"/>
          <a:ext cx="0" cy="0"/>
          <a:chOff x="0" y="0"/>
          <a:chExt cx="0" cy="0"/>
        </a:xfrm>
      </p:grpSpPr>
      <p:sp>
        <p:nvSpPr>
          <p:cNvPr id="290" name="Google Shape;290;p26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91" name="Google Shape;291;p26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2" name="Google Shape;292;p262"/>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262"/>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4" name="Google Shape;294;p262"/>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420782590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白紙" type="blank">
  <p:cSld name="白紙">
    <p:spTree>
      <p:nvGrpSpPr>
        <p:cNvPr id="1" name="Shape 295"/>
        <p:cNvGrpSpPr/>
        <p:nvPr/>
      </p:nvGrpSpPr>
      <p:grpSpPr>
        <a:xfrm>
          <a:off x="0" y="0"/>
          <a:ext cx="0" cy="0"/>
          <a:chOff x="0" y="0"/>
          <a:chExt cx="0" cy="0"/>
        </a:xfrm>
      </p:grpSpPr>
      <p:sp>
        <p:nvSpPr>
          <p:cNvPr id="296" name="Google Shape;296;p265"/>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7" name="Google Shape;297;p265"/>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8" name="Google Shape;298;p26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8418832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14893E6-7BE4-4696-BB13-8291093B6A98}" type="datetime1">
              <a:rPr lang="ja-JP" altLang="en-US" smtClean="0"/>
              <a:t>2025/6/5</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タイトル スライド" type="title">
  <p:cSld name="タイトル スライド">
    <p:spTree>
      <p:nvGrpSpPr>
        <p:cNvPr id="1" name="Shape 299"/>
        <p:cNvGrpSpPr/>
        <p:nvPr/>
      </p:nvGrpSpPr>
      <p:grpSpPr>
        <a:xfrm>
          <a:off x="0" y="0"/>
          <a:ext cx="0" cy="0"/>
          <a:chOff x="0" y="0"/>
          <a:chExt cx="0" cy="0"/>
        </a:xfrm>
      </p:grpSpPr>
      <p:sp>
        <p:nvSpPr>
          <p:cNvPr id="300" name="Google Shape;300;p266"/>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01" name="Google Shape;301;p266"/>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chemeClr val="dk1"/>
              </a:buClr>
              <a:buSzPts val="3200"/>
              <a:buFont typeface="Arial"/>
              <a:buNone/>
              <a:defRPr/>
            </a:lvl1pPr>
            <a:lvl2pPr lvl="1" algn="ctr">
              <a:spcBef>
                <a:spcPts val="560"/>
              </a:spcBef>
              <a:spcAft>
                <a:spcPts val="0"/>
              </a:spcAft>
              <a:buClr>
                <a:schemeClr val="dk1"/>
              </a:buClr>
              <a:buSzPts val="2800"/>
              <a:buFont typeface="Arial"/>
              <a:buNone/>
              <a:defRPr/>
            </a:lvl2pPr>
            <a:lvl3pPr lvl="2" algn="ctr">
              <a:spcBef>
                <a:spcPts val="480"/>
              </a:spcBef>
              <a:spcAft>
                <a:spcPts val="0"/>
              </a:spcAft>
              <a:buClr>
                <a:schemeClr val="dk1"/>
              </a:buClr>
              <a:buSzPts val="2400"/>
              <a:buFont typeface="Arial"/>
              <a:buNone/>
              <a:defRPr/>
            </a:lvl3pPr>
            <a:lvl4pPr lvl="3" algn="ctr">
              <a:spcBef>
                <a:spcPts val="400"/>
              </a:spcBef>
              <a:spcAft>
                <a:spcPts val="0"/>
              </a:spcAft>
              <a:buClr>
                <a:schemeClr val="dk1"/>
              </a:buClr>
              <a:buSzPts val="2000"/>
              <a:buFont typeface="Arial"/>
              <a:buNone/>
              <a:defRPr/>
            </a:lvl4pPr>
            <a:lvl5pPr lvl="4" algn="ctr">
              <a:spcBef>
                <a:spcPts val="400"/>
              </a:spcBef>
              <a:spcAft>
                <a:spcPts val="0"/>
              </a:spcAft>
              <a:buClr>
                <a:schemeClr val="dk1"/>
              </a:buClr>
              <a:buSzPts val="2000"/>
              <a:buFont typeface="Arial"/>
              <a:buNone/>
              <a:defRPr/>
            </a:lvl5pPr>
            <a:lvl6pPr lvl="5" algn="ctr">
              <a:spcBef>
                <a:spcPts val="400"/>
              </a:spcBef>
              <a:spcAft>
                <a:spcPts val="0"/>
              </a:spcAft>
              <a:buClr>
                <a:schemeClr val="dk1"/>
              </a:buClr>
              <a:buSzPts val="2000"/>
              <a:buFont typeface="Arial"/>
              <a:buNone/>
              <a:defRPr/>
            </a:lvl6pPr>
            <a:lvl7pPr lvl="6" algn="ctr">
              <a:spcBef>
                <a:spcPts val="400"/>
              </a:spcBef>
              <a:spcAft>
                <a:spcPts val="0"/>
              </a:spcAft>
              <a:buClr>
                <a:schemeClr val="dk1"/>
              </a:buClr>
              <a:buSzPts val="2000"/>
              <a:buFont typeface="Arial"/>
              <a:buNone/>
              <a:defRPr/>
            </a:lvl7pPr>
            <a:lvl8pPr lvl="7" algn="ctr">
              <a:spcBef>
                <a:spcPts val="400"/>
              </a:spcBef>
              <a:spcAft>
                <a:spcPts val="0"/>
              </a:spcAft>
              <a:buClr>
                <a:schemeClr val="dk1"/>
              </a:buClr>
              <a:buSzPts val="2000"/>
              <a:buFont typeface="Arial"/>
              <a:buNone/>
              <a:defRPr/>
            </a:lvl8pPr>
            <a:lvl9pPr lvl="8" algn="ctr">
              <a:spcBef>
                <a:spcPts val="400"/>
              </a:spcBef>
              <a:spcAft>
                <a:spcPts val="0"/>
              </a:spcAft>
              <a:buClr>
                <a:schemeClr val="dk1"/>
              </a:buClr>
              <a:buSzPts val="2000"/>
              <a:buFont typeface="Arial"/>
              <a:buNone/>
              <a:defRPr/>
            </a:lvl9pPr>
          </a:lstStyle>
          <a:p>
            <a:endParaRPr/>
          </a:p>
        </p:txBody>
      </p:sp>
      <p:sp>
        <p:nvSpPr>
          <p:cNvPr id="302" name="Google Shape;302;p266"/>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3" name="Google Shape;303;p266"/>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4" name="Google Shape;304;p266"/>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426241399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セクション見出し" type="secHead">
  <p:cSld name="セクション見出し">
    <p:spTree>
      <p:nvGrpSpPr>
        <p:cNvPr id="1" name="Shape 305"/>
        <p:cNvGrpSpPr/>
        <p:nvPr/>
      </p:nvGrpSpPr>
      <p:grpSpPr>
        <a:xfrm>
          <a:off x="0" y="0"/>
          <a:ext cx="0" cy="0"/>
          <a:chOff x="0" y="0"/>
          <a:chExt cx="0" cy="0"/>
        </a:xfrm>
      </p:grpSpPr>
      <p:sp>
        <p:nvSpPr>
          <p:cNvPr id="306" name="Google Shape;306;p267"/>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07" name="Google Shape;307;p267"/>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chemeClr val="dk1"/>
              </a:buClr>
              <a:buSzPts val="2000"/>
              <a:buFont typeface="Arial"/>
              <a:buNone/>
              <a:defRPr sz="2000"/>
            </a:lvl1pPr>
            <a:lvl2pPr marL="914400" lvl="1" indent="-228600" algn="l">
              <a:spcBef>
                <a:spcPts val="360"/>
              </a:spcBef>
              <a:spcAft>
                <a:spcPts val="0"/>
              </a:spcAft>
              <a:buClr>
                <a:schemeClr val="dk1"/>
              </a:buClr>
              <a:buSzPts val="1800"/>
              <a:buFont typeface="Arial"/>
              <a:buNone/>
              <a:defRPr sz="1800"/>
            </a:lvl2pPr>
            <a:lvl3pPr marL="1371600" lvl="2" indent="-228600" algn="l">
              <a:spcBef>
                <a:spcPts val="320"/>
              </a:spcBef>
              <a:spcAft>
                <a:spcPts val="0"/>
              </a:spcAft>
              <a:buClr>
                <a:schemeClr val="dk1"/>
              </a:buClr>
              <a:buSzPts val="1600"/>
              <a:buFont typeface="Arial"/>
              <a:buNone/>
              <a:defRPr sz="1600"/>
            </a:lvl3pPr>
            <a:lvl4pPr marL="1828800" lvl="3" indent="-228600" algn="l">
              <a:spcBef>
                <a:spcPts val="280"/>
              </a:spcBef>
              <a:spcAft>
                <a:spcPts val="0"/>
              </a:spcAft>
              <a:buClr>
                <a:schemeClr val="dk1"/>
              </a:buClr>
              <a:buSzPts val="1400"/>
              <a:buFont typeface="Arial"/>
              <a:buNone/>
              <a:defRPr sz="1400"/>
            </a:lvl4pPr>
            <a:lvl5pPr marL="2286000" lvl="4" indent="-228600" algn="l">
              <a:spcBef>
                <a:spcPts val="280"/>
              </a:spcBef>
              <a:spcAft>
                <a:spcPts val="0"/>
              </a:spcAft>
              <a:buClr>
                <a:schemeClr val="dk1"/>
              </a:buClr>
              <a:buSzPts val="1400"/>
              <a:buFont typeface="Arial"/>
              <a:buNone/>
              <a:defRPr sz="1400"/>
            </a:lvl5pPr>
            <a:lvl6pPr marL="2743200" lvl="5" indent="-228600" algn="l">
              <a:spcBef>
                <a:spcPts val="280"/>
              </a:spcBef>
              <a:spcAft>
                <a:spcPts val="0"/>
              </a:spcAft>
              <a:buClr>
                <a:schemeClr val="dk1"/>
              </a:buClr>
              <a:buSzPts val="1400"/>
              <a:buFont typeface="Arial"/>
              <a:buNone/>
              <a:defRPr sz="1400"/>
            </a:lvl6pPr>
            <a:lvl7pPr marL="3200400" lvl="6" indent="-228600" algn="l">
              <a:spcBef>
                <a:spcPts val="280"/>
              </a:spcBef>
              <a:spcAft>
                <a:spcPts val="0"/>
              </a:spcAft>
              <a:buClr>
                <a:schemeClr val="dk1"/>
              </a:buClr>
              <a:buSzPts val="1400"/>
              <a:buFont typeface="Arial"/>
              <a:buNone/>
              <a:defRPr sz="1400"/>
            </a:lvl7pPr>
            <a:lvl8pPr marL="3657600" lvl="7" indent="-228600" algn="l">
              <a:spcBef>
                <a:spcPts val="280"/>
              </a:spcBef>
              <a:spcAft>
                <a:spcPts val="0"/>
              </a:spcAft>
              <a:buClr>
                <a:schemeClr val="dk1"/>
              </a:buClr>
              <a:buSzPts val="1400"/>
              <a:buFont typeface="Arial"/>
              <a:buNone/>
              <a:defRPr sz="1400"/>
            </a:lvl8pPr>
            <a:lvl9pPr marL="4114800" lvl="8" indent="-228600" algn="l">
              <a:spcBef>
                <a:spcPts val="280"/>
              </a:spcBef>
              <a:spcAft>
                <a:spcPts val="0"/>
              </a:spcAft>
              <a:buClr>
                <a:schemeClr val="dk1"/>
              </a:buClr>
              <a:buSzPts val="1400"/>
              <a:buFont typeface="Arial"/>
              <a:buNone/>
              <a:defRPr sz="1400"/>
            </a:lvl9pPr>
          </a:lstStyle>
          <a:p>
            <a:endParaRPr/>
          </a:p>
        </p:txBody>
      </p:sp>
      <p:sp>
        <p:nvSpPr>
          <p:cNvPr id="308" name="Google Shape;308;p267"/>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9" name="Google Shape;309;p267"/>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0" name="Google Shape;310;p267"/>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1038904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2 つのコンテンツ" type="twoObj">
  <p:cSld name="2 つのコンテンツ">
    <p:spTree>
      <p:nvGrpSpPr>
        <p:cNvPr id="1" name="Shape 311"/>
        <p:cNvGrpSpPr/>
        <p:nvPr/>
      </p:nvGrpSpPr>
      <p:grpSpPr>
        <a:xfrm>
          <a:off x="0" y="0"/>
          <a:ext cx="0" cy="0"/>
          <a:chOff x="0" y="0"/>
          <a:chExt cx="0" cy="0"/>
        </a:xfrm>
      </p:grpSpPr>
      <p:sp>
        <p:nvSpPr>
          <p:cNvPr id="312" name="Google Shape;312;p26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3" name="Google Shape;313;p268"/>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314" name="Google Shape;314;p268"/>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315" name="Google Shape;315;p268"/>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6" name="Google Shape;316;p268"/>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7" name="Google Shape;317;p268"/>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5672039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比較" type="twoTxTwoObj">
  <p:cSld name="比較">
    <p:spTree>
      <p:nvGrpSpPr>
        <p:cNvPr id="1" name="Shape 318"/>
        <p:cNvGrpSpPr/>
        <p:nvPr/>
      </p:nvGrpSpPr>
      <p:grpSpPr>
        <a:xfrm>
          <a:off x="0" y="0"/>
          <a:ext cx="0" cy="0"/>
          <a:chOff x="0" y="0"/>
          <a:chExt cx="0" cy="0"/>
        </a:xfrm>
      </p:grpSpPr>
      <p:sp>
        <p:nvSpPr>
          <p:cNvPr id="319" name="Google Shape;319;p26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20" name="Google Shape;320;p269"/>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321" name="Google Shape;321;p269"/>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322" name="Google Shape;322;p269"/>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323" name="Google Shape;323;p269"/>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324" name="Google Shape;324;p269"/>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5" name="Google Shape;325;p269"/>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6" name="Google Shape;326;p269"/>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400974200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タイトルのみ" type="titleOnly">
  <p:cSld name="タイトルのみ">
    <p:spTree>
      <p:nvGrpSpPr>
        <p:cNvPr id="1" name="Shape 327"/>
        <p:cNvGrpSpPr/>
        <p:nvPr/>
      </p:nvGrpSpPr>
      <p:grpSpPr>
        <a:xfrm>
          <a:off x="0" y="0"/>
          <a:ext cx="0" cy="0"/>
          <a:chOff x="0" y="0"/>
          <a:chExt cx="0" cy="0"/>
        </a:xfrm>
      </p:grpSpPr>
      <p:sp>
        <p:nvSpPr>
          <p:cNvPr id="328" name="Google Shape;328;p27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29" name="Google Shape;329;p270"/>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0" name="Google Shape;330;p270"/>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1" name="Google Shape;331;p270"/>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280243987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タイトル付きのコンテンツ" type="objTx">
  <p:cSld name="タイトル付きのコンテンツ">
    <p:spTree>
      <p:nvGrpSpPr>
        <p:cNvPr id="1" name="Shape 332"/>
        <p:cNvGrpSpPr/>
        <p:nvPr/>
      </p:nvGrpSpPr>
      <p:grpSpPr>
        <a:xfrm>
          <a:off x="0" y="0"/>
          <a:ext cx="0" cy="0"/>
          <a:chOff x="0" y="0"/>
          <a:chExt cx="0" cy="0"/>
        </a:xfrm>
      </p:grpSpPr>
      <p:sp>
        <p:nvSpPr>
          <p:cNvPr id="333" name="Google Shape;333;p271"/>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4" name="Google Shape;334;p271"/>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Font typeface="Arial"/>
              <a:buChar char="•"/>
              <a:defRPr sz="3200"/>
            </a:lvl1pPr>
            <a:lvl2pPr marL="914400" lvl="1" indent="-406400" algn="l">
              <a:spcBef>
                <a:spcPts val="560"/>
              </a:spcBef>
              <a:spcAft>
                <a:spcPts val="0"/>
              </a:spcAft>
              <a:buClr>
                <a:schemeClr val="dk1"/>
              </a:buClr>
              <a:buSzPts val="2800"/>
              <a:buFont typeface="Arial"/>
              <a:buChar char="–"/>
              <a:defRPr sz="2800"/>
            </a:lvl2pPr>
            <a:lvl3pPr marL="1371600" lvl="2" indent="-381000" algn="l">
              <a:spcBef>
                <a:spcPts val="480"/>
              </a:spcBef>
              <a:spcAft>
                <a:spcPts val="0"/>
              </a:spcAft>
              <a:buClr>
                <a:schemeClr val="dk1"/>
              </a:buClr>
              <a:buSzPts val="2400"/>
              <a:buFont typeface="Arial"/>
              <a:buChar char="•"/>
              <a:defRPr sz="2400"/>
            </a:lvl3pPr>
            <a:lvl4pPr marL="1828800" lvl="3" indent="-355600" algn="l">
              <a:spcBef>
                <a:spcPts val="400"/>
              </a:spcBef>
              <a:spcAft>
                <a:spcPts val="0"/>
              </a:spcAft>
              <a:buClr>
                <a:schemeClr val="dk1"/>
              </a:buClr>
              <a:buSzPts val="2000"/>
              <a:buFont typeface="Arial"/>
              <a:buChar char="–"/>
              <a:defRPr sz="2000"/>
            </a:lvl4pPr>
            <a:lvl5pPr marL="2286000" lvl="4" indent="-355600" algn="l">
              <a:spcBef>
                <a:spcPts val="400"/>
              </a:spcBef>
              <a:spcAft>
                <a:spcPts val="0"/>
              </a:spcAft>
              <a:buClr>
                <a:schemeClr val="dk1"/>
              </a:buClr>
              <a:buSzPts val="2000"/>
              <a:buFont typeface="Arial"/>
              <a:buChar char="»"/>
              <a:defRPr sz="2000"/>
            </a:lvl5pPr>
            <a:lvl6pPr marL="2743200" lvl="5" indent="-355600" algn="l">
              <a:spcBef>
                <a:spcPts val="400"/>
              </a:spcBef>
              <a:spcAft>
                <a:spcPts val="0"/>
              </a:spcAft>
              <a:buClr>
                <a:schemeClr val="dk1"/>
              </a:buClr>
              <a:buSzPts val="2000"/>
              <a:buFont typeface="Arial"/>
              <a:buChar char="»"/>
              <a:defRPr sz="2000"/>
            </a:lvl6pPr>
            <a:lvl7pPr marL="3200400" lvl="6" indent="-355600" algn="l">
              <a:spcBef>
                <a:spcPts val="400"/>
              </a:spcBef>
              <a:spcAft>
                <a:spcPts val="0"/>
              </a:spcAft>
              <a:buClr>
                <a:schemeClr val="dk1"/>
              </a:buClr>
              <a:buSzPts val="2000"/>
              <a:buFont typeface="Arial"/>
              <a:buChar char="»"/>
              <a:defRPr sz="2000"/>
            </a:lvl7pPr>
            <a:lvl8pPr marL="3657600" lvl="7" indent="-355600" algn="l">
              <a:spcBef>
                <a:spcPts val="400"/>
              </a:spcBef>
              <a:spcAft>
                <a:spcPts val="0"/>
              </a:spcAft>
              <a:buClr>
                <a:schemeClr val="dk1"/>
              </a:buClr>
              <a:buSzPts val="2000"/>
              <a:buFont typeface="Arial"/>
              <a:buChar char="»"/>
              <a:defRPr sz="2000"/>
            </a:lvl8pPr>
            <a:lvl9pPr marL="4114800" lvl="8" indent="-355600" algn="l">
              <a:spcBef>
                <a:spcPts val="400"/>
              </a:spcBef>
              <a:spcAft>
                <a:spcPts val="0"/>
              </a:spcAft>
              <a:buClr>
                <a:schemeClr val="dk1"/>
              </a:buClr>
              <a:buSzPts val="2000"/>
              <a:buFont typeface="Arial"/>
              <a:buChar char="»"/>
              <a:defRPr sz="2000"/>
            </a:lvl9pPr>
          </a:lstStyle>
          <a:p>
            <a:endParaRPr/>
          </a:p>
        </p:txBody>
      </p:sp>
      <p:sp>
        <p:nvSpPr>
          <p:cNvPr id="335" name="Google Shape;335;p271"/>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336" name="Google Shape;336;p271"/>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7" name="Google Shape;337;p271"/>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8" name="Google Shape;338;p27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22456685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タイトル付きの図" type="picTx">
  <p:cSld name="タイトル付きの図">
    <p:spTree>
      <p:nvGrpSpPr>
        <p:cNvPr id="1" name="Shape 339"/>
        <p:cNvGrpSpPr/>
        <p:nvPr/>
      </p:nvGrpSpPr>
      <p:grpSpPr>
        <a:xfrm>
          <a:off x="0" y="0"/>
          <a:ext cx="0" cy="0"/>
          <a:chOff x="0" y="0"/>
          <a:chExt cx="0" cy="0"/>
        </a:xfrm>
      </p:grpSpPr>
      <p:sp>
        <p:nvSpPr>
          <p:cNvPr id="340" name="Google Shape;340;p272"/>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41" name="Google Shape;341;p272"/>
          <p:cNvSpPr>
            <a:spLocks noGrp="1"/>
          </p:cNvSpPr>
          <p:nvPr>
            <p:ph type="pic" idx="2"/>
          </p:nvPr>
        </p:nvSpPr>
        <p:spPr>
          <a:xfrm>
            <a:off x="1792288" y="612775"/>
            <a:ext cx="5486400" cy="4114800"/>
          </a:xfrm>
          <a:prstGeom prst="rect">
            <a:avLst/>
          </a:prstGeom>
          <a:noFill/>
          <a:ln>
            <a:noFill/>
          </a:ln>
        </p:spPr>
      </p:sp>
      <p:sp>
        <p:nvSpPr>
          <p:cNvPr id="342" name="Google Shape;342;p272"/>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343" name="Google Shape;343;p272"/>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4" name="Google Shape;344;p272"/>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5" name="Google Shape;345;p272"/>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341628501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タイトルと縦書きテキスト" type="vertTx">
  <p:cSld name="タイトルと縦書きテキスト">
    <p:spTree>
      <p:nvGrpSpPr>
        <p:cNvPr id="1" name="Shape 346"/>
        <p:cNvGrpSpPr/>
        <p:nvPr/>
      </p:nvGrpSpPr>
      <p:grpSpPr>
        <a:xfrm>
          <a:off x="0" y="0"/>
          <a:ext cx="0" cy="0"/>
          <a:chOff x="0" y="0"/>
          <a:chExt cx="0" cy="0"/>
        </a:xfrm>
      </p:grpSpPr>
      <p:sp>
        <p:nvSpPr>
          <p:cNvPr id="347" name="Google Shape;347;p27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48" name="Google Shape;348;p273"/>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9" name="Google Shape;349;p273"/>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0" name="Google Shape;350;p273"/>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1" name="Google Shape;351;p273"/>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5585482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縦書きタイトルと縦書きテキスト" type="vertTitleAndTx">
  <p:cSld name="縦書きタイトルと縦書きテキスト">
    <p:spTree>
      <p:nvGrpSpPr>
        <p:cNvPr id="1" name="Shape 352"/>
        <p:cNvGrpSpPr/>
        <p:nvPr/>
      </p:nvGrpSpPr>
      <p:grpSpPr>
        <a:xfrm>
          <a:off x="0" y="0"/>
          <a:ext cx="0" cy="0"/>
          <a:chOff x="0" y="0"/>
          <a:chExt cx="0" cy="0"/>
        </a:xfrm>
      </p:grpSpPr>
      <p:sp>
        <p:nvSpPr>
          <p:cNvPr id="353" name="Google Shape;353;p274"/>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54" name="Google Shape;354;p274"/>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5" name="Google Shape;355;p274"/>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6" name="Google Shape;356;p274"/>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7" name="Google Shape;357;p274"/>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08583145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タイトルと表" type="tbl">
  <p:cSld name="タイトルと表">
    <p:spTree>
      <p:nvGrpSpPr>
        <p:cNvPr id="1" name="Shape 358"/>
        <p:cNvGrpSpPr/>
        <p:nvPr/>
      </p:nvGrpSpPr>
      <p:grpSpPr>
        <a:xfrm>
          <a:off x="0" y="0"/>
          <a:ext cx="0" cy="0"/>
          <a:chOff x="0" y="0"/>
          <a:chExt cx="0" cy="0"/>
        </a:xfrm>
      </p:grpSpPr>
      <p:sp>
        <p:nvSpPr>
          <p:cNvPr id="359" name="Google Shape;359;p27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60" name="Google Shape;360;p275"/>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1" name="Google Shape;361;p275"/>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2" name="Google Shape;362;p27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138431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804553D5-7C5D-43DD-8773-41A7A9C6FFED}" type="datetime1">
              <a:rPr lang="ja-JP" altLang="en-US" smtClean="0"/>
              <a:t>2025/6/5</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タイトルとグラフ" type="chart">
  <p:cSld name="タイトルとグラフ">
    <p:spTree>
      <p:nvGrpSpPr>
        <p:cNvPr id="1" name="Shape 363"/>
        <p:cNvGrpSpPr/>
        <p:nvPr/>
      </p:nvGrpSpPr>
      <p:grpSpPr>
        <a:xfrm>
          <a:off x="0" y="0"/>
          <a:ext cx="0" cy="0"/>
          <a:chOff x="0" y="0"/>
          <a:chExt cx="0" cy="0"/>
        </a:xfrm>
      </p:grpSpPr>
      <p:sp>
        <p:nvSpPr>
          <p:cNvPr id="364" name="Google Shape;364;p27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65" name="Google Shape;365;p276"/>
          <p:cNvSpPr>
            <a:spLocks noGrp="1"/>
          </p:cNvSpPr>
          <p:nvPr>
            <p:ph type="chart" idx="2"/>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66" name="Google Shape;366;p276"/>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7" name="Google Shape;367;p276"/>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8" name="Google Shape;368;p276"/>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43762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BBAB2C91-B071-4315-99D9-E47177FB684A}" type="datetime1">
              <a:rPr lang="ja-JP" altLang="en-US" smtClean="0"/>
              <a:t>2025/6/5</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1.jpe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image" Target="../media/image1.jpeg"/><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6" Type="http://schemas.openxmlformats.org/officeDocument/2006/relationships/image" Target="../media/image1.jpeg"/><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theme" Target="../theme/theme5.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image" Target="../media/image1.jpeg"/><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BIZ UDPゴシック" panose="020B0400000000000000" pitchFamily="50" charset="-128"/>
              </a:defRPr>
            </a:lvl1pPr>
          </a:lstStyle>
          <a:p>
            <a:pPr>
              <a:defRPr/>
            </a:pPr>
            <a:fld id="{CABABF70-4A4E-49A6-89F6-D954965C99F8}" type="datetime1">
              <a:rPr lang="ja-JP" altLang="en-US" smtClean="0"/>
              <a:pPr>
                <a:defRPr/>
              </a:pPr>
              <a:t>2025/6/5</a:t>
            </a:fld>
            <a:endParaRPr lang="en-US" altLang="ja-JP" dirty="0"/>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BIZ UDPゴシック" panose="020B0400000000000000" pitchFamily="50" charset="-128"/>
              </a:defRPr>
            </a:lvl1pPr>
          </a:lstStyle>
          <a:p>
            <a:endParaRPr lang="en-US" altLang="ja-JP" dirty="0"/>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BIZ UDPゴシック" panose="020B0400000000000000" pitchFamily="50" charset="-128"/>
                <a:ea typeface="BIZ UDPゴシック" panose="020B0400000000000000" pitchFamily="50" charset="-128"/>
              </a:defRPr>
            </a:lvl1pPr>
          </a:lstStyle>
          <a:p>
            <a:pPr>
              <a:defRPr/>
            </a:pPr>
            <a:fld id="{A1EAEF4C-70E3-4EB9-BAA1-7C0A1EF6A1DA}" type="slidenum">
              <a:rPr lang="en-US" altLang="ja-JP" smtClean="0"/>
              <a:pPr>
                <a:defRPr/>
              </a:pPr>
              <a:t>‹#›</a:t>
            </a:fld>
            <a:endParaRPr lang="en-US" altLang="ja-JP" dirty="0"/>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dirty="0">
              <a:ea typeface="BIZ UDPゴシック" panose="020B0400000000000000" pitchFamily="50" charset="-128"/>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 id="2147483649" r:id="rId13"/>
  </p:sldLayoutIdLst>
  <p:hf hdr="0" ftr="0" dt="0"/>
  <p:txStyles>
    <p:titleStyle>
      <a:lvl1pPr algn="ctr" rtl="0" eaLnBrk="0" fontAlgn="base" hangingPunct="0">
        <a:spcBef>
          <a:spcPct val="0"/>
        </a:spcBef>
        <a:spcAft>
          <a:spcPct val="0"/>
        </a:spcAft>
        <a:defRPr kumimoji="1" sz="4400">
          <a:solidFill>
            <a:schemeClr val="tx2"/>
          </a:solidFill>
          <a:latin typeface="+mj-lt"/>
          <a:ea typeface="BIZ UDPゴシック" panose="020B0400000000000000" pitchFamily="50" charset="-128"/>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BIZ UDPゴシック" panose="020B0400000000000000" pitchFamily="50" charset="-128"/>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BIZ UDPゴシック" panose="020B0400000000000000" pitchFamily="50" charset="-128"/>
        </a:defRPr>
      </a:lvl2pPr>
      <a:lvl3pPr marL="1143000" indent="-228600" algn="l" rtl="0" eaLnBrk="0" fontAlgn="base" hangingPunct="0">
        <a:spcBef>
          <a:spcPct val="20000"/>
        </a:spcBef>
        <a:spcAft>
          <a:spcPct val="0"/>
        </a:spcAft>
        <a:buChar char="•"/>
        <a:defRPr kumimoji="1" sz="2400">
          <a:solidFill>
            <a:schemeClr val="tx1"/>
          </a:solidFill>
          <a:latin typeface="+mn-lt"/>
          <a:ea typeface="BIZ UDPゴシック" panose="020B0400000000000000" pitchFamily="50" charset="-128"/>
        </a:defRPr>
      </a:lvl3pPr>
      <a:lvl4pPr marL="1600200" indent="-228600" algn="l" rtl="0" eaLnBrk="0" fontAlgn="base" hangingPunct="0">
        <a:spcBef>
          <a:spcPct val="20000"/>
        </a:spcBef>
        <a:spcAft>
          <a:spcPct val="0"/>
        </a:spcAft>
        <a:buChar char="–"/>
        <a:defRPr kumimoji="1" sz="2000">
          <a:solidFill>
            <a:schemeClr val="tx1"/>
          </a:solidFill>
          <a:latin typeface="+mn-lt"/>
          <a:ea typeface="BIZ UDPゴシック" panose="020B0400000000000000" pitchFamily="50" charset="-128"/>
        </a:defRPr>
      </a:lvl4pPr>
      <a:lvl5pPr marL="2057400" indent="-228600" algn="l" rtl="0" eaLnBrk="0" fontAlgn="base" hangingPunct="0">
        <a:spcBef>
          <a:spcPct val="20000"/>
        </a:spcBef>
        <a:spcAft>
          <a:spcPct val="0"/>
        </a:spcAft>
        <a:buChar char="»"/>
        <a:defRPr kumimoji="1" sz="2000">
          <a:solidFill>
            <a:schemeClr val="tx1"/>
          </a:solidFill>
          <a:latin typeface="+mn-lt"/>
          <a:ea typeface="BIZ UDPゴシック" panose="020B0400000000000000" pitchFamily="50" charset="-128"/>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BIZ UDPゴシック" panose="020B0400000000000000" pitchFamily="50" charset="-128"/>
              </a:defRPr>
            </a:lvl1pPr>
          </a:lstStyle>
          <a:p>
            <a:pPr>
              <a:defRPr/>
            </a:pPr>
            <a:fld id="{A974BB81-A13E-4FF7-8207-FE00DB4CD438}" type="datetime1">
              <a:rPr lang="ja-JP" altLang="en-US" smtClean="0"/>
              <a:pPr>
                <a:defRPr/>
              </a:pPr>
              <a:t>2025/6/5</a:t>
            </a:fld>
            <a:endParaRPr lang="en-US" altLang="ja-JP" dirty="0"/>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BIZ UDPゴシック" panose="020B0400000000000000" pitchFamily="50" charset="-128"/>
              </a:defRPr>
            </a:lvl1pPr>
          </a:lstStyle>
          <a:p>
            <a:endParaRPr lang="en-US" altLang="ja-JP" dirty="0"/>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BIZ UDPゴシック" panose="020B0400000000000000" pitchFamily="50" charset="-128"/>
                <a:ea typeface="BIZ UDPゴシック" panose="020B0400000000000000" pitchFamily="50" charset="-128"/>
              </a:defRPr>
            </a:lvl1pPr>
          </a:lstStyle>
          <a:p>
            <a:pPr>
              <a:defRPr/>
            </a:pPr>
            <a:fld id="{A1EAEF4C-70E3-4EB9-BAA1-7C0A1EF6A1DA}" type="slidenum">
              <a:rPr lang="en-US" altLang="ja-JP" smtClean="0"/>
              <a:pPr>
                <a:defRPr/>
              </a:pPr>
              <a:t>‹#›</a:t>
            </a:fld>
            <a:endParaRPr lang="en-US" altLang="ja-JP" dirty="0"/>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dirty="0">
              <a:ea typeface="BIZ UDPゴシック" panose="020B0400000000000000" pitchFamily="50" charset="-128"/>
            </a:endParaRPr>
          </a:p>
        </p:txBody>
      </p:sp>
    </p:spTree>
    <p:extLst>
      <p:ext uri="{BB962C8B-B14F-4D97-AF65-F5344CB8AC3E}">
        <p14:creationId xmlns:p14="http://schemas.microsoft.com/office/powerpoint/2010/main" val="47313686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ctr" rtl="0" eaLnBrk="0" fontAlgn="base" hangingPunct="0">
        <a:spcBef>
          <a:spcPct val="0"/>
        </a:spcBef>
        <a:spcAft>
          <a:spcPct val="0"/>
        </a:spcAft>
        <a:defRPr kumimoji="1" sz="4400">
          <a:solidFill>
            <a:schemeClr val="tx2"/>
          </a:solidFill>
          <a:latin typeface="+mj-lt"/>
          <a:ea typeface="BIZ UDPゴシック" panose="020B0400000000000000" pitchFamily="50" charset="-128"/>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BIZ UDPゴシック" panose="020B0400000000000000" pitchFamily="50" charset="-128"/>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BIZ UDPゴシック" panose="020B0400000000000000" pitchFamily="50" charset="-128"/>
        </a:defRPr>
      </a:lvl2pPr>
      <a:lvl3pPr marL="1143000" indent="-228600" algn="l" rtl="0" eaLnBrk="0" fontAlgn="base" hangingPunct="0">
        <a:spcBef>
          <a:spcPct val="20000"/>
        </a:spcBef>
        <a:spcAft>
          <a:spcPct val="0"/>
        </a:spcAft>
        <a:buChar char="•"/>
        <a:defRPr kumimoji="1" sz="2400">
          <a:solidFill>
            <a:schemeClr val="tx1"/>
          </a:solidFill>
          <a:latin typeface="+mn-lt"/>
          <a:ea typeface="BIZ UDPゴシック" panose="020B0400000000000000" pitchFamily="50" charset="-128"/>
        </a:defRPr>
      </a:lvl3pPr>
      <a:lvl4pPr marL="1600200" indent="-228600" algn="l" rtl="0" eaLnBrk="0" fontAlgn="base" hangingPunct="0">
        <a:spcBef>
          <a:spcPct val="20000"/>
        </a:spcBef>
        <a:spcAft>
          <a:spcPct val="0"/>
        </a:spcAft>
        <a:buChar char="–"/>
        <a:defRPr kumimoji="1" sz="2000">
          <a:solidFill>
            <a:schemeClr val="tx1"/>
          </a:solidFill>
          <a:latin typeface="+mn-lt"/>
          <a:ea typeface="BIZ UDPゴシック" panose="020B0400000000000000" pitchFamily="50" charset="-128"/>
        </a:defRPr>
      </a:lvl4pPr>
      <a:lvl5pPr marL="2057400" indent="-228600" algn="l" rtl="0" eaLnBrk="0" fontAlgn="base" hangingPunct="0">
        <a:spcBef>
          <a:spcPct val="20000"/>
        </a:spcBef>
        <a:spcAft>
          <a:spcPct val="0"/>
        </a:spcAft>
        <a:buChar char="»"/>
        <a:defRPr kumimoji="1" sz="2000">
          <a:solidFill>
            <a:schemeClr val="tx1"/>
          </a:solidFill>
          <a:latin typeface="+mn-lt"/>
          <a:ea typeface="BIZ UDPゴシック" panose="020B0400000000000000" pitchFamily="50" charset="-128"/>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BIZ UDPゴシック" panose="020B0400000000000000" pitchFamily="50" charset="-128"/>
                <a:ea typeface="BIZ UDPゴシック" panose="020B0400000000000000" pitchFamily="50" charset="-128"/>
              </a:defRPr>
            </a:lvl1pPr>
          </a:lstStyle>
          <a:p>
            <a:pPr>
              <a:defRPr/>
            </a:pPr>
            <a:fld id="{EE7665DD-4DE0-47DB-A1A1-4B4BEE7E4417}" type="datetime1">
              <a:rPr lang="ja-JP" altLang="en-US" smtClean="0">
                <a:solidFill>
                  <a:prstClr val="black"/>
                </a:solidFill>
              </a:rPr>
              <a:pPr>
                <a:defRPr/>
              </a:pPr>
              <a:t>2025/6/5</a:t>
            </a:fld>
            <a:endParaRPr lang="en-US" altLang="ja-JP">
              <a:solidFill>
                <a:prstClr val="black"/>
              </a:solidFill>
            </a:endParaRPr>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BIZ UDPゴシック" panose="020B0400000000000000" pitchFamily="50" charset="-128"/>
                <a:ea typeface="BIZ UDPゴシック" panose="020B0400000000000000" pitchFamily="50" charset="-128"/>
              </a:defRPr>
            </a:lvl1pPr>
          </a:lstStyle>
          <a:p>
            <a:endParaRPr lang="en-US" altLang="ja-JP">
              <a:solidFill>
                <a:prstClr val="black"/>
              </a:solidFill>
            </a:endParaRPr>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BIZ UDPゴシック" panose="020B0400000000000000" pitchFamily="50" charset="-128"/>
                <a:ea typeface="BIZ UDPゴシック" panose="020B0400000000000000" pitchFamily="50" charset="-128"/>
              </a:defRPr>
            </a:lvl1pPr>
          </a:lstStyle>
          <a:p>
            <a:pPr>
              <a:defRPr/>
            </a:pPr>
            <a:fld id="{A1EAEF4C-70E3-4EB9-BAA1-7C0A1EF6A1DA}" type="slidenum">
              <a:rPr lang="en-US" altLang="ja-JP" smtClean="0">
                <a:solidFill>
                  <a:prstClr val="black"/>
                </a:solidFill>
              </a:rPr>
              <a:pPr>
                <a:defRPr/>
              </a:pPr>
              <a:t>‹#›</a:t>
            </a:fld>
            <a:endParaRPr lang="en-US" altLang="ja-JP">
              <a:solidFill>
                <a:prstClr val="black"/>
              </a:solidFill>
            </a:endParaRPr>
          </a:p>
        </p:txBody>
      </p:sp>
      <p:pic>
        <p:nvPicPr>
          <p:cNvPr id="10247" name="Picture 17" descr="オビ5"/>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fontAlgn="base">
              <a:spcBef>
                <a:spcPct val="0"/>
              </a:spcBef>
              <a:spcAft>
                <a:spcPct val="0"/>
              </a:spcAft>
              <a:defRPr/>
            </a:pPr>
            <a:endParaRPr lang="ja-JP" altLang="en-US">
              <a:solidFill>
                <a:prstClr val="black"/>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4626242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Lst>
  <p:hf hdr="0" ftr="0" dt="0"/>
  <p:txStyles>
    <p:titleStyle>
      <a:lvl1pPr algn="ctr" rtl="0" eaLnBrk="0" fontAlgn="base" hangingPunct="0">
        <a:spcBef>
          <a:spcPct val="0"/>
        </a:spcBef>
        <a:spcAft>
          <a:spcPct val="0"/>
        </a:spcAft>
        <a:defRPr kumimoji="1" sz="4400" b="1">
          <a:solidFill>
            <a:schemeClr val="tx2"/>
          </a:solidFill>
          <a:latin typeface="BIZ UDPゴシック" panose="020B0400000000000000" pitchFamily="50" charset="-128"/>
          <a:ea typeface="BIZ UDPゴシック" panose="020B0400000000000000" pitchFamily="50" charset="-128"/>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BIZ UDPゴシック" panose="020B0400000000000000" pitchFamily="50" charset="-128"/>
          <a:ea typeface="BIZ UDPゴシック" panose="020B0400000000000000" pitchFamily="50" charset="-128"/>
          <a:cs typeface="+mn-cs"/>
        </a:defRPr>
      </a:lvl1pPr>
      <a:lvl2pPr marL="742950" indent="-285750" algn="l" rtl="0" eaLnBrk="0" fontAlgn="base" hangingPunct="0">
        <a:spcBef>
          <a:spcPct val="20000"/>
        </a:spcBef>
        <a:spcAft>
          <a:spcPct val="0"/>
        </a:spcAft>
        <a:buChar char="–"/>
        <a:defRPr kumimoji="1" sz="2800">
          <a:solidFill>
            <a:schemeClr val="tx1"/>
          </a:solidFill>
          <a:latin typeface="BIZ UDPゴシック" panose="020B0400000000000000" pitchFamily="50" charset="-128"/>
          <a:ea typeface="BIZ UDPゴシック" panose="020B0400000000000000" pitchFamily="50" charset="-128"/>
        </a:defRPr>
      </a:lvl2pPr>
      <a:lvl3pPr marL="1143000" indent="-228600" algn="l" rtl="0" eaLnBrk="0" fontAlgn="base" hangingPunct="0">
        <a:spcBef>
          <a:spcPct val="20000"/>
        </a:spcBef>
        <a:spcAft>
          <a:spcPct val="0"/>
        </a:spcAft>
        <a:buChar char="•"/>
        <a:defRPr kumimoji="1" sz="2400">
          <a:solidFill>
            <a:schemeClr val="tx1"/>
          </a:solidFill>
          <a:latin typeface="BIZ UDPゴシック" panose="020B0400000000000000" pitchFamily="50" charset="-128"/>
          <a:ea typeface="BIZ UDPゴシック" panose="020B0400000000000000" pitchFamily="50" charset="-128"/>
        </a:defRPr>
      </a:lvl3pPr>
      <a:lvl4pPr marL="1600200" indent="-228600" algn="l" rtl="0" eaLnBrk="0" fontAlgn="base" hangingPunct="0">
        <a:spcBef>
          <a:spcPct val="20000"/>
        </a:spcBef>
        <a:spcAft>
          <a:spcPct val="0"/>
        </a:spcAft>
        <a:buChar char="–"/>
        <a:defRPr kumimoji="1" sz="2000">
          <a:solidFill>
            <a:schemeClr val="tx1"/>
          </a:solidFill>
          <a:latin typeface="BIZ UDPゴシック" panose="020B0400000000000000" pitchFamily="50" charset="-128"/>
          <a:ea typeface="BIZ UDPゴシック" panose="020B0400000000000000" pitchFamily="50" charset="-128"/>
        </a:defRPr>
      </a:lvl4pPr>
      <a:lvl5pPr marL="2057400" indent="-228600" algn="l" rtl="0" eaLnBrk="0" fontAlgn="base" hangingPunct="0">
        <a:spcBef>
          <a:spcPct val="20000"/>
        </a:spcBef>
        <a:spcAft>
          <a:spcPct val="0"/>
        </a:spcAft>
        <a:buChar char="»"/>
        <a:defRPr kumimoji="1" sz="2000">
          <a:solidFill>
            <a:schemeClr val="tx1"/>
          </a:solidFill>
          <a:latin typeface="BIZ UDPゴシック" panose="020B0400000000000000" pitchFamily="50" charset="-128"/>
          <a:ea typeface="BIZ UDPゴシック" panose="020B0400000000000000" pitchFamily="50" charset="-128"/>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Google Shape;9;p17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10" name="Google Shape;10;p17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1" name="Google Shape;11;p171"/>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2" name="Google Shape;12;p171"/>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17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rtl="0">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1pPr>
            <a:lvl2pPr marL="0" marR="0" lvl="1" indent="0" algn="r" rtl="0">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2pPr>
            <a:lvl3pPr marL="0" marR="0" lvl="2" indent="0" algn="r" rtl="0">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3pPr>
            <a:lvl4pPr marL="0" marR="0" lvl="3" indent="0" algn="r" rtl="0">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4pPr>
            <a:lvl5pPr marL="0" marR="0" lvl="4" indent="0" algn="r" rtl="0">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5pPr>
            <a:lvl6pPr marL="0" marR="0" lvl="5" indent="0" algn="r" rtl="0">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6pPr>
            <a:lvl7pPr marL="0" marR="0" lvl="6" indent="0" algn="r" rtl="0">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7pPr>
            <a:lvl8pPr marL="0" marR="0" lvl="7" indent="0" algn="r" rtl="0">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8pPr>
            <a:lvl9pPr marL="0" marR="0" lvl="8" indent="0" algn="r" rtl="0">
              <a:lnSpc>
                <a:spcPct val="100000"/>
              </a:lnSpc>
              <a:spcBef>
                <a:spcPts val="0"/>
              </a:spcBef>
              <a:spcAft>
                <a:spcPts val="0"/>
              </a:spcAft>
              <a:buClr>
                <a:srgbClr val="000000"/>
              </a:buClr>
              <a:buSzPts val="2400"/>
              <a:buFont typeface="Arial"/>
              <a:buNone/>
              <a:defRPr sz="2400" b="1" i="0" u="none" strike="noStrike" cap="none">
                <a:solidFill>
                  <a:schemeClr val="dk1"/>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pic>
        <p:nvPicPr>
          <p:cNvPr id="14" name="Google Shape;14;p171" descr="オビ5"/>
          <p:cNvPicPr preferRelativeResize="0"/>
          <p:nvPr/>
        </p:nvPicPr>
        <p:blipFill rotWithShape="1">
          <a:blip r:embed="rId15">
            <a:alphaModFix/>
          </a:blip>
          <a:srcRect/>
          <a:stretch/>
        </p:blipFill>
        <p:spPr>
          <a:xfrm>
            <a:off x="0" y="620713"/>
            <a:ext cx="9144000" cy="73025"/>
          </a:xfrm>
          <a:prstGeom prst="rect">
            <a:avLst/>
          </a:prstGeom>
          <a:noFill/>
          <a:ln>
            <a:noFill/>
          </a:ln>
        </p:spPr>
      </p:pic>
      <p:sp>
        <p:nvSpPr>
          <p:cNvPr id="15" name="Google Shape;15;p171"/>
          <p:cNvSpPr/>
          <p:nvPr/>
        </p:nvSpPr>
        <p:spPr>
          <a:xfrm>
            <a:off x="457200" y="6286500"/>
            <a:ext cx="2133600" cy="476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561714355"/>
      </p:ext>
    </p:extLst>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4"/>
        <p:cNvGrpSpPr/>
        <p:nvPr/>
      </p:nvGrpSpPr>
      <p:grpSpPr>
        <a:xfrm>
          <a:off x="0" y="0"/>
          <a:ext cx="0" cy="0"/>
          <a:chOff x="0" y="0"/>
          <a:chExt cx="0" cy="0"/>
        </a:xfrm>
      </p:grpSpPr>
      <p:sp>
        <p:nvSpPr>
          <p:cNvPr id="185" name="Google Shape;185;p17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dirty="0"/>
          </a:p>
        </p:txBody>
      </p:sp>
      <p:sp>
        <p:nvSpPr>
          <p:cNvPr id="186" name="Google Shape;186;p177"/>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87" name="Google Shape;187;p177"/>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BIZ UDPゴシック" panose="020B0400000000000000" pitchFamily="50" charset="-128"/>
                <a:ea typeface="BIZ UDPゴシック" panose="020B0400000000000000" pitchFamily="50" charset="-128"/>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lang="ja-JP" altLang="en-US"/>
          </a:p>
        </p:txBody>
      </p:sp>
      <p:sp>
        <p:nvSpPr>
          <p:cNvPr id="188" name="Google Shape;188;p177"/>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chemeClr val="dk1"/>
                </a:solidFill>
                <a:latin typeface="BIZ UDPゴシック" panose="020B0400000000000000" pitchFamily="50" charset="-128"/>
                <a:ea typeface="BIZ UDPゴシック" panose="020B0400000000000000" pitchFamily="50" charset="-128"/>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lang="ja-JP" altLang="en-US"/>
          </a:p>
        </p:txBody>
      </p:sp>
      <p:sp>
        <p:nvSpPr>
          <p:cNvPr id="189" name="Google Shape;189;p177"/>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rtl="0">
              <a:lnSpc>
                <a:spcPct val="100000"/>
              </a:lnSpc>
              <a:spcBef>
                <a:spcPts val="0"/>
              </a:spcBef>
              <a:spcAft>
                <a:spcPts val="0"/>
              </a:spcAft>
              <a:buClr>
                <a:srgbClr val="000000"/>
              </a:buClr>
              <a:buSzPts val="2400"/>
              <a:buFont typeface="Arial"/>
              <a:buNone/>
              <a:defRPr sz="2400" b="1" i="0" u="none" strike="noStrike" cap="none">
                <a:solidFill>
                  <a:srgbClr val="000000"/>
                </a:solidFill>
                <a:latin typeface="BIZ UDPゴシック" panose="020B0400000000000000" pitchFamily="50" charset="-128"/>
                <a:ea typeface="BIZ UDPゴシック" panose="020B0400000000000000" pitchFamily="50" charset="-128"/>
                <a:cs typeface="BIZ UDPゴシック" panose="020B0400000000000000" pitchFamily="50" charset="-128"/>
                <a:sym typeface="MS PGothic"/>
              </a:defRPr>
            </a:lvl1pPr>
            <a:lvl2pPr marL="0" marR="0" lvl="1" indent="0" algn="r" rtl="0">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2pPr>
            <a:lvl3pPr marL="0" marR="0" lvl="2" indent="0" algn="r" rtl="0">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3pPr>
            <a:lvl4pPr marL="0" marR="0" lvl="3" indent="0" algn="r" rtl="0">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4pPr>
            <a:lvl5pPr marL="0" marR="0" lvl="4" indent="0" algn="r" rtl="0">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5pPr>
            <a:lvl6pPr marL="0" marR="0" lvl="5" indent="0" algn="r" rtl="0">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6pPr>
            <a:lvl7pPr marL="0" marR="0" lvl="6" indent="0" algn="r" rtl="0">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7pPr>
            <a:lvl8pPr marL="0" marR="0" lvl="7" indent="0" algn="r" rtl="0">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8pPr>
            <a:lvl9pPr marL="0" marR="0" lvl="8" indent="0" algn="r" rtl="0">
              <a:lnSpc>
                <a:spcPct val="100000"/>
              </a:lnSpc>
              <a:spcBef>
                <a:spcPts val="0"/>
              </a:spcBef>
              <a:spcAft>
                <a:spcPts val="0"/>
              </a:spcAft>
              <a:buClr>
                <a:srgbClr val="000000"/>
              </a:buClr>
              <a:buSzPts val="2400"/>
              <a:buFont typeface="Arial"/>
              <a:buNone/>
              <a:defRPr sz="2400" b="1" i="0" u="none" strike="noStrike" cap="none">
                <a:solidFill>
                  <a:srgbClr val="000000"/>
                </a:solidFill>
                <a:latin typeface="MS PGothic"/>
                <a:ea typeface="MS PGothic"/>
                <a:cs typeface="MS PGothic"/>
                <a:sym typeface="MS PGothic"/>
              </a:defRPr>
            </a:lvl9pPr>
          </a:lstStyle>
          <a:p>
            <a:fld id="{00000000-1234-1234-1234-123412341234}" type="slidenum">
              <a:rPr lang="en-US" altLang="ja-JP" smtClean="0"/>
              <a:pPr/>
              <a:t>‹#›</a:t>
            </a:fld>
            <a:endParaRPr lang="ja-JP" altLang="en-US"/>
          </a:p>
        </p:txBody>
      </p:sp>
      <p:pic>
        <p:nvPicPr>
          <p:cNvPr id="190" name="Google Shape;190;p177" descr="オビ5"/>
          <p:cNvPicPr preferRelativeResize="0"/>
          <p:nvPr/>
        </p:nvPicPr>
        <p:blipFill rotWithShape="1">
          <a:blip r:embed="rId16">
            <a:alphaModFix/>
          </a:blip>
          <a:srcRect/>
          <a:stretch/>
        </p:blipFill>
        <p:spPr>
          <a:xfrm>
            <a:off x="0" y="620713"/>
            <a:ext cx="9144000" cy="73025"/>
          </a:xfrm>
          <a:prstGeom prst="rect">
            <a:avLst/>
          </a:prstGeom>
          <a:noFill/>
          <a:ln>
            <a:noFill/>
          </a:ln>
        </p:spPr>
      </p:pic>
      <p:sp>
        <p:nvSpPr>
          <p:cNvPr id="191" name="Google Shape;191;p177"/>
          <p:cNvSpPr/>
          <p:nvPr/>
        </p:nvSpPr>
        <p:spPr>
          <a:xfrm>
            <a:off x="457200" y="6286500"/>
            <a:ext cx="2133600" cy="476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endParaRPr>
          </a:p>
        </p:txBody>
      </p:sp>
    </p:spTree>
    <p:extLst>
      <p:ext uri="{BB962C8B-B14F-4D97-AF65-F5344CB8AC3E}">
        <p14:creationId xmlns:p14="http://schemas.microsoft.com/office/powerpoint/2010/main" val="2480709848"/>
      </p:ext>
    </p:extLst>
  </p:cSld>
  <p:clrMap bg1="lt1" tx1="dk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1"/>
        <p:cNvGrpSpPr/>
        <p:nvPr/>
      </p:nvGrpSpPr>
      <p:grpSpPr>
        <a:xfrm>
          <a:off x="0" y="0"/>
          <a:ext cx="0" cy="0"/>
          <a:chOff x="0" y="0"/>
          <a:chExt cx="0" cy="0"/>
        </a:xfrm>
      </p:grpSpPr>
      <p:sp>
        <p:nvSpPr>
          <p:cNvPr id="282" name="Google Shape;282;p26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44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44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44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44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chemeClr val="dk2"/>
                </a:solidFill>
                <a:latin typeface="Arial"/>
                <a:ea typeface="Arial"/>
                <a:cs typeface="Arial"/>
                <a:sym typeface="Arial"/>
              </a:defRPr>
            </a:lvl9pPr>
          </a:lstStyle>
          <a:p>
            <a:endParaRPr/>
          </a:p>
        </p:txBody>
      </p:sp>
      <p:sp>
        <p:nvSpPr>
          <p:cNvPr id="283" name="Google Shape;283;p26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84" name="Google Shape;284;p261"/>
          <p:cNvSpPr txBox="1">
            <a:spLocks noGrp="1"/>
          </p:cNvSpPr>
          <p:nvPr>
            <p:ph type="dt" idx="10"/>
          </p:nvPr>
        </p:nvSpPr>
        <p:spPr>
          <a:xfrm>
            <a:off x="457200" y="6245225"/>
            <a:ext cx="2133600" cy="47625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85" name="Google Shape;285;p261"/>
          <p:cNvSpPr txBox="1">
            <a:spLocks noGrp="1"/>
          </p:cNvSpPr>
          <p:nvPr>
            <p:ph type="ftr" idx="11"/>
          </p:nvPr>
        </p:nvSpPr>
        <p:spPr>
          <a:xfrm>
            <a:off x="3419475" y="6381750"/>
            <a:ext cx="2895600" cy="47625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86" name="Google Shape;286;p26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lvl1pPr marL="0" marR="0" lvl="0"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1pPr>
            <a:lvl2pPr marL="0" marR="0" lvl="1"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2pPr>
            <a:lvl3pPr marL="0" marR="0" lvl="2"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3pPr>
            <a:lvl4pPr marL="0" marR="0" lvl="3"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4pPr>
            <a:lvl5pPr marL="0" marR="0" lvl="4"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5pPr>
            <a:lvl6pPr marL="0" marR="0" lvl="5"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6pPr>
            <a:lvl7pPr marL="0" marR="0" lvl="6"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7pPr>
            <a:lvl8pPr marL="0" marR="0" lvl="7"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8pPr>
            <a:lvl9pPr marL="0" marR="0" lvl="8" indent="0" algn="r" rtl="0">
              <a:lnSpc>
                <a:spcPct val="100000"/>
              </a:lnSpc>
              <a:spcBef>
                <a:spcPts val="0"/>
              </a:spcBef>
              <a:spcAft>
                <a:spcPts val="0"/>
              </a:spcAft>
              <a:buNone/>
              <a:defRPr sz="2400" b="1" i="0" u="none" strike="noStrike" cap="none">
                <a:solidFill>
                  <a:srgbClr val="000000"/>
                </a:solidFill>
                <a:latin typeface="MS PGothic"/>
                <a:ea typeface="MS PGothic"/>
                <a:cs typeface="MS PGothic"/>
                <a:sym typeface="MS PGothic"/>
              </a:defRPr>
            </a:lvl9pPr>
          </a:lstStyle>
          <a:p>
            <a:pPr marL="0" lvl="0" indent="0" algn="r" rtl="0">
              <a:spcBef>
                <a:spcPts val="0"/>
              </a:spcBef>
              <a:spcAft>
                <a:spcPts val="0"/>
              </a:spcAft>
              <a:buNone/>
            </a:pPr>
            <a:fld id="{00000000-1234-1234-1234-123412341234}" type="slidenum">
              <a:rPr lang="ja-JP"/>
              <a:t>‹#›</a:t>
            </a:fld>
            <a:endParaRPr/>
          </a:p>
        </p:txBody>
      </p:sp>
      <p:pic>
        <p:nvPicPr>
          <p:cNvPr id="287" name="Google Shape;287;p261" descr="オビ5"/>
          <p:cNvPicPr preferRelativeResize="0"/>
          <p:nvPr/>
        </p:nvPicPr>
        <p:blipFill rotWithShape="1">
          <a:blip r:embed="rId15">
            <a:alphaModFix/>
          </a:blip>
          <a:srcRect/>
          <a:stretch/>
        </p:blipFill>
        <p:spPr>
          <a:xfrm>
            <a:off x="0" y="620713"/>
            <a:ext cx="9144000" cy="73025"/>
          </a:xfrm>
          <a:prstGeom prst="rect">
            <a:avLst/>
          </a:prstGeom>
          <a:noFill/>
          <a:ln>
            <a:noFill/>
          </a:ln>
        </p:spPr>
      </p:pic>
      <p:sp>
        <p:nvSpPr>
          <p:cNvPr id="288" name="Google Shape;288;p261"/>
          <p:cNvSpPr/>
          <p:nvPr/>
        </p:nvSpPr>
        <p:spPr>
          <a:xfrm>
            <a:off x="457200" y="6286500"/>
            <a:ext cx="2133600" cy="4762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259992674"/>
      </p:ext>
    </p:extLst>
  </p:cSld>
  <p:clrMap bg1="lt1" tx1="dk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4.xml"/><Relationship Id="rId5" Type="http://schemas.openxmlformats.org/officeDocument/2006/relationships/image" Target="../media/image4.gif"/><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00.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00.xml"/><Relationship Id="rId1" Type="http://schemas.openxmlformats.org/officeDocument/2006/relationships/slideLayout" Target="../slideLayouts/slideLayout1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01.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101.xml"/><Relationship Id="rId1" Type="http://schemas.openxmlformats.org/officeDocument/2006/relationships/slideLayout" Target="../slideLayouts/slideLayout15.xml"/><Relationship Id="rId6" Type="http://schemas.openxmlformats.org/officeDocument/2006/relationships/image" Target="../media/image78.png"/><Relationship Id="rId5" Type="http://schemas.openxmlformats.org/officeDocument/2006/relationships/image" Target="../media/image77.png"/><Relationship Id="rId10" Type="http://schemas.openxmlformats.org/officeDocument/2006/relationships/image" Target="../media/image74.png"/><Relationship Id="rId4" Type="http://schemas.openxmlformats.org/officeDocument/2006/relationships/image" Target="../media/image76.png"/><Relationship Id="rId9" Type="http://schemas.openxmlformats.org/officeDocument/2006/relationships/image" Target="../media/image81.png"/></Relationships>
</file>

<file path=ppt/slides/_rels/slide10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2.xml"/><Relationship Id="rId1" Type="http://schemas.openxmlformats.org/officeDocument/2006/relationships/slideLayout" Target="../slideLayouts/slideLayout15.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10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3.xml"/><Relationship Id="rId1" Type="http://schemas.openxmlformats.org/officeDocument/2006/relationships/slideLayout" Target="../slideLayouts/slideLayout15.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10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04.xml"/><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05.xml"/><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06.xml"/><Relationship Id="rId1" Type="http://schemas.openxmlformats.org/officeDocument/2006/relationships/slideLayout" Target="../slideLayouts/slideLayout15.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10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7.xml"/><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08.xml"/><Relationship Id="rId1" Type="http://schemas.openxmlformats.org/officeDocument/2006/relationships/slideLayout" Target="../slideLayouts/slideLayout15.xml"/><Relationship Id="rId4" Type="http://schemas.openxmlformats.org/officeDocument/2006/relationships/image" Target="../media/image98.png"/></Relationships>
</file>

<file path=ppt/slides/_rels/slide10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9.xml"/><Relationship Id="rId1" Type="http://schemas.openxmlformats.org/officeDocument/2006/relationships/slideLayout" Target="../slideLayouts/slideLayout15.xml"/><Relationship Id="rId4" Type="http://schemas.openxmlformats.org/officeDocument/2006/relationships/image" Target="../media/image100.pn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0.xml"/><Relationship Id="rId1" Type="http://schemas.openxmlformats.org/officeDocument/2006/relationships/slideLayout" Target="../slideLayouts/slideLayout15.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11.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1.png"/><Relationship Id="rId7" Type="http://schemas.openxmlformats.org/officeDocument/2006/relationships/image" Target="../media/image105.png"/><Relationship Id="rId2" Type="http://schemas.openxmlformats.org/officeDocument/2006/relationships/notesSlide" Target="../notesSlides/notesSlide111.xml"/><Relationship Id="rId1" Type="http://schemas.openxmlformats.org/officeDocument/2006/relationships/slideLayout" Target="../slideLayouts/slideLayout15.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112.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notesSlide" Target="../notesSlides/notesSlide112.xml"/><Relationship Id="rId1" Type="http://schemas.openxmlformats.org/officeDocument/2006/relationships/slideLayout" Target="../slideLayouts/slideLayout15.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 Id="rId9" Type="http://schemas.openxmlformats.org/officeDocument/2006/relationships/image" Target="../media/image113.png"/></Relationships>
</file>

<file path=ppt/slides/_rels/slide11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13.xml"/><Relationship Id="rId1" Type="http://schemas.openxmlformats.org/officeDocument/2006/relationships/slideLayout" Target="../slideLayouts/slideLayout15.xml"/><Relationship Id="rId4" Type="http://schemas.openxmlformats.org/officeDocument/2006/relationships/image" Target="../media/image115.png"/></Relationships>
</file>

<file path=ppt/slides/_rels/slide11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14.xml"/><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15.xml"/><Relationship Id="rId1" Type="http://schemas.openxmlformats.org/officeDocument/2006/relationships/slideLayout" Target="../slideLayouts/slideLayout20.xml"/></Relationships>
</file>

<file path=ppt/slides/_rels/slide11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16.xml"/><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17.xml"/><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18.xml"/><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19.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2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20.xml"/><Relationship Id="rId1" Type="http://schemas.openxmlformats.org/officeDocument/2006/relationships/slideLayout" Target="../slideLayouts/slideLayout20.xml"/></Relationships>
</file>

<file path=ppt/slides/_rels/slide12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21.xml"/><Relationship Id="rId1" Type="http://schemas.openxmlformats.org/officeDocument/2006/relationships/slideLayout" Target="../slideLayouts/slideLayout20.xml"/></Relationships>
</file>

<file path=ppt/slides/_rels/slide12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22.xml"/><Relationship Id="rId1" Type="http://schemas.openxmlformats.org/officeDocument/2006/relationships/slideLayout" Target="../slideLayouts/slideLayout20.xml"/></Relationships>
</file>

<file path=ppt/slides/_rels/slide12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23.xml"/><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24.xml"/><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25.xm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26.xml"/><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27.xml"/><Relationship Id="rId1" Type="http://schemas.openxmlformats.org/officeDocument/2006/relationships/slideLayout" Target="../slideLayouts/slideLayout20.xml"/></Relationships>
</file>

<file path=ppt/slides/_rels/slide128.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28.xml"/><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29.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0.xml"/><Relationship Id="rId4" Type="http://schemas.openxmlformats.org/officeDocument/2006/relationships/image" Target="../media/image11.png"/></Relationships>
</file>

<file path=ppt/slides/_rels/slide13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30.xml"/><Relationship Id="rId1" Type="http://schemas.openxmlformats.org/officeDocument/2006/relationships/slideLayout" Target="../slideLayouts/slideLayout20.xml"/></Relationships>
</file>

<file path=ppt/slides/_rels/slide13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31.xml"/><Relationship Id="rId1" Type="http://schemas.openxmlformats.org/officeDocument/2006/relationships/slideLayout" Target="../slideLayouts/slideLayout20.xml"/></Relationships>
</file>

<file path=ppt/slides/_rels/slide13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32.xml"/><Relationship Id="rId1" Type="http://schemas.openxmlformats.org/officeDocument/2006/relationships/slideLayout" Target="../slideLayouts/slideLayout20.xml"/></Relationships>
</file>

<file path=ppt/slides/_rels/slide13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33.xml"/><Relationship Id="rId1" Type="http://schemas.openxmlformats.org/officeDocument/2006/relationships/slideLayout" Target="../slideLayouts/slideLayout20.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0.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0.xml"/></Relationships>
</file>

<file path=ppt/slides/_rels/slide13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36.xml"/><Relationship Id="rId1" Type="http://schemas.openxmlformats.org/officeDocument/2006/relationships/slideLayout" Target="../slideLayouts/slideLayout20.xml"/></Relationships>
</file>

<file path=ppt/slides/_rels/slide13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37.xml"/><Relationship Id="rId1" Type="http://schemas.openxmlformats.org/officeDocument/2006/relationships/slideLayout" Target="../slideLayouts/slideLayout20.xml"/></Relationships>
</file>

<file path=ppt/slides/_rels/slide138.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hyperlink" Target="https://chosakuken.jp/" TargetMode="External"/><Relationship Id="rId18" Type="http://schemas.openxmlformats.org/officeDocument/2006/relationships/hyperlink" Target="https://coda-cj.jp/enlightenment/manga/" TargetMode="External"/><Relationship Id="rId3" Type="http://schemas.openxmlformats.org/officeDocument/2006/relationships/hyperlink" Target="http://chosakuken.bunka.go.jp/tanoshiku/" TargetMode="External"/><Relationship Id="rId7" Type="http://schemas.openxmlformats.org/officeDocument/2006/relationships/image" Target="../media/image139.png"/><Relationship Id="rId12" Type="http://schemas.openxmlformats.org/officeDocument/2006/relationships/image" Target="../media/image142.png"/><Relationship Id="rId17" Type="http://schemas.openxmlformats.org/officeDocument/2006/relationships/image" Target="../media/image145.png"/><Relationship Id="rId2" Type="http://schemas.openxmlformats.org/officeDocument/2006/relationships/notesSlide" Target="../notesSlides/notesSlide138.xml"/><Relationship Id="rId16" Type="http://schemas.openxmlformats.org/officeDocument/2006/relationships/image" Target="../media/image144.png"/><Relationship Id="rId20" Type="http://schemas.openxmlformats.org/officeDocument/2006/relationships/image" Target="../media/image147.png"/><Relationship Id="rId1" Type="http://schemas.openxmlformats.org/officeDocument/2006/relationships/slideLayout" Target="../slideLayouts/slideLayout20.xml"/><Relationship Id="rId6" Type="http://schemas.openxmlformats.org/officeDocument/2006/relationships/image" Target="../media/image138.png"/><Relationship Id="rId11" Type="http://schemas.openxmlformats.org/officeDocument/2006/relationships/hyperlink" Target="https://www.bunka.go.jp/chosakuken/hakase/hajimete_1/index.html" TargetMode="External"/><Relationship Id="rId5" Type="http://schemas.openxmlformats.org/officeDocument/2006/relationships/hyperlink" Target="http://www.cric.or.jp/qa/hajime/index.html" TargetMode="External"/><Relationship Id="rId15" Type="http://schemas.openxmlformats.org/officeDocument/2006/relationships/hyperlink" Target="http://kids.cric.or.jp/" TargetMode="External"/><Relationship Id="rId10" Type="http://schemas.openxmlformats.org/officeDocument/2006/relationships/image" Target="../media/image141.png"/><Relationship Id="rId19" Type="http://schemas.openxmlformats.org/officeDocument/2006/relationships/image" Target="../media/image146.png"/><Relationship Id="rId4" Type="http://schemas.openxmlformats.org/officeDocument/2006/relationships/hyperlink" Target="http://www.cric.or.jp/qa/hajime/hajime.html" TargetMode="External"/><Relationship Id="rId9" Type="http://schemas.openxmlformats.org/officeDocument/2006/relationships/hyperlink" Target="https://www.bunka.go.jp/chosakuken/h22_manga/index.html" TargetMode="External"/><Relationship Id="rId14" Type="http://schemas.openxmlformats.org/officeDocument/2006/relationships/image" Target="../media/image143.png"/></Relationships>
</file>

<file path=ppt/slides/_rels/slide139.xml.rels><?xml version="1.0" encoding="UTF-8" standalone="yes"?>
<Relationships xmlns="http://schemas.openxmlformats.org/package/2006/relationships"><Relationship Id="rId3" Type="http://schemas.openxmlformats.org/officeDocument/2006/relationships/hyperlink" Target="http://www.cric.or.jp/qa/hajime/index.html" TargetMode="External"/><Relationship Id="rId2" Type="http://schemas.openxmlformats.org/officeDocument/2006/relationships/notesSlide" Target="../notesSlides/notesSlide139.xml"/><Relationship Id="rId1" Type="http://schemas.openxmlformats.org/officeDocument/2006/relationships/slideLayout" Target="../slideLayouts/slideLayout20.xml"/><Relationship Id="rId4" Type="http://schemas.openxmlformats.org/officeDocument/2006/relationships/image" Target="../media/image148.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40.xml.rels><?xml version="1.0" encoding="UTF-8" standalone="yes"?>
<Relationships xmlns="http://schemas.openxmlformats.org/package/2006/relationships"><Relationship Id="rId3" Type="http://schemas.openxmlformats.org/officeDocument/2006/relationships/hyperlink" Target="https://digital-etiquette-japan.com/" TargetMode="External"/><Relationship Id="rId2" Type="http://schemas.openxmlformats.org/officeDocument/2006/relationships/notesSlide" Target="../notesSlides/notesSlide140.xml"/><Relationship Id="rId1" Type="http://schemas.openxmlformats.org/officeDocument/2006/relationships/slideLayout" Target="../slideLayouts/slideLayout20.xml"/><Relationship Id="rId5" Type="http://schemas.openxmlformats.org/officeDocument/2006/relationships/image" Target="../media/image150.png"/><Relationship Id="rId4" Type="http://schemas.openxmlformats.org/officeDocument/2006/relationships/image" Target="../media/image149.png"/></Relationships>
</file>

<file path=ppt/slides/_rels/slide14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41.xml"/><Relationship Id="rId1" Type="http://schemas.openxmlformats.org/officeDocument/2006/relationships/slideLayout" Target="../slideLayouts/slideLayout20.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51.png"/></Relationships>
</file>

<file path=ppt/slides/_rels/slide142.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154.png"/><Relationship Id="rId7" Type="http://schemas.openxmlformats.org/officeDocument/2006/relationships/hyperlink" Target="https://seinen.go.jp/chapter_12/" TargetMode="External"/><Relationship Id="rId2" Type="http://schemas.openxmlformats.org/officeDocument/2006/relationships/notesSlide" Target="../notesSlides/notesSlide142.xml"/><Relationship Id="rId1" Type="http://schemas.openxmlformats.org/officeDocument/2006/relationships/slideLayout" Target="../slideLayouts/slideLayout20.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hyperlink" Target="https://seinen.go.jp/" TargetMode="External"/></Relationships>
</file>

<file path=ppt/slides/_rels/slide14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43.xml"/><Relationship Id="rId1" Type="http://schemas.openxmlformats.org/officeDocument/2006/relationships/slideLayout" Target="../slideLayouts/slideLayout20.xml"/><Relationship Id="rId5" Type="http://schemas.openxmlformats.org/officeDocument/2006/relationships/image" Target="../media/image160.png"/><Relationship Id="rId4" Type="http://schemas.openxmlformats.org/officeDocument/2006/relationships/image" Target="../media/image159.png"/></Relationships>
</file>

<file path=ppt/slides/_rels/slide144.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44.xml"/><Relationship Id="rId1" Type="http://schemas.openxmlformats.org/officeDocument/2006/relationships/slideLayout" Target="../slideLayouts/slideLayout20.xml"/></Relationships>
</file>

<file path=ppt/slides/_rels/slide145.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45.xml"/><Relationship Id="rId1" Type="http://schemas.openxmlformats.org/officeDocument/2006/relationships/slideLayout" Target="../slideLayouts/slideLayout69.xml"/></Relationships>
</file>

<file path=ppt/slides/_rels/slide146.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46.xml"/><Relationship Id="rId1" Type="http://schemas.openxmlformats.org/officeDocument/2006/relationships/slideLayout" Target="../slideLayouts/slideLayout20.xml"/></Relationships>
</file>

<file path=ppt/slides/_rels/slide147.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47.xml"/><Relationship Id="rId1" Type="http://schemas.openxmlformats.org/officeDocument/2006/relationships/slideLayout" Target="../slideLayouts/slideLayout20.xml"/></Relationships>
</file>

<file path=ppt/slides/_rels/slide148.xml.rels><?xml version="1.0" encoding="UTF-8" standalone="yes"?>
<Relationships xmlns="http://schemas.openxmlformats.org/package/2006/relationships"><Relationship Id="rId3" Type="http://schemas.openxmlformats.org/officeDocument/2006/relationships/image" Target="../media/image165.png"/><Relationship Id="rId7" Type="http://schemas.openxmlformats.org/officeDocument/2006/relationships/image" Target="../media/image169.png"/><Relationship Id="rId2" Type="http://schemas.openxmlformats.org/officeDocument/2006/relationships/notesSlide" Target="../notesSlides/notesSlide148.xml"/><Relationship Id="rId1" Type="http://schemas.openxmlformats.org/officeDocument/2006/relationships/slideLayout" Target="../slideLayouts/slideLayout20.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66.png"/></Relationships>
</file>

<file path=ppt/slides/_rels/slide149.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49.xml"/><Relationship Id="rId1" Type="http://schemas.openxmlformats.org/officeDocument/2006/relationships/slideLayout" Target="../slideLayouts/slideLayout20.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171.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50.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50.xml"/><Relationship Id="rId1" Type="http://schemas.openxmlformats.org/officeDocument/2006/relationships/slideLayout" Target="../slideLayouts/slideLayout20.xml"/><Relationship Id="rId6" Type="http://schemas.openxmlformats.org/officeDocument/2006/relationships/image" Target="../media/image176.png"/><Relationship Id="rId5" Type="http://schemas.openxmlformats.org/officeDocument/2006/relationships/image" Target="../media/image175.png"/><Relationship Id="rId4" Type="http://schemas.openxmlformats.org/officeDocument/2006/relationships/hyperlink" Target="https://www.npa.go.jp/safetylife/syonen/news_2019_stop_cyber_crime.pdf" TargetMode="External"/></Relationships>
</file>

<file path=ppt/slides/_rels/slide151.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151.xml"/><Relationship Id="rId1" Type="http://schemas.openxmlformats.org/officeDocument/2006/relationships/slideLayout" Target="../slideLayouts/slideLayout20.xml"/><Relationship Id="rId5" Type="http://schemas.openxmlformats.org/officeDocument/2006/relationships/image" Target="../media/image179.png"/><Relationship Id="rId4" Type="http://schemas.openxmlformats.org/officeDocument/2006/relationships/image" Target="../media/image178.jpeg"/></Relationships>
</file>

<file path=ppt/slides/_rels/slide152.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152.xml"/><Relationship Id="rId1" Type="http://schemas.openxmlformats.org/officeDocument/2006/relationships/slideLayout" Target="../slideLayouts/slideLayout20.xml"/><Relationship Id="rId5" Type="http://schemas.openxmlformats.org/officeDocument/2006/relationships/image" Target="../media/image182.png"/><Relationship Id="rId4" Type="http://schemas.openxmlformats.org/officeDocument/2006/relationships/image" Target="../media/image181.png"/></Relationships>
</file>

<file path=ppt/slides/_rels/slide153.xml.rels><?xml version="1.0" encoding="UTF-8" standalone="yes"?>
<Relationships xmlns="http://schemas.openxmlformats.org/package/2006/relationships"><Relationship Id="rId3" Type="http://schemas.openxmlformats.org/officeDocument/2006/relationships/image" Target="../media/image183.emf"/><Relationship Id="rId2" Type="http://schemas.openxmlformats.org/officeDocument/2006/relationships/notesSlide" Target="../notesSlides/notesSlide153.xml"/><Relationship Id="rId1" Type="http://schemas.openxmlformats.org/officeDocument/2006/relationships/slideLayout" Target="../slideLayouts/slideLayout20.xml"/><Relationship Id="rId4" Type="http://schemas.openxmlformats.org/officeDocument/2006/relationships/image" Target="../media/image184.jpeg"/></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0.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5.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5.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5.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5.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60.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160.xml"/><Relationship Id="rId1" Type="http://schemas.openxmlformats.org/officeDocument/2006/relationships/slideLayout" Target="../slideLayouts/slideLayout15.xml"/></Relationships>
</file>

<file path=ppt/slides/_rels/slide161.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161.xml"/><Relationship Id="rId1" Type="http://schemas.openxmlformats.org/officeDocument/2006/relationships/slideLayout" Target="../slideLayouts/slideLayout15.xml"/></Relationships>
</file>

<file path=ppt/slides/_rels/slide162.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162.xml"/><Relationship Id="rId1" Type="http://schemas.openxmlformats.org/officeDocument/2006/relationships/slideLayout" Target="../slideLayouts/slideLayout15.xml"/></Relationships>
</file>

<file path=ppt/slides/_rels/slide163.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163.xml"/><Relationship Id="rId1" Type="http://schemas.openxmlformats.org/officeDocument/2006/relationships/slideLayout" Target="../slideLayouts/slideLayout15.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0.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5.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0.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0.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0.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0.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0.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1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1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1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5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5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55.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55.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55.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55.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55.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35.xml"/><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33.xml"/><Relationship Id="rId5" Type="http://schemas.openxmlformats.org/officeDocument/2006/relationships/image" Target="../media/image34.png"/><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3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33.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image" Target="../media/image41.tmp"/><Relationship Id="rId2" Type="http://schemas.openxmlformats.org/officeDocument/2006/relationships/notesSlide" Target="../notesSlides/notesSlide39.xml"/><Relationship Id="rId1" Type="http://schemas.openxmlformats.org/officeDocument/2006/relationships/slideLayout" Target="../slideLayouts/slideLayout33.xml"/><Relationship Id="rId6" Type="http://schemas.openxmlformats.org/officeDocument/2006/relationships/image" Target="../media/image44.tmp"/><Relationship Id="rId5" Type="http://schemas.openxmlformats.org/officeDocument/2006/relationships/image" Target="../media/image43.tmp"/><Relationship Id="rId4" Type="http://schemas.openxmlformats.org/officeDocument/2006/relationships/image" Target="../media/image42.tm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40.xml.rels><?xml version="1.0" encoding="UTF-8" standalone="yes"?>
<Relationships xmlns="http://schemas.openxmlformats.org/package/2006/relationships"><Relationship Id="rId3" Type="http://schemas.openxmlformats.org/officeDocument/2006/relationships/image" Target="../media/image45.tmp"/><Relationship Id="rId2" Type="http://schemas.openxmlformats.org/officeDocument/2006/relationships/notesSlide" Target="../notesSlides/notesSlide40.xml"/><Relationship Id="rId1" Type="http://schemas.openxmlformats.org/officeDocument/2006/relationships/slideLayout" Target="../slideLayouts/slideLayout33.xml"/><Relationship Id="rId4" Type="http://schemas.openxmlformats.org/officeDocument/2006/relationships/image" Target="../media/image46.tmp"/></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3.xml"/></Relationships>
</file>

<file path=ppt/slides/_rels/slide42.xml.rels><?xml version="1.0" encoding="UTF-8" standalone="yes"?>
<Relationships xmlns="http://schemas.openxmlformats.org/package/2006/relationships"><Relationship Id="rId3" Type="http://schemas.openxmlformats.org/officeDocument/2006/relationships/hyperlink" Target="../&#24773;&#22577;&#12514;&#12521;&#12523;&#12461;&#12483;&#12463;&#12458;&#12501;&#12460;&#12452;&#12489;.pdf" TargetMode="External"/><Relationship Id="rId2" Type="http://schemas.openxmlformats.org/officeDocument/2006/relationships/notesSlide" Target="../notesSlides/notesSlide42.xml"/><Relationship Id="rId1" Type="http://schemas.openxmlformats.org/officeDocument/2006/relationships/slideLayout" Target="../slideLayouts/slideLayout3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4.xml"/><Relationship Id="rId1" Type="http://schemas.openxmlformats.org/officeDocument/2006/relationships/slideLayout" Target="../slideLayouts/slideLayout3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8.xml"/><Relationship Id="rId5" Type="http://schemas.openxmlformats.org/officeDocument/2006/relationships/image" Target="../media/image8.png"/><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5.xml"/><Relationship Id="rId1" Type="http://schemas.openxmlformats.org/officeDocument/2006/relationships/slideLayout" Target="../slideLayouts/slideLayout20.xml"/><Relationship Id="rId4" Type="http://schemas.openxmlformats.org/officeDocument/2006/relationships/image" Target="../media/image52.png"/></Relationships>
</file>

<file path=ppt/slides/_rels/slide96.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emf"/><Relationship Id="rId2" Type="http://schemas.openxmlformats.org/officeDocument/2006/relationships/notesSlide" Target="../notesSlides/notesSlide96.xml"/><Relationship Id="rId1" Type="http://schemas.openxmlformats.org/officeDocument/2006/relationships/slideLayout" Target="../slideLayouts/slideLayout15.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97.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97.xml"/><Relationship Id="rId1" Type="http://schemas.openxmlformats.org/officeDocument/2006/relationships/slideLayout" Target="../slideLayouts/slideLayout1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98.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98.xml"/><Relationship Id="rId1" Type="http://schemas.openxmlformats.org/officeDocument/2006/relationships/slideLayout" Target="../slideLayouts/slideLayout15.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9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9.xml"/><Relationship Id="rId1" Type="http://schemas.openxmlformats.org/officeDocument/2006/relationships/slideLayout" Target="../slideLayouts/slideLayout15.xml"/><Relationship Id="rId4" Type="http://schemas.openxmlformats.org/officeDocument/2006/relationships/image" Target="../media/image6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2FC900-6F1D-4433-A52B-D1D4A8BB0081}" type="slidenum">
              <a:rPr kumimoji="1" lang="en-US" altLang="ja-JP" sz="2400" b="0" i="0" u="none" strike="noStrike" kern="1200" cap="none" spc="0" normalizeH="0" baseline="0" noProof="0" smtClean="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1" lang="en-US" altLang="ja-JP" sz="2400" b="0" i="0" u="none" strike="noStrike" kern="1200" cap="none" spc="0" normalizeH="0" baseline="0" noProof="0" dirty="0">
              <a:ln>
                <a:noFill/>
              </a:ln>
              <a:solidFill>
                <a:prstClr val="black"/>
              </a:solidFill>
              <a:effectLst/>
              <a:uLnTx/>
              <a:uFillTx/>
            </a:endParaRPr>
          </a:p>
        </p:txBody>
      </p:sp>
      <p:sp>
        <p:nvSpPr>
          <p:cNvPr id="11267" name="Rectangle 2"/>
          <p:cNvSpPr>
            <a:spLocks noGrp="1" noChangeArrowheads="1"/>
          </p:cNvSpPr>
          <p:nvPr>
            <p:ph type="ctrTitle"/>
          </p:nvPr>
        </p:nvSpPr>
        <p:spPr>
          <a:xfrm>
            <a:off x="0" y="1863988"/>
            <a:ext cx="9144000" cy="1818839"/>
          </a:xfrm>
        </p:spPr>
        <p:txBody>
          <a:bodyPr/>
          <a:lstStyle/>
          <a:p>
            <a:r>
              <a:rPr lang="ja-JP" altLang="en-US" sz="5400" b="1" dirty="0"/>
              <a:t>「ネット社会の歩き方」</a:t>
            </a:r>
            <a:br>
              <a:rPr lang="en-US" altLang="ja-JP" sz="5400" b="1" dirty="0"/>
            </a:br>
            <a:r>
              <a:rPr lang="ja-JP" altLang="en-US" sz="5400" b="1" dirty="0"/>
              <a:t>情報モラルセミナー</a:t>
            </a:r>
          </a:p>
        </p:txBody>
      </p:sp>
      <p:sp>
        <p:nvSpPr>
          <p:cNvPr id="11270" name="Rectangle 6"/>
          <p:cNvSpPr>
            <a:spLocks noChangeArrowheads="1"/>
          </p:cNvSpPr>
          <p:nvPr/>
        </p:nvSpPr>
        <p:spPr bwMode="auto">
          <a:xfrm>
            <a:off x="52388" y="1340768"/>
            <a:ext cx="3079750" cy="523220"/>
          </a:xfrm>
          <a:prstGeom prst="rect">
            <a:avLst/>
          </a:prstGeom>
          <a:noFill/>
          <a:ln w="9525">
            <a:noFill/>
            <a:miter lim="800000"/>
            <a:headEnd/>
            <a:tailE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b="1" dirty="0">
                <a:solidFill>
                  <a:prstClr val="black"/>
                </a:solidFill>
                <a:latin typeface="BIZ UDPゴシック" panose="020B0400000000000000" pitchFamily="50" charset="-128"/>
                <a:ea typeface="BIZ UDPゴシック" panose="020B0400000000000000" pitchFamily="50" charset="-128"/>
              </a:rPr>
              <a:t>令和</a:t>
            </a:r>
            <a:r>
              <a:rPr lang="en-US" altLang="ja-JP" sz="2800" b="1" dirty="0">
                <a:solidFill>
                  <a:prstClr val="black"/>
                </a:solidFill>
                <a:latin typeface="BIZ UDPゴシック" panose="020B0400000000000000" pitchFamily="50" charset="-128"/>
                <a:ea typeface="BIZ UDPゴシック" panose="020B0400000000000000" pitchFamily="50" charset="-128"/>
              </a:rPr>
              <a:t>7</a:t>
            </a:r>
            <a:r>
              <a:rPr kumimoji="1" lang="ja-JP" altLang="en-US" sz="2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年度</a:t>
            </a:r>
          </a:p>
        </p:txBody>
      </p:sp>
      <p:pic>
        <p:nvPicPr>
          <p:cNvPr id="7" name="図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5229200"/>
            <a:ext cx="4032448" cy="679355"/>
          </a:xfrm>
          <a:prstGeom prst="rect">
            <a:avLst/>
          </a:prstGeom>
        </p:spPr>
      </p:pic>
      <p:sp>
        <p:nvSpPr>
          <p:cNvPr id="9" name="Rectangle 7"/>
          <p:cNvSpPr>
            <a:spLocks noChangeArrowheads="1"/>
          </p:cNvSpPr>
          <p:nvPr/>
        </p:nvSpPr>
        <p:spPr bwMode="auto">
          <a:xfrm>
            <a:off x="3347864" y="6142608"/>
            <a:ext cx="5400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l" defTabSz="957263"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本事業は競輪の補助金を受けて実施しております。</a:t>
            </a:r>
          </a:p>
        </p:txBody>
      </p:sp>
      <p:sp>
        <p:nvSpPr>
          <p:cNvPr id="10" name="Rectangle 7"/>
          <p:cNvSpPr>
            <a:spLocks noChangeArrowheads="1"/>
          </p:cNvSpPr>
          <p:nvPr/>
        </p:nvSpPr>
        <p:spPr bwMode="auto">
          <a:xfrm>
            <a:off x="579511" y="4033937"/>
            <a:ext cx="7984978" cy="102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ctr" defTabSz="957263"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研修テキスト</a:t>
            </a:r>
            <a:endParaRPr kumimoji="1" lang="en-US" altLang="ja-JP" sz="4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957263" rtl="0" eaLnBrk="1" fontAlgn="base" latinLnBrk="0" hangingPunct="1">
              <a:lnSpc>
                <a:spcPct val="100000"/>
              </a:lnSpc>
              <a:spcBef>
                <a:spcPct val="20000"/>
              </a:spcBef>
              <a:spcAft>
                <a:spcPct val="0"/>
              </a:spcAft>
              <a:buClrTx/>
              <a:buSzTx/>
              <a:buFontTx/>
              <a:buNone/>
              <a:tabLst/>
              <a:defRPr/>
            </a:pPr>
            <a:r>
              <a:rPr kumimoji="1" lang="en-US" altLang="ja-JP" sz="1800" b="0" i="0"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https://www.japet.or.jp/net-walk/booklet/file/r7-ppt-text.zip</a:t>
            </a:r>
          </a:p>
        </p:txBody>
      </p:sp>
      <p:pic>
        <p:nvPicPr>
          <p:cNvPr id="11" name="図 10"/>
          <p:cNvPicPr>
            <a:picLocks noChangeAspect="1"/>
          </p:cNvPicPr>
          <p:nvPr/>
        </p:nvPicPr>
        <p:blipFill>
          <a:blip r:embed="rId4"/>
          <a:stretch>
            <a:fillRect/>
          </a:stretch>
        </p:blipFill>
        <p:spPr>
          <a:xfrm>
            <a:off x="1746963" y="5229200"/>
            <a:ext cx="1601224" cy="562298"/>
          </a:xfrm>
          <a:prstGeom prst="rect">
            <a:avLst/>
          </a:prstGeom>
        </p:spPr>
      </p:pic>
      <p:pic>
        <p:nvPicPr>
          <p:cNvPr id="4" name="図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438" y="5908555"/>
            <a:ext cx="2959886" cy="758945"/>
          </a:xfrm>
          <a:prstGeom prst="rect">
            <a:avLst/>
          </a:prstGeom>
        </p:spPr>
      </p:pic>
    </p:spTree>
    <p:extLst>
      <p:ext uri="{BB962C8B-B14F-4D97-AF65-F5344CB8AC3E}">
        <p14:creationId xmlns:p14="http://schemas.microsoft.com/office/powerpoint/2010/main" val="1711900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17341"/>
          </a:xfrm>
        </p:spPr>
        <p:txBody>
          <a:bodyPr/>
          <a:lstStyle/>
          <a:p>
            <a:pPr>
              <a:defRPr/>
            </a:pPr>
            <a:r>
              <a:rPr lang="ja-JP" altLang="en-US" sz="3600" b="1" dirty="0"/>
              <a:t>わざわざ善人を演出</a:t>
            </a:r>
          </a:p>
        </p:txBody>
      </p:sp>
      <p:sp>
        <p:nvSpPr>
          <p:cNvPr id="3" name="正方形/長方形 2"/>
          <p:cNvSpPr/>
          <p:nvPr/>
        </p:nvSpPr>
        <p:spPr>
          <a:xfrm>
            <a:off x="784499" y="889000"/>
            <a:ext cx="7634972" cy="5825067"/>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パソコン</a:t>
            </a:r>
            <a:r>
              <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Keeper</a:t>
            </a: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a:t>
            </a: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　　　　　　　　　　　　　　　　　　　　　</a:t>
            </a: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スタッフによるヘルプ</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Windows 11 </a:t>
            </a:r>
            <a:r>
              <a:rPr kumimoji="1" lang="ja-JP" altLang="en-US" sz="2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の問題の修復方法</a:t>
            </a:r>
            <a:endParaRPr kumimoji="1" lang="en-US" altLang="ja-JP" sz="2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問題・・・</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あなたのパソコンは，ウイルス等に感染して非常に危ないです。</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症状・・・</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パフォーマンスの低下，システムのフリーズ，ブルースクリーン</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スタートアップやシャットダウン時の問題，インストールの問題</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などがあります。</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おすすめの方法：</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パソコンのスキャン，診断，修復をするには，以下でおすすめ</a:t>
            </a:r>
            <a:endParaRPr kumimoji="1" lang="en-US" altLang="ja-JP"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　</a:t>
            </a:r>
            <a:r>
              <a:rPr kumimoji="1" lang="ja-JP" altLang="en-US" sz="1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無料ダウンロード</a:t>
            </a:r>
            <a:r>
              <a:rPr kumimoji="1" lang="ja-JP" altLang="en-US" sz="18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してください。</a:t>
            </a:r>
          </a:p>
        </p:txBody>
      </p:sp>
      <p:sp>
        <p:nvSpPr>
          <p:cNvPr id="4" name="角丸四角形 3"/>
          <p:cNvSpPr/>
          <p:nvPr/>
        </p:nvSpPr>
        <p:spPr>
          <a:xfrm>
            <a:off x="1113972" y="5658637"/>
            <a:ext cx="6810103" cy="783771"/>
          </a:xfrm>
          <a:prstGeom prst="roundRect">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今すぐダウンロード</a:t>
            </a:r>
            <a:r>
              <a:rPr kumimoji="1" lang="ja-JP" altLang="en-US" sz="24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rPr>
              <a:t>：パソコンの修復ツール</a:t>
            </a:r>
          </a:p>
        </p:txBody>
      </p:sp>
      <p:grpSp>
        <p:nvGrpSpPr>
          <p:cNvPr id="11" name="グループ化 10"/>
          <p:cNvGrpSpPr/>
          <p:nvPr/>
        </p:nvGrpSpPr>
        <p:grpSpPr>
          <a:xfrm>
            <a:off x="1365376" y="5908838"/>
            <a:ext cx="303088" cy="283368"/>
            <a:chOff x="1032793" y="5810250"/>
            <a:chExt cx="303088" cy="283368"/>
          </a:xfrm>
        </p:grpSpPr>
        <p:cxnSp>
          <p:nvCxnSpPr>
            <p:cNvPr id="6" name="直線コネクタ 5"/>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8" name="フリーフォーム 7"/>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13" name="グループ化 12"/>
          <p:cNvGrpSpPr/>
          <p:nvPr/>
        </p:nvGrpSpPr>
        <p:grpSpPr>
          <a:xfrm>
            <a:off x="7409124" y="5908838"/>
            <a:ext cx="303088" cy="283368"/>
            <a:chOff x="1032793" y="5810250"/>
            <a:chExt cx="303088" cy="283368"/>
          </a:xfrm>
        </p:grpSpPr>
        <p:cxnSp>
          <p:nvCxnSpPr>
            <p:cNvPr id="14" name="直線コネクタ 13"/>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16" name="フリーフォーム 15"/>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17" name="角丸四角形 16"/>
          <p:cNvSpPr/>
          <p:nvPr/>
        </p:nvSpPr>
        <p:spPr>
          <a:xfrm>
            <a:off x="6372200" y="1340454"/>
            <a:ext cx="1845733" cy="72813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PC</a:t>
            </a: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を</a:t>
            </a:r>
            <a:endParaRPr kumimoji="1" lang="en-US" altLang="ja-JP"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クリーニング</a:t>
            </a:r>
          </a:p>
        </p:txBody>
      </p:sp>
      <p:grpSp>
        <p:nvGrpSpPr>
          <p:cNvPr id="19" name="グループ化 18"/>
          <p:cNvGrpSpPr/>
          <p:nvPr/>
        </p:nvGrpSpPr>
        <p:grpSpPr>
          <a:xfrm>
            <a:off x="7890302" y="1421152"/>
            <a:ext cx="303088" cy="283368"/>
            <a:chOff x="1032793" y="5810250"/>
            <a:chExt cx="303088" cy="283368"/>
          </a:xfrm>
          <a:solidFill>
            <a:srgbClr val="FFFF00"/>
          </a:solidFill>
        </p:grpSpPr>
        <p:cxnSp>
          <p:nvCxnSpPr>
            <p:cNvPr id="20" name="直線コネクタ 19"/>
            <p:cNvCxnSpPr/>
            <p:nvPr/>
          </p:nvCxnSpPr>
          <p:spPr>
            <a:xfrm>
              <a:off x="1032793" y="6091237"/>
              <a:ext cx="303088" cy="2381"/>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184337" y="5810250"/>
              <a:ext cx="0" cy="235332"/>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フリーフォーム 21"/>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grp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5" name="スライド番号プレースホルダー 4">
            <a:extLst>
              <a:ext uri="{FF2B5EF4-FFF2-40B4-BE49-F238E27FC236}">
                <a16:creationId xmlns:a16="http://schemas.microsoft.com/office/drawing/2014/main" id="{6D4A4EFC-8097-4B99-82AA-561D17FCB237}"/>
              </a:ext>
            </a:extLst>
          </p:cNvPr>
          <p:cNvSpPr>
            <a:spLocks noGrp="1"/>
          </p:cNvSpPr>
          <p:nvPr>
            <p:ph type="sldNum" sz="quarter" idx="12"/>
          </p:nvPr>
        </p:nvSpPr>
        <p:spPr>
          <a:xfrm>
            <a:off x="7668344" y="6381750"/>
            <a:ext cx="1403350" cy="476250"/>
          </a:xfrm>
        </p:spPr>
        <p:txBody>
          <a:bodyPr/>
          <a:lstStyle/>
          <a:p>
            <a:pPr>
              <a:defRPr/>
            </a:pPr>
            <a:fld id="{9EFBE1BC-F681-4D7D-BBE1-B691C8D9877E}" type="slidenum">
              <a:rPr lang="en-US" altLang="ja-JP" b="0" smtClean="0">
                <a:solidFill>
                  <a:prstClr val="black"/>
                </a:solidFill>
              </a:rPr>
              <a:pPr>
                <a:defRPr/>
              </a:pPr>
              <a:t>10</a:t>
            </a:fld>
            <a:endParaRPr lang="en-US" altLang="ja-JP" b="0" dirty="0">
              <a:solidFill>
                <a:prstClr val="black"/>
              </a:solidFill>
            </a:endParaRPr>
          </a:p>
        </p:txBody>
      </p:sp>
    </p:spTree>
    <p:extLst>
      <p:ext uri="{BB962C8B-B14F-4D97-AF65-F5344CB8AC3E}">
        <p14:creationId xmlns:p14="http://schemas.microsoft.com/office/powerpoint/2010/main" val="160429375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841"/>
        <p:cNvGrpSpPr/>
        <p:nvPr/>
      </p:nvGrpSpPr>
      <p:grpSpPr>
        <a:xfrm>
          <a:off x="0" y="0"/>
          <a:ext cx="0" cy="0"/>
          <a:chOff x="0" y="0"/>
          <a:chExt cx="0" cy="0"/>
        </a:xfrm>
      </p:grpSpPr>
      <p:sp>
        <p:nvSpPr>
          <p:cNvPr id="1842" name="Google Shape;1842;p232"/>
          <p:cNvSpPr txBox="1">
            <a:spLocks noGrp="1"/>
          </p:cNvSpPr>
          <p:nvPr>
            <p:ph type="title"/>
          </p:nvPr>
        </p:nvSpPr>
        <p:spPr>
          <a:xfrm>
            <a:off x="0" y="0"/>
            <a:ext cx="9144000" cy="620688"/>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200" b="1">
                <a:solidFill>
                  <a:srgbClr val="1F497D"/>
                </a:solidFill>
                <a:latin typeface="BIZ UDPゴシック" panose="020B0400000000000000" pitchFamily="50" charset="-128"/>
                <a:ea typeface="BIZ UDPゴシック" panose="020B0400000000000000" pitchFamily="50" charset="-128"/>
              </a:rPr>
              <a:t>情報モラル教材「ネット社会の歩き方」（紙媒体）</a:t>
            </a:r>
            <a:endParaRPr sz="4800" b="1">
              <a:latin typeface="BIZ UDPゴシック" panose="020B0400000000000000" pitchFamily="50" charset="-128"/>
              <a:ea typeface="BIZ UDPゴシック" panose="020B0400000000000000" pitchFamily="50" charset="-128"/>
            </a:endParaRPr>
          </a:p>
        </p:txBody>
      </p:sp>
      <p:sp>
        <p:nvSpPr>
          <p:cNvPr id="1843" name="Google Shape;1843;p232"/>
          <p:cNvSpPr txBox="1"/>
          <p:nvPr/>
        </p:nvSpPr>
        <p:spPr>
          <a:xfrm>
            <a:off x="-1" y="692696"/>
            <a:ext cx="9144001"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ja-JP" sz="2800"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rPr>
              <a:t>無償配布 </a:t>
            </a:r>
            <a:r>
              <a:rPr lang="ja-JP" sz="2400"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rPr>
              <a:t>https://www.japet.or.jp/net-walk/booklet/</a:t>
            </a:r>
            <a:endParaRPr sz="11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844" name="Google Shape;1844;p232"/>
          <p:cNvSpPr/>
          <p:nvPr/>
        </p:nvSpPr>
        <p:spPr>
          <a:xfrm>
            <a:off x="339575" y="1494580"/>
            <a:ext cx="4419900" cy="476100"/>
          </a:xfrm>
          <a:prstGeom prst="roundRect">
            <a:avLst>
              <a:gd name="adj" fmla="val 16667"/>
            </a:avLst>
          </a:prstGeom>
          <a:solidFill>
            <a:srgbClr val="6666FF"/>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ja-JP" sz="3200" b="1" i="0" u="none" strike="noStrike" cap="none">
                <a:solidFill>
                  <a:srgbClr val="FFFFFF"/>
                </a:solidFill>
                <a:latin typeface="BIZ UDPゴシック" panose="020B0400000000000000" pitchFamily="50" charset="-128"/>
                <a:ea typeface="BIZ UDPゴシック" panose="020B0400000000000000" pitchFamily="50" charset="-128"/>
                <a:sym typeface="Arial"/>
              </a:rPr>
              <a:t>コンセンサスゲーム</a:t>
            </a:r>
            <a:endParaRPr sz="3200" b="1"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845" name="Google Shape;1845;p232"/>
          <p:cNvSpPr txBox="1"/>
          <p:nvPr/>
        </p:nvSpPr>
        <p:spPr>
          <a:xfrm>
            <a:off x="432025" y="2191750"/>
            <a:ext cx="4951200" cy="708000"/>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a:solidFill>
                  <a:srgbClr val="000000"/>
                </a:solidFill>
                <a:latin typeface="BIZ UDPゴシック" panose="020B0400000000000000" pitchFamily="50" charset="-128"/>
                <a:ea typeface="BIZ UDPゴシック" panose="020B0400000000000000" pitchFamily="50" charset="-128"/>
                <a:sym typeface="Arial"/>
              </a:rPr>
              <a:t>　答えの無いシミュレーションゲーム</a:t>
            </a:r>
            <a:endParaRPr sz="20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sz="2000" b="0" i="0" u="none" strike="noStrike" cap="none">
                <a:solidFill>
                  <a:srgbClr val="000000"/>
                </a:solidFill>
                <a:latin typeface="BIZ UDPゴシック" panose="020B0400000000000000" pitchFamily="50" charset="-128"/>
                <a:ea typeface="BIZ UDPゴシック" panose="020B0400000000000000" pitchFamily="50" charset="-128"/>
                <a:sym typeface="Arial"/>
              </a:rPr>
              <a:t>主体的・批判的に探究を行う練習に最適</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846" name="Google Shape;1846;p232"/>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100</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pic>
        <p:nvPicPr>
          <p:cNvPr id="1847" name="Google Shape;1847;p232"/>
          <p:cNvPicPr preferRelativeResize="0"/>
          <p:nvPr/>
        </p:nvPicPr>
        <p:blipFill rotWithShape="1">
          <a:blip r:embed="rId3">
            <a:alphaModFix/>
          </a:blip>
          <a:srcRect/>
          <a:stretch/>
        </p:blipFill>
        <p:spPr>
          <a:xfrm>
            <a:off x="5868144" y="1651857"/>
            <a:ext cx="3179835" cy="4709026"/>
          </a:xfrm>
          <a:prstGeom prst="rect">
            <a:avLst/>
          </a:prstGeom>
          <a:noFill/>
          <a:ln>
            <a:noFill/>
          </a:ln>
        </p:spPr>
      </p:pic>
      <p:pic>
        <p:nvPicPr>
          <p:cNvPr id="1848" name="Google Shape;1848;p232"/>
          <p:cNvPicPr preferRelativeResize="0"/>
          <p:nvPr/>
        </p:nvPicPr>
        <p:blipFill rotWithShape="1">
          <a:blip r:embed="rId4">
            <a:alphaModFix/>
          </a:blip>
          <a:srcRect/>
          <a:stretch/>
        </p:blipFill>
        <p:spPr>
          <a:xfrm>
            <a:off x="21567" y="3063925"/>
            <a:ext cx="3686337" cy="1453633"/>
          </a:xfrm>
          <a:prstGeom prst="rect">
            <a:avLst/>
          </a:prstGeom>
          <a:noFill/>
          <a:ln>
            <a:noFill/>
          </a:ln>
        </p:spPr>
      </p:pic>
      <p:sp>
        <p:nvSpPr>
          <p:cNvPr id="1849" name="Google Shape;1849;p232"/>
          <p:cNvSpPr txBox="1"/>
          <p:nvPr/>
        </p:nvSpPr>
        <p:spPr>
          <a:xfrm>
            <a:off x="2688309" y="3752473"/>
            <a:ext cx="3331491" cy="707846"/>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　小出しに出てくる相反する情報を元に判断したり・・・</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grpSp>
        <p:nvGrpSpPr>
          <p:cNvPr id="1850" name="Google Shape;1850;p232"/>
          <p:cNvGrpSpPr/>
          <p:nvPr/>
        </p:nvGrpSpPr>
        <p:grpSpPr>
          <a:xfrm>
            <a:off x="655002" y="4823363"/>
            <a:ext cx="4337594" cy="1558387"/>
            <a:chOff x="121279" y="1933022"/>
            <a:chExt cx="10104888" cy="3630429"/>
          </a:xfrm>
        </p:grpSpPr>
        <p:sp>
          <p:nvSpPr>
            <p:cNvPr id="1851" name="Google Shape;1851;p232"/>
            <p:cNvSpPr/>
            <p:nvPr/>
          </p:nvSpPr>
          <p:spPr>
            <a:xfrm>
              <a:off x="7833733" y="2887509"/>
              <a:ext cx="482781" cy="593089"/>
            </a:xfrm>
            <a:custGeom>
              <a:avLst/>
              <a:gdLst/>
              <a:ahLst/>
              <a:cxnLst/>
              <a:rect l="l" t="t" r="r" b="b"/>
              <a:pathLst>
                <a:path w="213995" h="262890" extrusionOk="0">
                  <a:moveTo>
                    <a:pt x="124315" y="0"/>
                  </a:moveTo>
                  <a:lnTo>
                    <a:pt x="25085" y="31005"/>
                  </a:lnTo>
                  <a:lnTo>
                    <a:pt x="0" y="63689"/>
                  </a:lnTo>
                  <a:lnTo>
                    <a:pt x="1945" y="78363"/>
                  </a:lnTo>
                  <a:lnTo>
                    <a:pt x="56644" y="237545"/>
                  </a:lnTo>
                  <a:lnTo>
                    <a:pt x="64132" y="250315"/>
                  </a:lnTo>
                  <a:lnTo>
                    <a:pt x="75537" y="258926"/>
                  </a:lnTo>
                  <a:lnTo>
                    <a:pt x="89336" y="262630"/>
                  </a:lnTo>
                  <a:lnTo>
                    <a:pt x="104003" y="260684"/>
                  </a:lnTo>
                  <a:lnTo>
                    <a:pt x="188572" y="231627"/>
                  </a:lnTo>
                  <a:lnTo>
                    <a:pt x="201340" y="224141"/>
                  </a:lnTo>
                  <a:lnTo>
                    <a:pt x="209948" y="212739"/>
                  </a:lnTo>
                  <a:lnTo>
                    <a:pt x="213652" y="198941"/>
                  </a:lnTo>
                  <a:lnTo>
                    <a:pt x="211711" y="184269"/>
                  </a:lnTo>
                  <a:lnTo>
                    <a:pt x="157012" y="25074"/>
                  </a:lnTo>
                  <a:lnTo>
                    <a:pt x="149525" y="12306"/>
                  </a:lnTo>
                  <a:lnTo>
                    <a:pt x="138118" y="3700"/>
                  </a:lnTo>
                  <a:lnTo>
                    <a:pt x="124315"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52" name="Google Shape;1852;p232"/>
            <p:cNvSpPr/>
            <p:nvPr/>
          </p:nvSpPr>
          <p:spPr>
            <a:xfrm>
              <a:off x="7833733" y="2887509"/>
              <a:ext cx="482781" cy="593089"/>
            </a:xfrm>
            <a:custGeom>
              <a:avLst/>
              <a:gdLst/>
              <a:ahLst/>
              <a:cxnLst/>
              <a:rect l="l" t="t" r="r" b="b"/>
              <a:pathLst>
                <a:path w="213995" h="262890" extrusionOk="0">
                  <a:moveTo>
                    <a:pt x="188572" y="231627"/>
                  </a:moveTo>
                  <a:lnTo>
                    <a:pt x="104003" y="260684"/>
                  </a:lnTo>
                  <a:lnTo>
                    <a:pt x="89336" y="262630"/>
                  </a:lnTo>
                  <a:lnTo>
                    <a:pt x="75537" y="258926"/>
                  </a:lnTo>
                  <a:lnTo>
                    <a:pt x="64132" y="250315"/>
                  </a:lnTo>
                  <a:lnTo>
                    <a:pt x="56644" y="237545"/>
                  </a:lnTo>
                  <a:lnTo>
                    <a:pt x="1945" y="78363"/>
                  </a:lnTo>
                  <a:lnTo>
                    <a:pt x="0" y="63689"/>
                  </a:lnTo>
                  <a:lnTo>
                    <a:pt x="3704" y="49888"/>
                  </a:lnTo>
                  <a:lnTo>
                    <a:pt x="12315" y="38485"/>
                  </a:lnTo>
                  <a:lnTo>
                    <a:pt x="25085" y="31005"/>
                  </a:lnTo>
                  <a:lnTo>
                    <a:pt x="109641" y="1947"/>
                  </a:lnTo>
                  <a:lnTo>
                    <a:pt x="124315" y="0"/>
                  </a:lnTo>
                  <a:lnTo>
                    <a:pt x="138118" y="3700"/>
                  </a:lnTo>
                  <a:lnTo>
                    <a:pt x="149525" y="12306"/>
                  </a:lnTo>
                  <a:lnTo>
                    <a:pt x="157012" y="25074"/>
                  </a:lnTo>
                  <a:lnTo>
                    <a:pt x="211711" y="184269"/>
                  </a:lnTo>
                  <a:lnTo>
                    <a:pt x="213652" y="198941"/>
                  </a:lnTo>
                  <a:lnTo>
                    <a:pt x="209948" y="212739"/>
                  </a:lnTo>
                  <a:lnTo>
                    <a:pt x="201340" y="224141"/>
                  </a:lnTo>
                  <a:lnTo>
                    <a:pt x="188572" y="231627"/>
                  </a:lnTo>
                  <a:close/>
                </a:path>
              </a:pathLst>
            </a:custGeom>
            <a:noFill/>
            <a:ln w="12700"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pic>
          <p:nvPicPr>
            <p:cNvPr id="1853" name="Google Shape;1853;p232"/>
            <p:cNvPicPr preferRelativeResize="0"/>
            <p:nvPr/>
          </p:nvPicPr>
          <p:blipFill rotWithShape="1">
            <a:blip r:embed="rId5">
              <a:alphaModFix/>
            </a:blip>
            <a:srcRect/>
            <a:stretch/>
          </p:blipFill>
          <p:spPr>
            <a:xfrm>
              <a:off x="7880128" y="2933359"/>
              <a:ext cx="389211" cy="500797"/>
            </a:xfrm>
            <a:prstGeom prst="rect">
              <a:avLst/>
            </a:prstGeom>
            <a:noFill/>
            <a:ln>
              <a:noFill/>
            </a:ln>
          </p:spPr>
        </p:pic>
        <p:sp>
          <p:nvSpPr>
            <p:cNvPr id="1854" name="Google Shape;1854;p232"/>
            <p:cNvSpPr txBox="1"/>
            <p:nvPr/>
          </p:nvSpPr>
          <p:spPr>
            <a:xfrm rot="20520000">
              <a:off x="7924476" y="3133685"/>
              <a:ext cx="376916" cy="172079"/>
            </a:xfrm>
            <a:prstGeom prst="rect">
              <a:avLst/>
            </a:prstGeom>
            <a:noFill/>
            <a:ln>
              <a:noFill/>
            </a:ln>
          </p:spPr>
          <p:txBody>
            <a:bodyPr spcFirstLastPara="1" wrap="square" lIns="0" tIns="0" rIns="0" bIns="0" anchor="t" anchorCtr="0">
              <a:spAutoFit/>
            </a:bodyPr>
            <a:lstStyle/>
            <a:p>
              <a:pPr marL="0" marR="0" lvl="0" indent="0" algn="l" rtl="0">
                <a:lnSpc>
                  <a:spcPct val="40000"/>
                </a:lnSpc>
                <a:spcBef>
                  <a:spcPts val="0"/>
                </a:spcBef>
                <a:spcAft>
                  <a:spcPts val="0"/>
                </a:spcAft>
                <a:buClr>
                  <a:srgbClr val="000000"/>
                </a:buClr>
                <a:buSzPts val="1200"/>
                <a:buFont typeface="Arial"/>
                <a:buNone/>
              </a:pPr>
              <a:endParaRPr sz="12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grpSp>
          <p:nvGrpSpPr>
            <p:cNvPr id="1855" name="Google Shape;1855;p232"/>
            <p:cNvGrpSpPr/>
            <p:nvPr/>
          </p:nvGrpSpPr>
          <p:grpSpPr>
            <a:xfrm>
              <a:off x="8492741" y="1933022"/>
              <a:ext cx="1733426" cy="1929687"/>
              <a:chOff x="10434674" y="1664605"/>
              <a:chExt cx="1733426" cy="1929687"/>
            </a:xfrm>
          </p:grpSpPr>
          <p:sp>
            <p:nvSpPr>
              <p:cNvPr id="1856" name="Google Shape;1856;p232"/>
              <p:cNvSpPr/>
              <p:nvPr/>
            </p:nvSpPr>
            <p:spPr>
              <a:xfrm>
                <a:off x="11174144" y="2786949"/>
                <a:ext cx="273623" cy="305140"/>
              </a:xfrm>
              <a:custGeom>
                <a:avLst/>
                <a:gdLst/>
                <a:ahLst/>
                <a:cxnLst/>
                <a:rect l="l" t="t" r="r" b="b"/>
                <a:pathLst>
                  <a:path w="121285" h="135254" extrusionOk="0">
                    <a:moveTo>
                      <a:pt x="121196" y="0"/>
                    </a:moveTo>
                    <a:lnTo>
                      <a:pt x="0" y="0"/>
                    </a:lnTo>
                    <a:lnTo>
                      <a:pt x="0" y="135051"/>
                    </a:lnTo>
                    <a:lnTo>
                      <a:pt x="121196" y="135051"/>
                    </a:lnTo>
                    <a:lnTo>
                      <a:pt x="121196" y="0"/>
                    </a:lnTo>
                    <a:close/>
                  </a:path>
                </a:pathLst>
              </a:custGeom>
              <a:solidFill>
                <a:srgbClr val="FCBA63"/>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57" name="Google Shape;1857;p232"/>
              <p:cNvSpPr/>
              <p:nvPr/>
            </p:nvSpPr>
            <p:spPr>
              <a:xfrm>
                <a:off x="10434674" y="1664605"/>
                <a:ext cx="1733426" cy="1929687"/>
              </a:xfrm>
              <a:custGeom>
                <a:avLst/>
                <a:gdLst/>
                <a:ahLst/>
                <a:cxnLst/>
                <a:rect l="l" t="t" r="r" b="b"/>
                <a:pathLst>
                  <a:path w="768350" h="855345" extrusionOk="0">
                    <a:moveTo>
                      <a:pt x="665391" y="855319"/>
                    </a:moveTo>
                    <a:lnTo>
                      <a:pt x="660933" y="805522"/>
                    </a:lnTo>
                    <a:lnTo>
                      <a:pt x="648068" y="758659"/>
                    </a:lnTo>
                    <a:lnTo>
                      <a:pt x="627570" y="715505"/>
                    </a:lnTo>
                    <a:lnTo>
                      <a:pt x="600240" y="676846"/>
                    </a:lnTo>
                    <a:lnTo>
                      <a:pt x="566851" y="643458"/>
                    </a:lnTo>
                    <a:lnTo>
                      <a:pt x="528180" y="616127"/>
                    </a:lnTo>
                    <a:lnTo>
                      <a:pt x="485025" y="595630"/>
                    </a:lnTo>
                    <a:lnTo>
                      <a:pt x="438150" y="582764"/>
                    </a:lnTo>
                    <a:lnTo>
                      <a:pt x="388353" y="578294"/>
                    </a:lnTo>
                    <a:lnTo>
                      <a:pt x="338556" y="582764"/>
                    </a:lnTo>
                    <a:lnTo>
                      <a:pt x="291693" y="595630"/>
                    </a:lnTo>
                    <a:lnTo>
                      <a:pt x="248539" y="616127"/>
                    </a:lnTo>
                    <a:lnTo>
                      <a:pt x="209867" y="643458"/>
                    </a:lnTo>
                    <a:lnTo>
                      <a:pt x="176479" y="676846"/>
                    </a:lnTo>
                    <a:lnTo>
                      <a:pt x="149148" y="715505"/>
                    </a:lnTo>
                    <a:lnTo>
                      <a:pt x="128663" y="758659"/>
                    </a:lnTo>
                    <a:lnTo>
                      <a:pt x="115798" y="805522"/>
                    </a:lnTo>
                    <a:lnTo>
                      <a:pt x="111328" y="855319"/>
                    </a:lnTo>
                    <a:lnTo>
                      <a:pt x="665391" y="855319"/>
                    </a:lnTo>
                    <a:close/>
                  </a:path>
                  <a:path w="768350" h="855345" extrusionOk="0">
                    <a:moveTo>
                      <a:pt x="768299" y="568325"/>
                    </a:moveTo>
                    <a:lnTo>
                      <a:pt x="725652" y="457479"/>
                    </a:lnTo>
                    <a:lnTo>
                      <a:pt x="686790" y="408597"/>
                    </a:lnTo>
                    <a:lnTo>
                      <a:pt x="632383" y="410832"/>
                    </a:lnTo>
                    <a:lnTo>
                      <a:pt x="650024" y="373684"/>
                    </a:lnTo>
                    <a:lnTo>
                      <a:pt x="662889" y="326821"/>
                    </a:lnTo>
                    <a:lnTo>
                      <a:pt x="667346" y="277025"/>
                    </a:lnTo>
                    <a:lnTo>
                      <a:pt x="662889" y="227228"/>
                    </a:lnTo>
                    <a:lnTo>
                      <a:pt x="650024" y="180365"/>
                    </a:lnTo>
                    <a:lnTo>
                      <a:pt x="629526" y="137210"/>
                    </a:lnTo>
                    <a:lnTo>
                      <a:pt x="602195" y="98539"/>
                    </a:lnTo>
                    <a:lnTo>
                      <a:pt x="568807" y="65151"/>
                    </a:lnTo>
                    <a:lnTo>
                      <a:pt x="530148" y="37820"/>
                    </a:lnTo>
                    <a:lnTo>
                      <a:pt x="486994" y="17335"/>
                    </a:lnTo>
                    <a:lnTo>
                      <a:pt x="440118" y="4470"/>
                    </a:lnTo>
                    <a:lnTo>
                      <a:pt x="390321" y="0"/>
                    </a:lnTo>
                    <a:lnTo>
                      <a:pt x="340525" y="4470"/>
                    </a:lnTo>
                    <a:lnTo>
                      <a:pt x="293662" y="17335"/>
                    </a:lnTo>
                    <a:lnTo>
                      <a:pt x="250494" y="37820"/>
                    </a:lnTo>
                    <a:lnTo>
                      <a:pt x="211836" y="65151"/>
                    </a:lnTo>
                    <a:lnTo>
                      <a:pt x="178447" y="98539"/>
                    </a:lnTo>
                    <a:lnTo>
                      <a:pt x="151104" y="137210"/>
                    </a:lnTo>
                    <a:lnTo>
                      <a:pt x="130619" y="180365"/>
                    </a:lnTo>
                    <a:lnTo>
                      <a:pt x="117754" y="227228"/>
                    </a:lnTo>
                    <a:lnTo>
                      <a:pt x="113284" y="277025"/>
                    </a:lnTo>
                    <a:lnTo>
                      <a:pt x="117754" y="326821"/>
                    </a:lnTo>
                    <a:lnTo>
                      <a:pt x="130619" y="373684"/>
                    </a:lnTo>
                    <a:lnTo>
                      <a:pt x="151104" y="416852"/>
                    </a:lnTo>
                    <a:lnTo>
                      <a:pt x="156349" y="424294"/>
                    </a:lnTo>
                    <a:lnTo>
                      <a:pt x="138734" y="416560"/>
                    </a:lnTo>
                    <a:lnTo>
                      <a:pt x="81495" y="414210"/>
                    </a:lnTo>
                    <a:lnTo>
                      <a:pt x="42633" y="463092"/>
                    </a:lnTo>
                    <a:lnTo>
                      <a:pt x="0" y="573951"/>
                    </a:lnTo>
                    <a:lnTo>
                      <a:pt x="100164" y="617283"/>
                    </a:lnTo>
                    <a:lnTo>
                      <a:pt x="132867" y="553567"/>
                    </a:lnTo>
                    <a:lnTo>
                      <a:pt x="157988" y="521081"/>
                    </a:lnTo>
                    <a:lnTo>
                      <a:pt x="188277" y="509701"/>
                    </a:lnTo>
                    <a:lnTo>
                      <a:pt x="236537" y="509320"/>
                    </a:lnTo>
                    <a:lnTo>
                      <a:pt x="239801" y="508685"/>
                    </a:lnTo>
                    <a:lnTo>
                      <a:pt x="250494" y="516229"/>
                    </a:lnTo>
                    <a:lnTo>
                      <a:pt x="293662" y="536714"/>
                    </a:lnTo>
                    <a:lnTo>
                      <a:pt x="340525" y="549592"/>
                    </a:lnTo>
                    <a:lnTo>
                      <a:pt x="390321" y="554050"/>
                    </a:lnTo>
                    <a:lnTo>
                      <a:pt x="440118" y="549592"/>
                    </a:lnTo>
                    <a:lnTo>
                      <a:pt x="486994" y="536714"/>
                    </a:lnTo>
                    <a:lnTo>
                      <a:pt x="530148" y="516229"/>
                    </a:lnTo>
                    <a:lnTo>
                      <a:pt x="547687" y="503834"/>
                    </a:lnTo>
                    <a:lnTo>
                      <a:pt x="580009" y="504088"/>
                    </a:lnTo>
                    <a:lnTo>
                      <a:pt x="610311" y="515454"/>
                    </a:lnTo>
                    <a:lnTo>
                      <a:pt x="635419" y="547941"/>
                    </a:lnTo>
                    <a:lnTo>
                      <a:pt x="668134" y="611657"/>
                    </a:lnTo>
                    <a:lnTo>
                      <a:pt x="768299" y="568325"/>
                    </a:lnTo>
                    <a:close/>
                  </a:path>
                </a:pathLst>
              </a:custGeom>
              <a:solidFill>
                <a:srgbClr val="FCBA63"/>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grpSp>
          <p:nvGrpSpPr>
            <p:cNvPr id="1858" name="Google Shape;1858;p232"/>
            <p:cNvGrpSpPr/>
            <p:nvPr/>
          </p:nvGrpSpPr>
          <p:grpSpPr>
            <a:xfrm>
              <a:off x="3641784" y="2098369"/>
              <a:ext cx="4836401" cy="1218173"/>
              <a:chOff x="5583717" y="1829952"/>
              <a:chExt cx="4836401" cy="1218173"/>
            </a:xfrm>
          </p:grpSpPr>
          <p:sp>
            <p:nvSpPr>
              <p:cNvPr id="1859" name="Google Shape;1859;p232"/>
              <p:cNvSpPr/>
              <p:nvPr/>
            </p:nvSpPr>
            <p:spPr>
              <a:xfrm>
                <a:off x="5583717" y="1829952"/>
                <a:ext cx="4836401" cy="1001375"/>
              </a:xfrm>
              <a:custGeom>
                <a:avLst/>
                <a:gdLst/>
                <a:ahLst/>
                <a:cxnLst/>
                <a:rect l="l" t="t" r="r" b="b"/>
                <a:pathLst>
                  <a:path w="2143760" h="443865" extrusionOk="0">
                    <a:moveTo>
                      <a:pt x="2143214" y="221754"/>
                    </a:moveTo>
                    <a:lnTo>
                      <a:pt x="2137600" y="205092"/>
                    </a:lnTo>
                    <a:lnTo>
                      <a:pt x="2120735" y="195707"/>
                    </a:lnTo>
                    <a:lnTo>
                      <a:pt x="1910181" y="164642"/>
                    </a:lnTo>
                    <a:lnTo>
                      <a:pt x="1910181" y="137160"/>
                    </a:lnTo>
                    <a:lnTo>
                      <a:pt x="1903196" y="93814"/>
                    </a:lnTo>
                    <a:lnTo>
                      <a:pt x="1883714" y="56159"/>
                    </a:lnTo>
                    <a:lnTo>
                      <a:pt x="1854034" y="26466"/>
                    </a:lnTo>
                    <a:lnTo>
                      <a:pt x="1816379" y="6997"/>
                    </a:lnTo>
                    <a:lnTo>
                      <a:pt x="1773021" y="0"/>
                    </a:lnTo>
                    <a:lnTo>
                      <a:pt x="137160" y="0"/>
                    </a:lnTo>
                    <a:lnTo>
                      <a:pt x="93814" y="6997"/>
                    </a:lnTo>
                    <a:lnTo>
                      <a:pt x="56159" y="26466"/>
                    </a:lnTo>
                    <a:lnTo>
                      <a:pt x="26466" y="56159"/>
                    </a:lnTo>
                    <a:lnTo>
                      <a:pt x="6997" y="93814"/>
                    </a:lnTo>
                    <a:lnTo>
                      <a:pt x="0" y="137160"/>
                    </a:lnTo>
                    <a:lnTo>
                      <a:pt x="0" y="306349"/>
                    </a:lnTo>
                    <a:lnTo>
                      <a:pt x="6997" y="349707"/>
                    </a:lnTo>
                    <a:lnTo>
                      <a:pt x="26466" y="387362"/>
                    </a:lnTo>
                    <a:lnTo>
                      <a:pt x="56159" y="417055"/>
                    </a:lnTo>
                    <a:lnTo>
                      <a:pt x="93814" y="436524"/>
                    </a:lnTo>
                    <a:lnTo>
                      <a:pt x="137160" y="443509"/>
                    </a:lnTo>
                    <a:lnTo>
                      <a:pt x="1773021" y="443509"/>
                    </a:lnTo>
                    <a:lnTo>
                      <a:pt x="1816379" y="436524"/>
                    </a:lnTo>
                    <a:lnTo>
                      <a:pt x="1854034" y="417055"/>
                    </a:lnTo>
                    <a:lnTo>
                      <a:pt x="1883714" y="387362"/>
                    </a:lnTo>
                    <a:lnTo>
                      <a:pt x="1903196" y="349707"/>
                    </a:lnTo>
                    <a:lnTo>
                      <a:pt x="1910181" y="306349"/>
                    </a:lnTo>
                    <a:lnTo>
                      <a:pt x="1910181" y="278866"/>
                    </a:lnTo>
                    <a:lnTo>
                      <a:pt x="2120735" y="247789"/>
                    </a:lnTo>
                    <a:lnTo>
                      <a:pt x="2137600" y="238417"/>
                    </a:lnTo>
                    <a:lnTo>
                      <a:pt x="2143214" y="221754"/>
                    </a:lnTo>
                    <a:close/>
                  </a:path>
                </a:pathLst>
              </a:custGeom>
              <a:solidFill>
                <a:srgbClr val="FEE7DE"/>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0" name="Google Shape;1860;p232"/>
              <p:cNvSpPr txBox="1"/>
              <p:nvPr/>
            </p:nvSpPr>
            <p:spPr>
              <a:xfrm>
                <a:off x="5707235" y="2157851"/>
                <a:ext cx="4287457" cy="890274"/>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grpSp>
        <p:grpSp>
          <p:nvGrpSpPr>
            <p:cNvPr id="1861" name="Google Shape;1861;p232"/>
            <p:cNvGrpSpPr/>
            <p:nvPr/>
          </p:nvGrpSpPr>
          <p:grpSpPr>
            <a:xfrm>
              <a:off x="3676301" y="4777161"/>
              <a:ext cx="172557" cy="759409"/>
              <a:chOff x="4466544" y="4777161"/>
              <a:chExt cx="172557" cy="759409"/>
            </a:xfrm>
          </p:grpSpPr>
          <p:sp>
            <p:nvSpPr>
              <p:cNvPr id="1862" name="Google Shape;1862;p232"/>
              <p:cNvSpPr/>
              <p:nvPr/>
            </p:nvSpPr>
            <p:spPr>
              <a:xfrm>
                <a:off x="4466544" y="4939260"/>
                <a:ext cx="172557" cy="597310"/>
              </a:xfrm>
              <a:custGeom>
                <a:avLst/>
                <a:gdLst/>
                <a:ahLst/>
                <a:cxnLst/>
                <a:rect l="l" t="t" r="r" b="b"/>
                <a:pathLst>
                  <a:path w="33019" h="114300" extrusionOk="0">
                    <a:moveTo>
                      <a:pt x="32562" y="0"/>
                    </a:moveTo>
                    <a:lnTo>
                      <a:pt x="0" y="0"/>
                    </a:lnTo>
                    <a:lnTo>
                      <a:pt x="0" y="114236"/>
                    </a:lnTo>
                    <a:lnTo>
                      <a:pt x="32562" y="114236"/>
                    </a:lnTo>
                    <a:lnTo>
                      <a:pt x="32562"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3" name="Google Shape;1863;p232"/>
              <p:cNvSpPr/>
              <p:nvPr/>
            </p:nvSpPr>
            <p:spPr>
              <a:xfrm>
                <a:off x="4466544" y="4939260"/>
                <a:ext cx="172557" cy="597310"/>
              </a:xfrm>
              <a:custGeom>
                <a:avLst/>
                <a:gdLst/>
                <a:ahLst/>
                <a:cxnLst/>
                <a:rect l="l" t="t" r="r" b="b"/>
                <a:pathLst>
                  <a:path w="33019" h="114300" extrusionOk="0">
                    <a:moveTo>
                      <a:pt x="32562" y="114236"/>
                    </a:moveTo>
                    <a:lnTo>
                      <a:pt x="0" y="114236"/>
                    </a:lnTo>
                    <a:lnTo>
                      <a:pt x="0" y="0"/>
                    </a:lnTo>
                    <a:lnTo>
                      <a:pt x="32562" y="0"/>
                    </a:lnTo>
                    <a:lnTo>
                      <a:pt x="32562" y="114236"/>
                    </a:lnTo>
                    <a:close/>
                  </a:path>
                </a:pathLst>
              </a:custGeom>
              <a:noFill/>
              <a:ln w="12675"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4" name="Google Shape;1864;p232"/>
              <p:cNvSpPr/>
              <p:nvPr/>
            </p:nvSpPr>
            <p:spPr>
              <a:xfrm>
                <a:off x="4489506" y="4885639"/>
                <a:ext cx="126099" cy="56412"/>
              </a:xfrm>
              <a:custGeom>
                <a:avLst/>
                <a:gdLst/>
                <a:ahLst/>
                <a:cxnLst/>
                <a:rect l="l" t="t" r="r" b="b"/>
                <a:pathLst>
                  <a:path w="24130" h="10795" extrusionOk="0">
                    <a:moveTo>
                      <a:pt x="23939" y="0"/>
                    </a:moveTo>
                    <a:lnTo>
                      <a:pt x="0" y="0"/>
                    </a:lnTo>
                    <a:lnTo>
                      <a:pt x="0" y="10261"/>
                    </a:lnTo>
                    <a:lnTo>
                      <a:pt x="23939" y="10261"/>
                    </a:lnTo>
                    <a:lnTo>
                      <a:pt x="23939"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5" name="Google Shape;1865;p232"/>
              <p:cNvSpPr/>
              <p:nvPr/>
            </p:nvSpPr>
            <p:spPr>
              <a:xfrm>
                <a:off x="4489506" y="4885639"/>
                <a:ext cx="126099" cy="56412"/>
              </a:xfrm>
              <a:custGeom>
                <a:avLst/>
                <a:gdLst/>
                <a:ahLst/>
                <a:cxnLst/>
                <a:rect l="l" t="t" r="r" b="b"/>
                <a:pathLst>
                  <a:path w="24130" h="10795" extrusionOk="0">
                    <a:moveTo>
                      <a:pt x="23939" y="10261"/>
                    </a:moveTo>
                    <a:lnTo>
                      <a:pt x="0" y="10261"/>
                    </a:lnTo>
                    <a:lnTo>
                      <a:pt x="0" y="0"/>
                    </a:lnTo>
                    <a:lnTo>
                      <a:pt x="23939" y="0"/>
                    </a:lnTo>
                    <a:lnTo>
                      <a:pt x="23939" y="10261"/>
                    </a:lnTo>
                    <a:close/>
                  </a:path>
                </a:pathLst>
              </a:custGeom>
              <a:noFill/>
              <a:ln w="12675"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6" name="Google Shape;1866;p232"/>
              <p:cNvSpPr/>
              <p:nvPr/>
            </p:nvSpPr>
            <p:spPr>
              <a:xfrm>
                <a:off x="4524001" y="4777161"/>
                <a:ext cx="53094" cy="109506"/>
              </a:xfrm>
              <a:custGeom>
                <a:avLst/>
                <a:gdLst/>
                <a:ahLst/>
                <a:cxnLst/>
                <a:rect l="l" t="t" r="r" b="b"/>
                <a:pathLst>
                  <a:path w="10160" h="20954" extrusionOk="0">
                    <a:moveTo>
                      <a:pt x="7581" y="0"/>
                    </a:moveTo>
                    <a:lnTo>
                      <a:pt x="2184" y="0"/>
                    </a:lnTo>
                    <a:lnTo>
                      <a:pt x="0" y="2184"/>
                    </a:lnTo>
                    <a:lnTo>
                      <a:pt x="0" y="20764"/>
                    </a:lnTo>
                    <a:lnTo>
                      <a:pt x="9766" y="20764"/>
                    </a:lnTo>
                    <a:lnTo>
                      <a:pt x="9766" y="2184"/>
                    </a:lnTo>
                    <a:lnTo>
                      <a:pt x="7581"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7" name="Google Shape;1867;p232"/>
              <p:cNvSpPr/>
              <p:nvPr/>
            </p:nvSpPr>
            <p:spPr>
              <a:xfrm>
                <a:off x="4524001" y="4777161"/>
                <a:ext cx="53094" cy="109506"/>
              </a:xfrm>
              <a:custGeom>
                <a:avLst/>
                <a:gdLst/>
                <a:ahLst/>
                <a:cxnLst/>
                <a:rect l="l" t="t" r="r" b="b"/>
                <a:pathLst>
                  <a:path w="10160" h="20954" extrusionOk="0">
                    <a:moveTo>
                      <a:pt x="9766" y="20764"/>
                    </a:moveTo>
                    <a:lnTo>
                      <a:pt x="0" y="20764"/>
                    </a:lnTo>
                    <a:lnTo>
                      <a:pt x="0" y="4889"/>
                    </a:lnTo>
                    <a:lnTo>
                      <a:pt x="0" y="2184"/>
                    </a:lnTo>
                    <a:lnTo>
                      <a:pt x="2184" y="0"/>
                    </a:lnTo>
                    <a:lnTo>
                      <a:pt x="4876" y="0"/>
                    </a:lnTo>
                    <a:lnTo>
                      <a:pt x="7581" y="0"/>
                    </a:lnTo>
                    <a:lnTo>
                      <a:pt x="9766" y="2184"/>
                    </a:lnTo>
                    <a:lnTo>
                      <a:pt x="9766" y="4889"/>
                    </a:lnTo>
                    <a:lnTo>
                      <a:pt x="9766" y="20764"/>
                    </a:lnTo>
                    <a:close/>
                  </a:path>
                </a:pathLst>
              </a:custGeom>
              <a:noFill/>
              <a:ln w="12700"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68" name="Google Shape;1868;p232"/>
              <p:cNvSpPr/>
              <p:nvPr/>
            </p:nvSpPr>
            <p:spPr>
              <a:xfrm>
                <a:off x="4466544" y="5120512"/>
                <a:ext cx="172557" cy="252198"/>
              </a:xfrm>
              <a:custGeom>
                <a:avLst/>
                <a:gdLst/>
                <a:ahLst/>
                <a:cxnLst/>
                <a:rect l="l" t="t" r="r" b="b"/>
                <a:pathLst>
                  <a:path w="33019" h="48259" extrusionOk="0">
                    <a:moveTo>
                      <a:pt x="32562" y="0"/>
                    </a:moveTo>
                    <a:lnTo>
                      <a:pt x="0" y="0"/>
                    </a:lnTo>
                    <a:lnTo>
                      <a:pt x="0" y="47879"/>
                    </a:lnTo>
                    <a:lnTo>
                      <a:pt x="32562" y="47879"/>
                    </a:lnTo>
                    <a:lnTo>
                      <a:pt x="32562"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grpSp>
          <p:nvGrpSpPr>
            <p:cNvPr id="1869" name="Google Shape;1869;p232"/>
            <p:cNvGrpSpPr/>
            <p:nvPr/>
          </p:nvGrpSpPr>
          <p:grpSpPr>
            <a:xfrm>
              <a:off x="5210468" y="4777161"/>
              <a:ext cx="172557" cy="759420"/>
              <a:chOff x="6000711" y="4777161"/>
              <a:chExt cx="172557" cy="759420"/>
            </a:xfrm>
          </p:grpSpPr>
          <p:sp>
            <p:nvSpPr>
              <p:cNvPr id="1870" name="Google Shape;1870;p232"/>
              <p:cNvSpPr/>
              <p:nvPr/>
            </p:nvSpPr>
            <p:spPr>
              <a:xfrm>
                <a:off x="6000711" y="4939271"/>
                <a:ext cx="172557" cy="597310"/>
              </a:xfrm>
              <a:custGeom>
                <a:avLst/>
                <a:gdLst/>
                <a:ahLst/>
                <a:cxnLst/>
                <a:rect l="l" t="t" r="r" b="b"/>
                <a:pathLst>
                  <a:path w="33019" h="114300" extrusionOk="0">
                    <a:moveTo>
                      <a:pt x="32562" y="0"/>
                    </a:moveTo>
                    <a:lnTo>
                      <a:pt x="0" y="0"/>
                    </a:lnTo>
                    <a:lnTo>
                      <a:pt x="0" y="114236"/>
                    </a:lnTo>
                    <a:lnTo>
                      <a:pt x="32562" y="114236"/>
                    </a:lnTo>
                    <a:lnTo>
                      <a:pt x="32562"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1" name="Google Shape;1871;p232"/>
              <p:cNvSpPr/>
              <p:nvPr/>
            </p:nvSpPr>
            <p:spPr>
              <a:xfrm>
                <a:off x="6000711" y="4939271"/>
                <a:ext cx="172557" cy="597310"/>
              </a:xfrm>
              <a:custGeom>
                <a:avLst/>
                <a:gdLst/>
                <a:ahLst/>
                <a:cxnLst/>
                <a:rect l="l" t="t" r="r" b="b"/>
                <a:pathLst>
                  <a:path w="33019" h="114300" extrusionOk="0">
                    <a:moveTo>
                      <a:pt x="32562" y="114236"/>
                    </a:moveTo>
                    <a:lnTo>
                      <a:pt x="0" y="114236"/>
                    </a:lnTo>
                    <a:lnTo>
                      <a:pt x="0" y="0"/>
                    </a:lnTo>
                    <a:lnTo>
                      <a:pt x="32562" y="0"/>
                    </a:lnTo>
                    <a:lnTo>
                      <a:pt x="32562" y="114236"/>
                    </a:lnTo>
                    <a:close/>
                  </a:path>
                </a:pathLst>
              </a:custGeom>
              <a:noFill/>
              <a:ln w="12700"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2" name="Google Shape;1872;p232"/>
              <p:cNvSpPr/>
              <p:nvPr/>
            </p:nvSpPr>
            <p:spPr>
              <a:xfrm>
                <a:off x="6023668" y="4885639"/>
                <a:ext cx="126099" cy="56412"/>
              </a:xfrm>
              <a:custGeom>
                <a:avLst/>
                <a:gdLst/>
                <a:ahLst/>
                <a:cxnLst/>
                <a:rect l="l" t="t" r="r" b="b"/>
                <a:pathLst>
                  <a:path w="24130" h="10795" extrusionOk="0">
                    <a:moveTo>
                      <a:pt x="23939" y="0"/>
                    </a:moveTo>
                    <a:lnTo>
                      <a:pt x="0" y="0"/>
                    </a:lnTo>
                    <a:lnTo>
                      <a:pt x="0" y="10261"/>
                    </a:lnTo>
                    <a:lnTo>
                      <a:pt x="23939" y="10261"/>
                    </a:lnTo>
                    <a:lnTo>
                      <a:pt x="23939"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3" name="Google Shape;1873;p232"/>
              <p:cNvSpPr/>
              <p:nvPr/>
            </p:nvSpPr>
            <p:spPr>
              <a:xfrm>
                <a:off x="6023668" y="4885639"/>
                <a:ext cx="126099" cy="56412"/>
              </a:xfrm>
              <a:custGeom>
                <a:avLst/>
                <a:gdLst/>
                <a:ahLst/>
                <a:cxnLst/>
                <a:rect l="l" t="t" r="r" b="b"/>
                <a:pathLst>
                  <a:path w="24130" h="10795" extrusionOk="0">
                    <a:moveTo>
                      <a:pt x="23939" y="10261"/>
                    </a:moveTo>
                    <a:lnTo>
                      <a:pt x="0" y="10261"/>
                    </a:lnTo>
                    <a:lnTo>
                      <a:pt x="0" y="0"/>
                    </a:lnTo>
                    <a:lnTo>
                      <a:pt x="23939" y="0"/>
                    </a:lnTo>
                    <a:lnTo>
                      <a:pt x="23939" y="10261"/>
                    </a:lnTo>
                    <a:close/>
                  </a:path>
                </a:pathLst>
              </a:custGeom>
              <a:noFill/>
              <a:ln w="12675"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4" name="Google Shape;1874;p232"/>
              <p:cNvSpPr/>
              <p:nvPr/>
            </p:nvSpPr>
            <p:spPr>
              <a:xfrm>
                <a:off x="6058141" y="4777161"/>
                <a:ext cx="53094" cy="109506"/>
              </a:xfrm>
              <a:custGeom>
                <a:avLst/>
                <a:gdLst/>
                <a:ahLst/>
                <a:cxnLst/>
                <a:rect l="l" t="t" r="r" b="b"/>
                <a:pathLst>
                  <a:path w="10160" h="20954" extrusionOk="0">
                    <a:moveTo>
                      <a:pt x="7581" y="0"/>
                    </a:moveTo>
                    <a:lnTo>
                      <a:pt x="2184" y="0"/>
                    </a:lnTo>
                    <a:lnTo>
                      <a:pt x="0" y="2184"/>
                    </a:lnTo>
                    <a:lnTo>
                      <a:pt x="0" y="20764"/>
                    </a:lnTo>
                    <a:lnTo>
                      <a:pt x="9766" y="20764"/>
                    </a:lnTo>
                    <a:lnTo>
                      <a:pt x="9766" y="2184"/>
                    </a:lnTo>
                    <a:lnTo>
                      <a:pt x="7581"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5" name="Google Shape;1875;p232"/>
              <p:cNvSpPr/>
              <p:nvPr/>
            </p:nvSpPr>
            <p:spPr>
              <a:xfrm>
                <a:off x="6058141" y="4777161"/>
                <a:ext cx="53094" cy="109506"/>
              </a:xfrm>
              <a:custGeom>
                <a:avLst/>
                <a:gdLst/>
                <a:ahLst/>
                <a:cxnLst/>
                <a:rect l="l" t="t" r="r" b="b"/>
                <a:pathLst>
                  <a:path w="10160" h="20954" extrusionOk="0">
                    <a:moveTo>
                      <a:pt x="9766" y="20764"/>
                    </a:moveTo>
                    <a:lnTo>
                      <a:pt x="0" y="20764"/>
                    </a:lnTo>
                    <a:lnTo>
                      <a:pt x="0" y="4889"/>
                    </a:lnTo>
                    <a:lnTo>
                      <a:pt x="0" y="2184"/>
                    </a:lnTo>
                    <a:lnTo>
                      <a:pt x="2184" y="0"/>
                    </a:lnTo>
                    <a:lnTo>
                      <a:pt x="4876" y="0"/>
                    </a:lnTo>
                    <a:lnTo>
                      <a:pt x="7581" y="0"/>
                    </a:lnTo>
                    <a:lnTo>
                      <a:pt x="9766" y="2184"/>
                    </a:lnTo>
                    <a:lnTo>
                      <a:pt x="9766" y="4889"/>
                    </a:lnTo>
                    <a:lnTo>
                      <a:pt x="9766" y="20764"/>
                    </a:lnTo>
                    <a:close/>
                  </a:path>
                </a:pathLst>
              </a:custGeom>
              <a:noFill/>
              <a:ln w="12700"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6" name="Google Shape;1876;p232"/>
              <p:cNvSpPr/>
              <p:nvPr/>
            </p:nvSpPr>
            <p:spPr>
              <a:xfrm>
                <a:off x="6000711" y="5120529"/>
                <a:ext cx="172557" cy="252198"/>
              </a:xfrm>
              <a:custGeom>
                <a:avLst/>
                <a:gdLst/>
                <a:ahLst/>
                <a:cxnLst/>
                <a:rect l="l" t="t" r="r" b="b"/>
                <a:pathLst>
                  <a:path w="33019" h="48259" extrusionOk="0">
                    <a:moveTo>
                      <a:pt x="32562" y="0"/>
                    </a:moveTo>
                    <a:lnTo>
                      <a:pt x="0" y="0"/>
                    </a:lnTo>
                    <a:lnTo>
                      <a:pt x="0" y="47878"/>
                    </a:lnTo>
                    <a:lnTo>
                      <a:pt x="32562" y="47878"/>
                    </a:lnTo>
                    <a:lnTo>
                      <a:pt x="32562"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grpSp>
          <p:nvGrpSpPr>
            <p:cNvPr id="1877" name="Google Shape;1877;p232"/>
            <p:cNvGrpSpPr/>
            <p:nvPr/>
          </p:nvGrpSpPr>
          <p:grpSpPr>
            <a:xfrm>
              <a:off x="6670089" y="4777161"/>
              <a:ext cx="172557" cy="759409"/>
              <a:chOff x="7460332" y="4777161"/>
              <a:chExt cx="172557" cy="759409"/>
            </a:xfrm>
          </p:grpSpPr>
          <p:sp>
            <p:nvSpPr>
              <p:cNvPr id="1878" name="Google Shape;1878;p232"/>
              <p:cNvSpPr/>
              <p:nvPr/>
            </p:nvSpPr>
            <p:spPr>
              <a:xfrm>
                <a:off x="7460332" y="4939260"/>
                <a:ext cx="172557" cy="597310"/>
              </a:xfrm>
              <a:custGeom>
                <a:avLst/>
                <a:gdLst/>
                <a:ahLst/>
                <a:cxnLst/>
                <a:rect l="l" t="t" r="r" b="b"/>
                <a:pathLst>
                  <a:path w="33019" h="114300" extrusionOk="0">
                    <a:moveTo>
                      <a:pt x="32562" y="0"/>
                    </a:moveTo>
                    <a:lnTo>
                      <a:pt x="0" y="0"/>
                    </a:lnTo>
                    <a:lnTo>
                      <a:pt x="0" y="114236"/>
                    </a:lnTo>
                    <a:lnTo>
                      <a:pt x="32562" y="114236"/>
                    </a:lnTo>
                    <a:lnTo>
                      <a:pt x="32562"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79" name="Google Shape;1879;p232"/>
              <p:cNvSpPr/>
              <p:nvPr/>
            </p:nvSpPr>
            <p:spPr>
              <a:xfrm>
                <a:off x="7460332" y="4939260"/>
                <a:ext cx="172557" cy="597310"/>
              </a:xfrm>
              <a:custGeom>
                <a:avLst/>
                <a:gdLst/>
                <a:ahLst/>
                <a:cxnLst/>
                <a:rect l="l" t="t" r="r" b="b"/>
                <a:pathLst>
                  <a:path w="33019" h="114300" extrusionOk="0">
                    <a:moveTo>
                      <a:pt x="32562" y="114236"/>
                    </a:moveTo>
                    <a:lnTo>
                      <a:pt x="0" y="114236"/>
                    </a:lnTo>
                    <a:lnTo>
                      <a:pt x="0" y="0"/>
                    </a:lnTo>
                    <a:lnTo>
                      <a:pt x="32562" y="0"/>
                    </a:lnTo>
                    <a:lnTo>
                      <a:pt x="32562" y="114236"/>
                    </a:lnTo>
                    <a:close/>
                  </a:path>
                </a:pathLst>
              </a:custGeom>
              <a:noFill/>
              <a:ln w="12675"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0" name="Google Shape;1880;p232"/>
              <p:cNvSpPr/>
              <p:nvPr/>
            </p:nvSpPr>
            <p:spPr>
              <a:xfrm>
                <a:off x="7483226" y="4885639"/>
                <a:ext cx="126099" cy="56412"/>
              </a:xfrm>
              <a:custGeom>
                <a:avLst/>
                <a:gdLst/>
                <a:ahLst/>
                <a:cxnLst/>
                <a:rect l="l" t="t" r="r" b="b"/>
                <a:pathLst>
                  <a:path w="24130" h="10795" extrusionOk="0">
                    <a:moveTo>
                      <a:pt x="23939" y="0"/>
                    </a:moveTo>
                    <a:lnTo>
                      <a:pt x="0" y="0"/>
                    </a:lnTo>
                    <a:lnTo>
                      <a:pt x="0" y="10261"/>
                    </a:lnTo>
                    <a:lnTo>
                      <a:pt x="23939" y="10261"/>
                    </a:lnTo>
                    <a:lnTo>
                      <a:pt x="23939"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1" name="Google Shape;1881;p232"/>
              <p:cNvSpPr/>
              <p:nvPr/>
            </p:nvSpPr>
            <p:spPr>
              <a:xfrm>
                <a:off x="7483226" y="4885639"/>
                <a:ext cx="126099" cy="56412"/>
              </a:xfrm>
              <a:custGeom>
                <a:avLst/>
                <a:gdLst/>
                <a:ahLst/>
                <a:cxnLst/>
                <a:rect l="l" t="t" r="r" b="b"/>
                <a:pathLst>
                  <a:path w="24130" h="10795" extrusionOk="0">
                    <a:moveTo>
                      <a:pt x="23939" y="10261"/>
                    </a:moveTo>
                    <a:lnTo>
                      <a:pt x="0" y="10261"/>
                    </a:lnTo>
                    <a:lnTo>
                      <a:pt x="0" y="0"/>
                    </a:lnTo>
                    <a:lnTo>
                      <a:pt x="23939" y="0"/>
                    </a:lnTo>
                    <a:lnTo>
                      <a:pt x="23939" y="10261"/>
                    </a:lnTo>
                    <a:close/>
                  </a:path>
                </a:pathLst>
              </a:custGeom>
              <a:noFill/>
              <a:ln w="12675"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2" name="Google Shape;1882;p232"/>
              <p:cNvSpPr/>
              <p:nvPr/>
            </p:nvSpPr>
            <p:spPr>
              <a:xfrm>
                <a:off x="7517742" y="4777161"/>
                <a:ext cx="53094" cy="109506"/>
              </a:xfrm>
              <a:custGeom>
                <a:avLst/>
                <a:gdLst/>
                <a:ahLst/>
                <a:cxnLst/>
                <a:rect l="l" t="t" r="r" b="b"/>
                <a:pathLst>
                  <a:path w="10160" h="20954" extrusionOk="0">
                    <a:moveTo>
                      <a:pt x="7581" y="0"/>
                    </a:moveTo>
                    <a:lnTo>
                      <a:pt x="2184" y="0"/>
                    </a:lnTo>
                    <a:lnTo>
                      <a:pt x="0" y="2184"/>
                    </a:lnTo>
                    <a:lnTo>
                      <a:pt x="0" y="20764"/>
                    </a:lnTo>
                    <a:lnTo>
                      <a:pt x="9766" y="20764"/>
                    </a:lnTo>
                    <a:lnTo>
                      <a:pt x="9766" y="2184"/>
                    </a:lnTo>
                    <a:lnTo>
                      <a:pt x="7581"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3" name="Google Shape;1883;p232"/>
              <p:cNvSpPr/>
              <p:nvPr/>
            </p:nvSpPr>
            <p:spPr>
              <a:xfrm>
                <a:off x="7517742" y="4777161"/>
                <a:ext cx="53094" cy="109506"/>
              </a:xfrm>
              <a:custGeom>
                <a:avLst/>
                <a:gdLst/>
                <a:ahLst/>
                <a:cxnLst/>
                <a:rect l="l" t="t" r="r" b="b"/>
                <a:pathLst>
                  <a:path w="10160" h="20954" extrusionOk="0">
                    <a:moveTo>
                      <a:pt x="9766" y="20764"/>
                    </a:moveTo>
                    <a:lnTo>
                      <a:pt x="0" y="20764"/>
                    </a:lnTo>
                    <a:lnTo>
                      <a:pt x="0" y="4889"/>
                    </a:lnTo>
                    <a:lnTo>
                      <a:pt x="0" y="2184"/>
                    </a:lnTo>
                    <a:lnTo>
                      <a:pt x="2184" y="0"/>
                    </a:lnTo>
                    <a:lnTo>
                      <a:pt x="4876" y="0"/>
                    </a:lnTo>
                    <a:lnTo>
                      <a:pt x="7581" y="0"/>
                    </a:lnTo>
                    <a:lnTo>
                      <a:pt x="9766" y="2184"/>
                    </a:lnTo>
                    <a:lnTo>
                      <a:pt x="9766" y="4889"/>
                    </a:lnTo>
                    <a:lnTo>
                      <a:pt x="9766" y="20764"/>
                    </a:lnTo>
                    <a:close/>
                  </a:path>
                </a:pathLst>
              </a:custGeom>
              <a:noFill/>
              <a:ln w="12700" cap="flat" cmpd="sng">
                <a:solidFill>
                  <a:srgbClr val="176072"/>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4" name="Google Shape;1884;p232"/>
              <p:cNvSpPr/>
              <p:nvPr/>
            </p:nvSpPr>
            <p:spPr>
              <a:xfrm>
                <a:off x="7460332" y="5120512"/>
                <a:ext cx="172557" cy="252198"/>
              </a:xfrm>
              <a:custGeom>
                <a:avLst/>
                <a:gdLst/>
                <a:ahLst/>
                <a:cxnLst/>
                <a:rect l="l" t="t" r="r" b="b"/>
                <a:pathLst>
                  <a:path w="33019" h="48259" extrusionOk="0">
                    <a:moveTo>
                      <a:pt x="32562" y="0"/>
                    </a:moveTo>
                    <a:lnTo>
                      <a:pt x="0" y="0"/>
                    </a:lnTo>
                    <a:lnTo>
                      <a:pt x="0" y="47879"/>
                    </a:lnTo>
                    <a:lnTo>
                      <a:pt x="32562" y="47879"/>
                    </a:lnTo>
                    <a:lnTo>
                      <a:pt x="32562" y="0"/>
                    </a:lnTo>
                    <a:close/>
                  </a:path>
                </a:pathLst>
              </a:custGeom>
              <a:solidFill>
                <a:srgbClr val="17607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sp>
          <p:nvSpPr>
            <p:cNvPr id="1885" name="Google Shape;1885;p232"/>
            <p:cNvSpPr/>
            <p:nvPr/>
          </p:nvSpPr>
          <p:spPr>
            <a:xfrm>
              <a:off x="8243940" y="3325588"/>
              <a:ext cx="517668" cy="169233"/>
            </a:xfrm>
            <a:custGeom>
              <a:avLst/>
              <a:gdLst/>
              <a:ahLst/>
              <a:cxnLst/>
              <a:rect l="l" t="t" r="r" b="b"/>
              <a:pathLst>
                <a:path w="99060" h="32384" extrusionOk="0">
                  <a:moveTo>
                    <a:pt x="81415" y="0"/>
                  </a:moveTo>
                  <a:lnTo>
                    <a:pt x="53125" y="3964"/>
                  </a:lnTo>
                  <a:lnTo>
                    <a:pt x="23399" y="16287"/>
                  </a:lnTo>
                  <a:lnTo>
                    <a:pt x="0" y="29253"/>
                  </a:lnTo>
                  <a:lnTo>
                    <a:pt x="736" y="31526"/>
                  </a:lnTo>
                  <a:lnTo>
                    <a:pt x="2501" y="31463"/>
                  </a:lnTo>
                  <a:lnTo>
                    <a:pt x="30875" y="32048"/>
                  </a:lnTo>
                  <a:lnTo>
                    <a:pt x="65155" y="32230"/>
                  </a:lnTo>
                  <a:lnTo>
                    <a:pt x="92232" y="27418"/>
                  </a:lnTo>
                  <a:lnTo>
                    <a:pt x="98996" y="13023"/>
                  </a:lnTo>
                  <a:lnTo>
                    <a:pt x="81415"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6" name="Google Shape;1886;p232"/>
            <p:cNvSpPr/>
            <p:nvPr/>
          </p:nvSpPr>
          <p:spPr>
            <a:xfrm>
              <a:off x="8138945" y="3836927"/>
              <a:ext cx="517668" cy="169233"/>
            </a:xfrm>
            <a:custGeom>
              <a:avLst/>
              <a:gdLst/>
              <a:ahLst/>
              <a:cxnLst/>
              <a:rect l="l" t="t" r="r" b="b"/>
              <a:pathLst>
                <a:path w="99060" h="32384" extrusionOk="0">
                  <a:moveTo>
                    <a:pt x="2501" y="31463"/>
                  </a:moveTo>
                  <a:lnTo>
                    <a:pt x="736" y="31526"/>
                  </a:lnTo>
                  <a:lnTo>
                    <a:pt x="0" y="29253"/>
                  </a:lnTo>
                  <a:lnTo>
                    <a:pt x="1511" y="28339"/>
                  </a:lnTo>
                  <a:lnTo>
                    <a:pt x="23399" y="16287"/>
                  </a:lnTo>
                  <a:lnTo>
                    <a:pt x="53125" y="3964"/>
                  </a:lnTo>
                  <a:lnTo>
                    <a:pt x="81415" y="0"/>
                  </a:lnTo>
                  <a:lnTo>
                    <a:pt x="98996" y="13023"/>
                  </a:lnTo>
                  <a:lnTo>
                    <a:pt x="92232" y="27418"/>
                  </a:lnTo>
                  <a:lnTo>
                    <a:pt x="65155" y="32230"/>
                  </a:lnTo>
                  <a:lnTo>
                    <a:pt x="30875" y="32048"/>
                  </a:lnTo>
                  <a:lnTo>
                    <a:pt x="2501" y="31463"/>
                  </a:lnTo>
                  <a:close/>
                </a:path>
              </a:pathLst>
            </a:custGeom>
            <a:noFill/>
            <a:ln w="9525" cap="flat" cmpd="sng">
              <a:solidFill>
                <a:srgbClr val="6DA4D8"/>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7" name="Google Shape;1887;p232"/>
            <p:cNvSpPr/>
            <p:nvPr/>
          </p:nvSpPr>
          <p:spPr>
            <a:xfrm>
              <a:off x="8343879" y="3668250"/>
              <a:ext cx="507714" cy="205740"/>
            </a:xfrm>
            <a:custGeom>
              <a:avLst/>
              <a:gdLst/>
              <a:ahLst/>
              <a:cxnLst/>
              <a:rect l="l" t="t" r="r" b="b"/>
              <a:pathLst>
                <a:path w="97154" h="39370" extrusionOk="0">
                  <a:moveTo>
                    <a:pt x="26957" y="0"/>
                  </a:moveTo>
                  <a:lnTo>
                    <a:pt x="279" y="1967"/>
                  </a:lnTo>
                  <a:lnTo>
                    <a:pt x="0" y="4329"/>
                  </a:lnTo>
                  <a:lnTo>
                    <a:pt x="1625" y="5015"/>
                  </a:lnTo>
                  <a:lnTo>
                    <a:pt x="27137" y="17445"/>
                  </a:lnTo>
                  <a:lnTo>
                    <a:pt x="58181" y="31984"/>
                  </a:lnTo>
                  <a:lnTo>
                    <a:pt x="84782" y="38969"/>
                  </a:lnTo>
                  <a:lnTo>
                    <a:pt x="96964" y="28739"/>
                  </a:lnTo>
                  <a:lnTo>
                    <a:pt x="86462" y="9544"/>
                  </a:lnTo>
                  <a:lnTo>
                    <a:pt x="59113" y="1278"/>
                  </a:lnTo>
                  <a:lnTo>
                    <a:pt x="26957"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8" name="Google Shape;1888;p232"/>
            <p:cNvSpPr/>
            <p:nvPr/>
          </p:nvSpPr>
          <p:spPr>
            <a:xfrm>
              <a:off x="8238884" y="4179589"/>
              <a:ext cx="507714" cy="205740"/>
            </a:xfrm>
            <a:custGeom>
              <a:avLst/>
              <a:gdLst/>
              <a:ahLst/>
              <a:cxnLst/>
              <a:rect l="l" t="t" r="r" b="b"/>
              <a:pathLst>
                <a:path w="97154" h="39370" extrusionOk="0">
                  <a:moveTo>
                    <a:pt x="1625" y="5015"/>
                  </a:moveTo>
                  <a:lnTo>
                    <a:pt x="0" y="4329"/>
                  </a:lnTo>
                  <a:lnTo>
                    <a:pt x="279" y="1967"/>
                  </a:lnTo>
                  <a:lnTo>
                    <a:pt x="2031" y="1764"/>
                  </a:lnTo>
                  <a:lnTo>
                    <a:pt x="26957" y="0"/>
                  </a:lnTo>
                  <a:lnTo>
                    <a:pt x="59113" y="1278"/>
                  </a:lnTo>
                  <a:lnTo>
                    <a:pt x="86462" y="9544"/>
                  </a:lnTo>
                  <a:lnTo>
                    <a:pt x="96964" y="28739"/>
                  </a:lnTo>
                  <a:lnTo>
                    <a:pt x="84782" y="38969"/>
                  </a:lnTo>
                  <a:lnTo>
                    <a:pt x="58181" y="31984"/>
                  </a:lnTo>
                  <a:lnTo>
                    <a:pt x="27137" y="17445"/>
                  </a:lnTo>
                  <a:lnTo>
                    <a:pt x="1625" y="5015"/>
                  </a:lnTo>
                  <a:close/>
                </a:path>
              </a:pathLst>
            </a:custGeom>
            <a:noFill/>
            <a:ln w="9525" cap="flat" cmpd="sng">
              <a:solidFill>
                <a:srgbClr val="6DA4D8"/>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89" name="Google Shape;1889;p232"/>
            <p:cNvSpPr/>
            <p:nvPr/>
          </p:nvSpPr>
          <p:spPr>
            <a:xfrm>
              <a:off x="3333747" y="3614748"/>
              <a:ext cx="524305" cy="162600"/>
            </a:xfrm>
            <a:custGeom>
              <a:avLst/>
              <a:gdLst/>
              <a:ahLst/>
              <a:cxnLst/>
              <a:rect l="l" t="t" r="r" b="b"/>
              <a:pathLst>
                <a:path w="100330" h="31115" extrusionOk="0">
                  <a:moveTo>
                    <a:pt x="97548" y="25851"/>
                  </a:moveTo>
                  <a:lnTo>
                    <a:pt x="99314" y="25787"/>
                  </a:lnTo>
                  <a:lnTo>
                    <a:pt x="99885" y="23476"/>
                  </a:lnTo>
                  <a:lnTo>
                    <a:pt x="98323" y="22663"/>
                  </a:lnTo>
                  <a:lnTo>
                    <a:pt x="75639" y="12178"/>
                  </a:lnTo>
                  <a:lnTo>
                    <a:pt x="45118" y="1972"/>
                  </a:lnTo>
                  <a:lnTo>
                    <a:pt x="16618" y="0"/>
                  </a:lnTo>
                  <a:lnTo>
                    <a:pt x="0" y="14218"/>
                  </a:lnTo>
                  <a:lnTo>
                    <a:pt x="7758" y="28105"/>
                  </a:lnTo>
                  <a:lnTo>
                    <a:pt x="35105" y="31007"/>
                  </a:lnTo>
                  <a:lnTo>
                    <a:pt x="69287" y="28423"/>
                  </a:lnTo>
                  <a:lnTo>
                    <a:pt x="97548" y="25851"/>
                  </a:lnTo>
                  <a:close/>
                </a:path>
              </a:pathLst>
            </a:custGeom>
            <a:noFill/>
            <a:ln w="12700" cap="flat" cmpd="sng">
              <a:solidFill>
                <a:srgbClr val="6DA4D8"/>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0" name="Google Shape;1890;p232"/>
            <p:cNvSpPr/>
            <p:nvPr/>
          </p:nvSpPr>
          <p:spPr>
            <a:xfrm>
              <a:off x="3158418" y="3961361"/>
              <a:ext cx="497758" cy="225651"/>
            </a:xfrm>
            <a:custGeom>
              <a:avLst/>
              <a:gdLst/>
              <a:ahLst/>
              <a:cxnLst/>
              <a:rect l="l" t="t" r="r" b="b"/>
              <a:pathLst>
                <a:path w="95250" h="43179" extrusionOk="0">
                  <a:moveTo>
                    <a:pt x="93433" y="3222"/>
                  </a:moveTo>
                  <a:lnTo>
                    <a:pt x="95008" y="2422"/>
                  </a:lnTo>
                  <a:lnTo>
                    <a:pt x="94564" y="85"/>
                  </a:lnTo>
                  <a:lnTo>
                    <a:pt x="92798" y="9"/>
                  </a:lnTo>
                  <a:lnTo>
                    <a:pt x="67812" y="0"/>
                  </a:lnTo>
                  <a:lnTo>
                    <a:pt x="35826" y="3533"/>
                  </a:lnTo>
                  <a:lnTo>
                    <a:pt x="9127" y="13696"/>
                  </a:lnTo>
                  <a:lnTo>
                    <a:pt x="0" y="33575"/>
                  </a:lnTo>
                  <a:lnTo>
                    <a:pt x="12863" y="42925"/>
                  </a:lnTo>
                  <a:lnTo>
                    <a:pt x="38906" y="34091"/>
                  </a:lnTo>
                  <a:lnTo>
                    <a:pt x="68855" y="17411"/>
                  </a:lnTo>
                  <a:lnTo>
                    <a:pt x="93433" y="3222"/>
                  </a:lnTo>
                  <a:close/>
                </a:path>
              </a:pathLst>
            </a:custGeom>
            <a:noFill/>
            <a:ln w="12700" cap="flat" cmpd="sng">
              <a:solidFill>
                <a:srgbClr val="6DA4D8"/>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1" name="Google Shape;1891;p232"/>
            <p:cNvSpPr/>
            <p:nvPr/>
          </p:nvSpPr>
          <p:spPr>
            <a:xfrm>
              <a:off x="1211516" y="3416193"/>
              <a:ext cx="1416952" cy="2146997"/>
            </a:xfrm>
            <a:custGeom>
              <a:avLst/>
              <a:gdLst/>
              <a:ahLst/>
              <a:cxnLst/>
              <a:rect l="l" t="t" r="r" b="b"/>
              <a:pathLst>
                <a:path w="271144" h="410845" extrusionOk="0">
                  <a:moveTo>
                    <a:pt x="131254" y="0"/>
                  </a:moveTo>
                  <a:lnTo>
                    <a:pt x="58764" y="124705"/>
                  </a:lnTo>
                  <a:lnTo>
                    <a:pt x="19421" y="259086"/>
                  </a:lnTo>
                  <a:lnTo>
                    <a:pt x="3181" y="366549"/>
                  </a:lnTo>
                  <a:lnTo>
                    <a:pt x="0" y="410502"/>
                  </a:lnTo>
                  <a:lnTo>
                    <a:pt x="176072" y="410502"/>
                  </a:lnTo>
                  <a:lnTo>
                    <a:pt x="177828" y="389305"/>
                  </a:lnTo>
                  <a:lnTo>
                    <a:pt x="186217" y="349835"/>
                  </a:lnTo>
                  <a:lnTo>
                    <a:pt x="199366" y="297608"/>
                  </a:lnTo>
                  <a:lnTo>
                    <a:pt x="215403" y="238142"/>
                  </a:lnTo>
                  <a:lnTo>
                    <a:pt x="262102" y="71478"/>
                  </a:lnTo>
                  <a:lnTo>
                    <a:pt x="270954" y="38226"/>
                  </a:lnTo>
                  <a:lnTo>
                    <a:pt x="188683" y="94640"/>
                  </a:lnTo>
                  <a:lnTo>
                    <a:pt x="135788" y="647"/>
                  </a:lnTo>
                  <a:lnTo>
                    <a:pt x="131254" y="0"/>
                  </a:lnTo>
                  <a:close/>
                </a:path>
              </a:pathLst>
            </a:custGeom>
            <a:solidFill>
              <a:srgbClr val="084F5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2" name="Google Shape;1892;p232"/>
            <p:cNvSpPr/>
            <p:nvPr/>
          </p:nvSpPr>
          <p:spPr>
            <a:xfrm>
              <a:off x="747110" y="3589403"/>
              <a:ext cx="1204570" cy="1314082"/>
            </a:xfrm>
            <a:custGeom>
              <a:avLst/>
              <a:gdLst/>
              <a:ahLst/>
              <a:cxnLst/>
              <a:rect l="l" t="t" r="r" b="b"/>
              <a:pathLst>
                <a:path w="230505" h="251459" extrusionOk="0">
                  <a:moveTo>
                    <a:pt x="230466" y="0"/>
                  </a:moveTo>
                  <a:lnTo>
                    <a:pt x="0" y="73088"/>
                  </a:lnTo>
                  <a:lnTo>
                    <a:pt x="139318" y="250913"/>
                  </a:lnTo>
                </a:path>
              </a:pathLst>
            </a:custGeom>
            <a:noFill/>
            <a:ln w="63500" cap="flat" cmpd="sng">
              <a:solidFill>
                <a:srgbClr val="084F5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3" name="Google Shape;1893;p232"/>
            <p:cNvSpPr/>
            <p:nvPr/>
          </p:nvSpPr>
          <p:spPr>
            <a:xfrm>
              <a:off x="1989346" y="3724846"/>
              <a:ext cx="1131571" cy="1207894"/>
            </a:xfrm>
            <a:custGeom>
              <a:avLst/>
              <a:gdLst/>
              <a:ahLst/>
              <a:cxnLst/>
              <a:rect l="l" t="t" r="r" b="b"/>
              <a:pathLst>
                <a:path w="216535" h="231140" extrusionOk="0">
                  <a:moveTo>
                    <a:pt x="98564" y="0"/>
                  </a:moveTo>
                  <a:lnTo>
                    <a:pt x="216179" y="134975"/>
                  </a:lnTo>
                  <a:lnTo>
                    <a:pt x="0" y="231051"/>
                  </a:lnTo>
                </a:path>
              </a:pathLst>
            </a:custGeom>
            <a:noFill/>
            <a:ln w="63500" cap="flat" cmpd="sng">
              <a:solidFill>
                <a:srgbClr val="084F5F"/>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nvGrpSpPr>
            <p:cNvPr id="1894" name="Google Shape;1894;p232"/>
            <p:cNvGrpSpPr/>
            <p:nvPr/>
          </p:nvGrpSpPr>
          <p:grpSpPr>
            <a:xfrm>
              <a:off x="3884434" y="3413120"/>
              <a:ext cx="1251033" cy="2150331"/>
              <a:chOff x="4674677" y="3413120"/>
              <a:chExt cx="1251033" cy="2150331"/>
            </a:xfrm>
          </p:grpSpPr>
          <p:sp>
            <p:nvSpPr>
              <p:cNvPr id="1895" name="Google Shape;1895;p232"/>
              <p:cNvSpPr/>
              <p:nvPr/>
            </p:nvSpPr>
            <p:spPr>
              <a:xfrm>
                <a:off x="4674677" y="4053584"/>
                <a:ext cx="1251033" cy="1509867"/>
              </a:xfrm>
              <a:custGeom>
                <a:avLst/>
                <a:gdLst/>
                <a:ahLst/>
                <a:cxnLst/>
                <a:rect l="l" t="t" r="r" b="b"/>
                <a:pathLst>
                  <a:path w="239394" h="288925" extrusionOk="0">
                    <a:moveTo>
                      <a:pt x="62496" y="44373"/>
                    </a:moveTo>
                    <a:lnTo>
                      <a:pt x="38519" y="2235"/>
                    </a:lnTo>
                    <a:lnTo>
                      <a:pt x="33985" y="0"/>
                    </a:lnTo>
                    <a:lnTo>
                      <a:pt x="26593" y="8978"/>
                    </a:lnTo>
                    <a:lnTo>
                      <a:pt x="18923" y="18034"/>
                    </a:lnTo>
                    <a:lnTo>
                      <a:pt x="10515" y="27305"/>
                    </a:lnTo>
                    <a:lnTo>
                      <a:pt x="2565" y="34925"/>
                    </a:lnTo>
                    <a:lnTo>
                      <a:pt x="0" y="37084"/>
                    </a:lnTo>
                    <a:lnTo>
                      <a:pt x="2578" y="38760"/>
                    </a:lnTo>
                    <a:lnTo>
                      <a:pt x="5905" y="39204"/>
                    </a:lnTo>
                    <a:lnTo>
                      <a:pt x="15976" y="40220"/>
                    </a:lnTo>
                    <a:lnTo>
                      <a:pt x="16751" y="40220"/>
                    </a:lnTo>
                    <a:lnTo>
                      <a:pt x="25184" y="40551"/>
                    </a:lnTo>
                    <a:lnTo>
                      <a:pt x="34544" y="40220"/>
                    </a:lnTo>
                    <a:lnTo>
                      <a:pt x="42214" y="39204"/>
                    </a:lnTo>
                    <a:lnTo>
                      <a:pt x="43065" y="39204"/>
                    </a:lnTo>
                    <a:lnTo>
                      <a:pt x="37871" y="45288"/>
                    </a:lnTo>
                    <a:lnTo>
                      <a:pt x="25006" y="51536"/>
                    </a:lnTo>
                    <a:lnTo>
                      <a:pt x="28371" y="54292"/>
                    </a:lnTo>
                    <a:lnTo>
                      <a:pt x="40360" y="54292"/>
                    </a:lnTo>
                    <a:lnTo>
                      <a:pt x="48564" y="53936"/>
                    </a:lnTo>
                    <a:lnTo>
                      <a:pt x="55753" y="53149"/>
                    </a:lnTo>
                    <a:lnTo>
                      <a:pt x="61226" y="51816"/>
                    </a:lnTo>
                    <a:lnTo>
                      <a:pt x="62496" y="44373"/>
                    </a:lnTo>
                    <a:close/>
                  </a:path>
                  <a:path w="239394" h="288925" extrusionOk="0">
                    <a:moveTo>
                      <a:pt x="197002" y="159664"/>
                    </a:moveTo>
                    <a:lnTo>
                      <a:pt x="190969" y="129768"/>
                    </a:lnTo>
                    <a:lnTo>
                      <a:pt x="174510" y="105359"/>
                    </a:lnTo>
                    <a:lnTo>
                      <a:pt x="150088" y="88887"/>
                    </a:lnTo>
                    <a:lnTo>
                      <a:pt x="140741" y="87007"/>
                    </a:lnTo>
                    <a:lnTo>
                      <a:pt x="140741" y="51714"/>
                    </a:lnTo>
                    <a:lnTo>
                      <a:pt x="98285" y="51714"/>
                    </a:lnTo>
                    <a:lnTo>
                      <a:pt x="98285" y="87287"/>
                    </a:lnTo>
                    <a:lnTo>
                      <a:pt x="90297" y="88887"/>
                    </a:lnTo>
                    <a:lnTo>
                      <a:pt x="65887" y="105359"/>
                    </a:lnTo>
                    <a:lnTo>
                      <a:pt x="49428" y="129768"/>
                    </a:lnTo>
                    <a:lnTo>
                      <a:pt x="43383" y="159664"/>
                    </a:lnTo>
                    <a:lnTo>
                      <a:pt x="43383" y="288531"/>
                    </a:lnTo>
                    <a:lnTo>
                      <a:pt x="197002" y="288531"/>
                    </a:lnTo>
                    <a:lnTo>
                      <a:pt x="197002" y="159664"/>
                    </a:lnTo>
                    <a:close/>
                  </a:path>
                  <a:path w="239394" h="288925" extrusionOk="0">
                    <a:moveTo>
                      <a:pt x="239014" y="37084"/>
                    </a:moveTo>
                    <a:lnTo>
                      <a:pt x="212420" y="8978"/>
                    </a:lnTo>
                    <a:lnTo>
                      <a:pt x="205143" y="127"/>
                    </a:lnTo>
                    <a:lnTo>
                      <a:pt x="205028" y="0"/>
                    </a:lnTo>
                    <a:lnTo>
                      <a:pt x="176517" y="44373"/>
                    </a:lnTo>
                    <a:lnTo>
                      <a:pt x="177749" y="51536"/>
                    </a:lnTo>
                    <a:lnTo>
                      <a:pt x="177787" y="51816"/>
                    </a:lnTo>
                    <a:lnTo>
                      <a:pt x="183261" y="53149"/>
                    </a:lnTo>
                    <a:lnTo>
                      <a:pt x="190449" y="53936"/>
                    </a:lnTo>
                    <a:lnTo>
                      <a:pt x="198653" y="54292"/>
                    </a:lnTo>
                    <a:lnTo>
                      <a:pt x="210642" y="54292"/>
                    </a:lnTo>
                    <a:lnTo>
                      <a:pt x="214007" y="51536"/>
                    </a:lnTo>
                    <a:lnTo>
                      <a:pt x="201142" y="45288"/>
                    </a:lnTo>
                    <a:lnTo>
                      <a:pt x="195948" y="39204"/>
                    </a:lnTo>
                    <a:lnTo>
                      <a:pt x="196799" y="39204"/>
                    </a:lnTo>
                    <a:lnTo>
                      <a:pt x="204470" y="40220"/>
                    </a:lnTo>
                    <a:lnTo>
                      <a:pt x="213829" y="40551"/>
                    </a:lnTo>
                    <a:lnTo>
                      <a:pt x="222262" y="40220"/>
                    </a:lnTo>
                    <a:lnTo>
                      <a:pt x="223024" y="40220"/>
                    </a:lnTo>
                    <a:lnTo>
                      <a:pt x="233108" y="39204"/>
                    </a:lnTo>
                    <a:lnTo>
                      <a:pt x="236435" y="38760"/>
                    </a:lnTo>
                    <a:lnTo>
                      <a:pt x="239014" y="37084"/>
                    </a:lnTo>
                    <a:close/>
                  </a:path>
                </a:pathLst>
              </a:custGeom>
              <a:solidFill>
                <a:srgbClr val="CCA5C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6" name="Google Shape;1896;p232"/>
              <p:cNvSpPr/>
              <p:nvPr/>
            </p:nvSpPr>
            <p:spPr>
              <a:xfrm>
                <a:off x="4795690" y="3413120"/>
                <a:ext cx="1015428" cy="1015426"/>
              </a:xfrm>
              <a:custGeom>
                <a:avLst/>
                <a:gdLst/>
                <a:ahLst/>
                <a:cxnLst/>
                <a:rect l="l" t="t" r="r" b="b"/>
                <a:pathLst>
                  <a:path w="194310" h="194309" extrusionOk="0">
                    <a:moveTo>
                      <a:pt x="97040" y="0"/>
                    </a:moveTo>
                    <a:lnTo>
                      <a:pt x="59268" y="7625"/>
                    </a:lnTo>
                    <a:lnTo>
                      <a:pt x="28422" y="28422"/>
                    </a:lnTo>
                    <a:lnTo>
                      <a:pt x="7625" y="59268"/>
                    </a:lnTo>
                    <a:lnTo>
                      <a:pt x="0" y="97040"/>
                    </a:lnTo>
                    <a:lnTo>
                      <a:pt x="7625" y="134813"/>
                    </a:lnTo>
                    <a:lnTo>
                      <a:pt x="28422" y="165658"/>
                    </a:lnTo>
                    <a:lnTo>
                      <a:pt x="59268" y="186455"/>
                    </a:lnTo>
                    <a:lnTo>
                      <a:pt x="97040" y="194081"/>
                    </a:lnTo>
                    <a:lnTo>
                      <a:pt x="134813" y="186455"/>
                    </a:lnTo>
                    <a:lnTo>
                      <a:pt x="165658" y="165658"/>
                    </a:lnTo>
                    <a:lnTo>
                      <a:pt x="186455" y="134813"/>
                    </a:lnTo>
                    <a:lnTo>
                      <a:pt x="194081" y="97040"/>
                    </a:lnTo>
                    <a:lnTo>
                      <a:pt x="186455" y="59268"/>
                    </a:lnTo>
                    <a:lnTo>
                      <a:pt x="165658" y="28422"/>
                    </a:lnTo>
                    <a:lnTo>
                      <a:pt x="134813" y="7625"/>
                    </a:lnTo>
                    <a:lnTo>
                      <a:pt x="97040" y="0"/>
                    </a:lnTo>
                    <a:close/>
                  </a:path>
                </a:pathLst>
              </a:custGeom>
              <a:solidFill>
                <a:srgbClr val="CCA5C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grpSp>
          <p:nvGrpSpPr>
            <p:cNvPr id="1897" name="Google Shape;1897;p232"/>
            <p:cNvGrpSpPr/>
            <p:nvPr/>
          </p:nvGrpSpPr>
          <p:grpSpPr>
            <a:xfrm>
              <a:off x="5490121" y="3413120"/>
              <a:ext cx="1267170" cy="2148669"/>
              <a:chOff x="6280364" y="3413120"/>
              <a:chExt cx="1267170" cy="2148669"/>
            </a:xfrm>
          </p:grpSpPr>
          <p:sp>
            <p:nvSpPr>
              <p:cNvPr id="1898" name="Google Shape;1898;p232"/>
              <p:cNvSpPr/>
              <p:nvPr/>
            </p:nvSpPr>
            <p:spPr>
              <a:xfrm>
                <a:off x="6386098" y="3527617"/>
                <a:ext cx="1161436" cy="2034172"/>
              </a:xfrm>
              <a:custGeom>
                <a:avLst/>
                <a:gdLst/>
                <a:ahLst/>
                <a:cxnLst/>
                <a:rect l="l" t="t" r="r" b="b"/>
                <a:pathLst>
                  <a:path w="222250" h="389254" extrusionOk="0">
                    <a:moveTo>
                      <a:pt x="153619" y="260311"/>
                    </a:moveTo>
                    <a:lnTo>
                      <a:pt x="147574" y="230416"/>
                    </a:lnTo>
                    <a:lnTo>
                      <a:pt x="131114" y="206006"/>
                    </a:lnTo>
                    <a:lnTo>
                      <a:pt x="106705" y="189534"/>
                    </a:lnTo>
                    <a:lnTo>
                      <a:pt x="97345" y="187655"/>
                    </a:lnTo>
                    <a:lnTo>
                      <a:pt x="97345" y="152361"/>
                    </a:lnTo>
                    <a:lnTo>
                      <a:pt x="54889" y="152361"/>
                    </a:lnTo>
                    <a:lnTo>
                      <a:pt x="54889" y="187934"/>
                    </a:lnTo>
                    <a:lnTo>
                      <a:pt x="46913" y="189534"/>
                    </a:lnTo>
                    <a:lnTo>
                      <a:pt x="22491" y="206006"/>
                    </a:lnTo>
                    <a:lnTo>
                      <a:pt x="6032" y="230416"/>
                    </a:lnTo>
                    <a:lnTo>
                      <a:pt x="0" y="260311"/>
                    </a:lnTo>
                    <a:lnTo>
                      <a:pt x="0" y="389178"/>
                    </a:lnTo>
                    <a:lnTo>
                      <a:pt x="153619" y="389178"/>
                    </a:lnTo>
                    <a:lnTo>
                      <a:pt x="153619" y="260311"/>
                    </a:lnTo>
                    <a:close/>
                  </a:path>
                  <a:path w="222250" h="389254" extrusionOk="0">
                    <a:moveTo>
                      <a:pt x="221830" y="137426"/>
                    </a:moveTo>
                    <a:lnTo>
                      <a:pt x="214934" y="116636"/>
                    </a:lnTo>
                    <a:lnTo>
                      <a:pt x="216598" y="40792"/>
                    </a:lnTo>
                    <a:lnTo>
                      <a:pt x="209702" y="14528"/>
                    </a:lnTo>
                    <a:lnTo>
                      <a:pt x="198742" y="3251"/>
                    </a:lnTo>
                    <a:lnTo>
                      <a:pt x="188658" y="0"/>
                    </a:lnTo>
                    <a:lnTo>
                      <a:pt x="173685" y="5257"/>
                    </a:lnTo>
                    <a:lnTo>
                      <a:pt x="148031" y="19469"/>
                    </a:lnTo>
                    <a:lnTo>
                      <a:pt x="157137" y="51371"/>
                    </a:lnTo>
                    <a:lnTo>
                      <a:pt x="176555" y="112369"/>
                    </a:lnTo>
                    <a:lnTo>
                      <a:pt x="203390" y="144780"/>
                    </a:lnTo>
                    <a:lnTo>
                      <a:pt x="221830" y="137426"/>
                    </a:lnTo>
                    <a:close/>
                  </a:path>
                </a:pathLst>
              </a:custGeom>
              <a:solidFill>
                <a:srgbClr val="79CDC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99" name="Google Shape;1899;p232"/>
              <p:cNvSpPr/>
              <p:nvPr/>
            </p:nvSpPr>
            <p:spPr>
              <a:xfrm>
                <a:off x="6280364" y="3413120"/>
                <a:ext cx="1015428" cy="1015426"/>
              </a:xfrm>
              <a:custGeom>
                <a:avLst/>
                <a:gdLst/>
                <a:ahLst/>
                <a:cxnLst/>
                <a:rect l="l" t="t" r="r" b="b"/>
                <a:pathLst>
                  <a:path w="194310" h="194309" extrusionOk="0">
                    <a:moveTo>
                      <a:pt x="97040" y="0"/>
                    </a:moveTo>
                    <a:lnTo>
                      <a:pt x="59268" y="7625"/>
                    </a:lnTo>
                    <a:lnTo>
                      <a:pt x="28422" y="28422"/>
                    </a:lnTo>
                    <a:lnTo>
                      <a:pt x="7625" y="59268"/>
                    </a:lnTo>
                    <a:lnTo>
                      <a:pt x="0" y="97040"/>
                    </a:lnTo>
                    <a:lnTo>
                      <a:pt x="7625" y="134813"/>
                    </a:lnTo>
                    <a:lnTo>
                      <a:pt x="28422" y="165658"/>
                    </a:lnTo>
                    <a:lnTo>
                      <a:pt x="59268" y="186455"/>
                    </a:lnTo>
                    <a:lnTo>
                      <a:pt x="97040" y="194081"/>
                    </a:lnTo>
                    <a:lnTo>
                      <a:pt x="134813" y="186455"/>
                    </a:lnTo>
                    <a:lnTo>
                      <a:pt x="165658" y="165658"/>
                    </a:lnTo>
                    <a:lnTo>
                      <a:pt x="186455" y="134813"/>
                    </a:lnTo>
                    <a:lnTo>
                      <a:pt x="194081" y="97040"/>
                    </a:lnTo>
                    <a:lnTo>
                      <a:pt x="186455" y="59268"/>
                    </a:lnTo>
                    <a:lnTo>
                      <a:pt x="165658" y="28422"/>
                    </a:lnTo>
                    <a:lnTo>
                      <a:pt x="134813" y="7625"/>
                    </a:lnTo>
                    <a:lnTo>
                      <a:pt x="97040" y="0"/>
                    </a:lnTo>
                    <a:close/>
                  </a:path>
                </a:pathLst>
              </a:custGeom>
              <a:solidFill>
                <a:srgbClr val="79CDC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pic>
          <p:nvPicPr>
            <p:cNvPr id="1900" name="Google Shape;1900;p232"/>
            <p:cNvPicPr preferRelativeResize="0"/>
            <p:nvPr/>
          </p:nvPicPr>
          <p:blipFill rotWithShape="1">
            <a:blip r:embed="rId6">
              <a:alphaModFix/>
            </a:blip>
            <a:srcRect/>
            <a:stretch/>
          </p:blipFill>
          <p:spPr>
            <a:xfrm>
              <a:off x="6972448" y="3412399"/>
              <a:ext cx="1014231" cy="2148241"/>
            </a:xfrm>
            <a:prstGeom prst="rect">
              <a:avLst/>
            </a:prstGeom>
            <a:noFill/>
            <a:ln>
              <a:noFill/>
            </a:ln>
          </p:spPr>
        </p:pic>
        <p:sp>
          <p:nvSpPr>
            <p:cNvPr id="1901" name="Google Shape;1901;p232"/>
            <p:cNvSpPr/>
            <p:nvPr/>
          </p:nvSpPr>
          <p:spPr>
            <a:xfrm rot="7037306">
              <a:off x="2091641" y="2434330"/>
              <a:ext cx="783965" cy="1232840"/>
            </a:xfrm>
            <a:custGeom>
              <a:avLst/>
              <a:gdLst/>
              <a:ahLst/>
              <a:cxnLst/>
              <a:rect l="l" t="t" r="r" b="b"/>
              <a:pathLst>
                <a:path w="783965" h="1232840" extrusionOk="0">
                  <a:moveTo>
                    <a:pt x="319974" y="1232840"/>
                  </a:moveTo>
                  <a:lnTo>
                    <a:pt x="0" y="262429"/>
                  </a:lnTo>
                  <a:lnTo>
                    <a:pt x="17405" y="251107"/>
                  </a:lnTo>
                  <a:lnTo>
                    <a:pt x="141400" y="0"/>
                  </a:lnTo>
                  <a:lnTo>
                    <a:pt x="236504" y="192598"/>
                  </a:lnTo>
                  <a:lnTo>
                    <a:pt x="321533" y="194385"/>
                  </a:lnTo>
                  <a:cubicBezTo>
                    <a:pt x="488391" y="214146"/>
                    <a:pt x="642773" y="313741"/>
                    <a:pt x="725605" y="474305"/>
                  </a:cubicBezTo>
                  <a:cubicBezTo>
                    <a:pt x="858137" y="731208"/>
                    <a:pt x="757315" y="1046905"/>
                    <a:pt x="500412" y="1179438"/>
                  </a:cubicBezTo>
                  <a:cubicBezTo>
                    <a:pt x="468299" y="1196005"/>
                    <a:pt x="435268" y="1208925"/>
                    <a:pt x="401790" y="1218350"/>
                  </a:cubicBezTo>
                  <a:lnTo>
                    <a:pt x="319974" y="1232840"/>
                  </a:lnTo>
                  <a:close/>
                </a:path>
              </a:pathLst>
            </a:custGeom>
            <a:solidFill>
              <a:srgbClr val="084F5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902" name="Google Shape;1902;p232"/>
            <p:cNvSpPr/>
            <p:nvPr/>
          </p:nvSpPr>
          <p:spPr>
            <a:xfrm>
              <a:off x="1994963" y="2190750"/>
              <a:ext cx="1284811" cy="577850"/>
            </a:xfrm>
            <a:custGeom>
              <a:avLst/>
              <a:gdLst/>
              <a:ahLst/>
              <a:cxnLst/>
              <a:rect l="l" t="t" r="r" b="b"/>
              <a:pathLst>
                <a:path w="1284811" h="577850" extrusionOk="0">
                  <a:moveTo>
                    <a:pt x="17986" y="0"/>
                  </a:moveTo>
                  <a:cubicBezTo>
                    <a:pt x="-6" y="130175"/>
                    <a:pt x="-8472" y="254000"/>
                    <a:pt x="11636" y="387350"/>
                  </a:cubicBezTo>
                  <a:lnTo>
                    <a:pt x="716486" y="514350"/>
                  </a:lnTo>
                  <a:cubicBezTo>
                    <a:pt x="690028" y="426508"/>
                    <a:pt x="787394" y="338667"/>
                    <a:pt x="868886" y="342900"/>
                  </a:cubicBezTo>
                  <a:cubicBezTo>
                    <a:pt x="967311" y="352425"/>
                    <a:pt x="1018111" y="485775"/>
                    <a:pt x="980011" y="565150"/>
                  </a:cubicBezTo>
                  <a:lnTo>
                    <a:pt x="1037161" y="577850"/>
                  </a:lnTo>
                  <a:lnTo>
                    <a:pt x="1284811" y="187325"/>
                  </a:lnTo>
                  <a:lnTo>
                    <a:pt x="17986" y="0"/>
                  </a:lnTo>
                  <a:close/>
                </a:path>
              </a:pathLst>
            </a:custGeom>
            <a:solidFill>
              <a:srgbClr val="084F5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800"/>
                <a:buFont typeface="Arial"/>
                <a:buNone/>
              </a:pPr>
              <a:endParaRPr sz="4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903" name="Google Shape;1903;p232"/>
            <p:cNvSpPr/>
            <p:nvPr/>
          </p:nvSpPr>
          <p:spPr>
            <a:xfrm>
              <a:off x="700608" y="2020316"/>
              <a:ext cx="633114" cy="711357"/>
            </a:xfrm>
            <a:custGeom>
              <a:avLst/>
              <a:gdLst/>
              <a:ahLst/>
              <a:cxnLst/>
              <a:rect l="l" t="t" r="r" b="b"/>
              <a:pathLst>
                <a:path w="633114" h="711357" extrusionOk="0">
                  <a:moveTo>
                    <a:pt x="594793" y="710184"/>
                  </a:moveTo>
                  <a:cubicBezTo>
                    <a:pt x="571510" y="726059"/>
                    <a:pt x="402176" y="576834"/>
                    <a:pt x="305868" y="510159"/>
                  </a:cubicBezTo>
                  <a:cubicBezTo>
                    <a:pt x="272001" y="592709"/>
                    <a:pt x="73035" y="567309"/>
                    <a:pt x="26468" y="484759"/>
                  </a:cubicBezTo>
                  <a:cubicBezTo>
                    <a:pt x="-24332" y="393742"/>
                    <a:pt x="-5282" y="318601"/>
                    <a:pt x="112193" y="259334"/>
                  </a:cubicBezTo>
                  <a:cubicBezTo>
                    <a:pt x="57160" y="187367"/>
                    <a:pt x="71976" y="109051"/>
                    <a:pt x="147118" y="33909"/>
                  </a:cubicBezTo>
                  <a:cubicBezTo>
                    <a:pt x="255068" y="-36999"/>
                    <a:pt x="347143" y="19092"/>
                    <a:pt x="366193" y="59309"/>
                  </a:cubicBezTo>
                  <a:cubicBezTo>
                    <a:pt x="407468" y="19092"/>
                    <a:pt x="512243" y="-21124"/>
                    <a:pt x="604318" y="110109"/>
                  </a:cubicBezTo>
                  <a:cubicBezTo>
                    <a:pt x="678401" y="265684"/>
                    <a:pt x="596910" y="364109"/>
                    <a:pt x="502718" y="395859"/>
                  </a:cubicBezTo>
                  <a:cubicBezTo>
                    <a:pt x="533410" y="500634"/>
                    <a:pt x="602201" y="681609"/>
                    <a:pt x="594793" y="710184"/>
                  </a:cubicBezTo>
                  <a:close/>
                </a:path>
              </a:pathLst>
            </a:custGeom>
            <a:solidFill>
              <a:srgbClr val="90AFB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904" name="Google Shape;1904;p232"/>
            <p:cNvSpPr/>
            <p:nvPr/>
          </p:nvSpPr>
          <p:spPr>
            <a:xfrm rot="-2700000">
              <a:off x="121279" y="2586010"/>
              <a:ext cx="759887" cy="853797"/>
            </a:xfrm>
            <a:custGeom>
              <a:avLst/>
              <a:gdLst/>
              <a:ahLst/>
              <a:cxnLst/>
              <a:rect l="l" t="t" r="r" b="b"/>
              <a:pathLst>
                <a:path w="633114" h="711357" extrusionOk="0">
                  <a:moveTo>
                    <a:pt x="594793" y="710184"/>
                  </a:moveTo>
                  <a:cubicBezTo>
                    <a:pt x="571510" y="726059"/>
                    <a:pt x="402176" y="576834"/>
                    <a:pt x="305868" y="510159"/>
                  </a:cubicBezTo>
                  <a:cubicBezTo>
                    <a:pt x="272001" y="592709"/>
                    <a:pt x="73035" y="567309"/>
                    <a:pt x="26468" y="484759"/>
                  </a:cubicBezTo>
                  <a:cubicBezTo>
                    <a:pt x="-24332" y="393742"/>
                    <a:pt x="-5282" y="318601"/>
                    <a:pt x="112193" y="259334"/>
                  </a:cubicBezTo>
                  <a:cubicBezTo>
                    <a:pt x="57160" y="187367"/>
                    <a:pt x="71976" y="109051"/>
                    <a:pt x="147118" y="33909"/>
                  </a:cubicBezTo>
                  <a:cubicBezTo>
                    <a:pt x="255068" y="-36999"/>
                    <a:pt x="347143" y="19092"/>
                    <a:pt x="366193" y="59309"/>
                  </a:cubicBezTo>
                  <a:cubicBezTo>
                    <a:pt x="407468" y="19092"/>
                    <a:pt x="512243" y="-21124"/>
                    <a:pt x="604318" y="110109"/>
                  </a:cubicBezTo>
                  <a:cubicBezTo>
                    <a:pt x="678401" y="265684"/>
                    <a:pt x="596910" y="364109"/>
                    <a:pt x="502718" y="395859"/>
                  </a:cubicBezTo>
                  <a:cubicBezTo>
                    <a:pt x="533410" y="500634"/>
                    <a:pt x="602201" y="681609"/>
                    <a:pt x="594793" y="710184"/>
                  </a:cubicBezTo>
                  <a:close/>
                </a:path>
              </a:pathLst>
            </a:custGeom>
            <a:solidFill>
              <a:srgbClr val="90AFB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grpSp>
      <p:sp>
        <p:nvSpPr>
          <p:cNvPr id="1905" name="Google Shape;1905;p232"/>
          <p:cNvSpPr txBox="1"/>
          <p:nvPr/>
        </p:nvSpPr>
        <p:spPr>
          <a:xfrm>
            <a:off x="-98300" y="6427775"/>
            <a:ext cx="7995300" cy="400200"/>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a:solidFill>
                  <a:srgbClr val="000000"/>
                </a:solidFill>
                <a:latin typeface="BIZ UDPゴシック" panose="020B0400000000000000" pitchFamily="50" charset="-128"/>
                <a:ea typeface="BIZ UDPゴシック" panose="020B0400000000000000" pitchFamily="50" charset="-128"/>
                <a:sym typeface="Arial"/>
              </a:rPr>
              <a:t>　あるシチュエーションで罪の大きさに順位を付けたり・・・</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2050" name="Picture 2">
            <a:extLst>
              <a:ext uri="{FF2B5EF4-FFF2-40B4-BE49-F238E27FC236}">
                <a16:creationId xmlns:a16="http://schemas.microsoft.com/office/drawing/2014/main" id="{E06C445F-740B-EC70-4AAD-8617C450A23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0916" y="1182112"/>
            <a:ext cx="904618" cy="9046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910"/>
        <p:cNvGrpSpPr/>
        <p:nvPr/>
      </p:nvGrpSpPr>
      <p:grpSpPr>
        <a:xfrm>
          <a:off x="0" y="0"/>
          <a:ext cx="0" cy="0"/>
          <a:chOff x="0" y="0"/>
          <a:chExt cx="0" cy="0"/>
        </a:xfrm>
      </p:grpSpPr>
      <p:sp>
        <p:nvSpPr>
          <p:cNvPr id="1911" name="Google Shape;1911;p233"/>
          <p:cNvSpPr txBox="1">
            <a:spLocks noGrp="1"/>
          </p:cNvSpPr>
          <p:nvPr>
            <p:ph type="title"/>
          </p:nvPr>
        </p:nvSpPr>
        <p:spPr>
          <a:xfrm>
            <a:off x="0" y="0"/>
            <a:ext cx="9144000" cy="620688"/>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200" b="1" dirty="0">
                <a:solidFill>
                  <a:srgbClr val="1F497D"/>
                </a:solidFill>
                <a:latin typeface="BIZ UDPゴシック" panose="020B0400000000000000" pitchFamily="50" charset="-128"/>
                <a:ea typeface="BIZ UDPゴシック" panose="020B0400000000000000" pitchFamily="50" charset="-128"/>
              </a:rPr>
              <a:t>情報モラル教材「ネット社会の歩き方」（紙媒体）</a:t>
            </a:r>
            <a:endParaRPr sz="4800" b="1" dirty="0">
              <a:latin typeface="BIZ UDPゴシック" panose="020B0400000000000000" pitchFamily="50" charset="-128"/>
              <a:ea typeface="BIZ UDPゴシック" panose="020B0400000000000000" pitchFamily="50" charset="-128"/>
            </a:endParaRPr>
          </a:p>
        </p:txBody>
      </p:sp>
      <p:sp>
        <p:nvSpPr>
          <p:cNvPr id="1912" name="Google Shape;1912;p233"/>
          <p:cNvSpPr txBox="1"/>
          <p:nvPr/>
        </p:nvSpPr>
        <p:spPr>
          <a:xfrm>
            <a:off x="-1" y="692696"/>
            <a:ext cx="9144001"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44061"/>
              </a:buClr>
              <a:buSzPts val="3600"/>
              <a:buFont typeface="MS PGothic"/>
              <a:buNone/>
            </a:pPr>
            <a:r>
              <a:rPr lang="ja-JP" sz="2800"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rPr>
              <a:t>無償配布 </a:t>
            </a:r>
            <a:r>
              <a:rPr lang="ja-JP" sz="2400"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rPr>
              <a:t>https://www.japet.or.jp/net-walk/booklet/</a:t>
            </a:r>
            <a:endParaRPr sz="11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1913" name="Google Shape;1913;p233"/>
          <p:cNvPicPr preferRelativeResize="0"/>
          <p:nvPr/>
        </p:nvPicPr>
        <p:blipFill rotWithShape="1">
          <a:blip r:embed="rId3">
            <a:alphaModFix/>
          </a:blip>
          <a:srcRect/>
          <a:stretch/>
        </p:blipFill>
        <p:spPr>
          <a:xfrm>
            <a:off x="4644008" y="2781803"/>
            <a:ext cx="1885681" cy="2682698"/>
          </a:xfrm>
          <a:prstGeom prst="rect">
            <a:avLst/>
          </a:prstGeom>
          <a:noFill/>
          <a:ln w="9525" cap="flat" cmpd="sng">
            <a:solidFill>
              <a:schemeClr val="dk1"/>
            </a:solidFill>
            <a:prstDash val="solid"/>
            <a:round/>
            <a:headEnd type="none" w="sm" len="sm"/>
            <a:tailEnd type="none" w="sm" len="sm"/>
          </a:ln>
        </p:spPr>
      </p:pic>
      <p:sp>
        <p:nvSpPr>
          <p:cNvPr id="1914" name="Google Shape;1914;p233"/>
          <p:cNvSpPr/>
          <p:nvPr/>
        </p:nvSpPr>
        <p:spPr>
          <a:xfrm>
            <a:off x="4746270" y="1885766"/>
            <a:ext cx="3600400" cy="663862"/>
          </a:xfrm>
          <a:prstGeom prst="roundRect">
            <a:avLst>
              <a:gd name="adj" fmla="val 16667"/>
            </a:avLst>
          </a:prstGeom>
          <a:solidFill>
            <a:srgbClr val="6666FF"/>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ja-JP" sz="3200" b="1" i="0" u="none" strike="noStrike" cap="none">
                <a:solidFill>
                  <a:srgbClr val="FFFFFF"/>
                </a:solidFill>
                <a:latin typeface="BIZ UDPゴシック" panose="020B0400000000000000" pitchFamily="50" charset="-128"/>
                <a:ea typeface="BIZ UDPゴシック" panose="020B0400000000000000" pitchFamily="50" charset="-128"/>
                <a:cs typeface="MS PGothic"/>
                <a:sym typeface="MS PGothic"/>
              </a:rPr>
              <a:t>冊子カード型教材</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15" name="Google Shape;1915;p233"/>
          <p:cNvSpPr/>
          <p:nvPr/>
        </p:nvSpPr>
        <p:spPr>
          <a:xfrm>
            <a:off x="481234" y="1885766"/>
            <a:ext cx="3769568" cy="663862"/>
          </a:xfrm>
          <a:prstGeom prst="roundRect">
            <a:avLst>
              <a:gd name="adj" fmla="val 16667"/>
            </a:avLst>
          </a:prstGeom>
          <a:solidFill>
            <a:srgbClr val="6666FF"/>
          </a:solidFill>
          <a:ln w="25400" cap="flat" cmpd="sng">
            <a:solidFill>
              <a:srgbClr val="395E89"/>
            </a:solidFill>
            <a:prstDash val="solid"/>
            <a:round/>
            <a:headEnd type="none" w="sm" len="sm"/>
            <a:tailEnd type="none" w="sm" len="sm"/>
          </a:ln>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ja-JP" sz="3000" b="1" i="0" u="none" strike="noStrike" cap="none" dirty="0">
                <a:solidFill>
                  <a:srgbClr val="FFFFFF"/>
                </a:solidFill>
                <a:latin typeface="BIZ UDPゴシック" panose="020B0400000000000000" pitchFamily="50" charset="-128"/>
                <a:ea typeface="BIZ UDPゴシック" panose="020B0400000000000000" pitchFamily="50" charset="-128"/>
                <a:cs typeface="MS PGothic"/>
                <a:sym typeface="MS PGothic"/>
              </a:rPr>
              <a:t>ネットモラル・コミック</a:t>
            </a:r>
            <a:endParaRPr sz="3000" b="1" i="0" u="none" strike="noStrike" cap="none" dirty="0">
              <a:solidFill>
                <a:srgbClr val="FFFFFF"/>
              </a:solidFill>
              <a:latin typeface="BIZ UDPゴシック" panose="020B0400000000000000" pitchFamily="50" charset="-128"/>
              <a:ea typeface="BIZ UDPゴシック" panose="020B0400000000000000" pitchFamily="50" charset="-128"/>
              <a:sym typeface="Arial"/>
            </a:endParaRPr>
          </a:p>
        </p:txBody>
      </p:sp>
      <p:grpSp>
        <p:nvGrpSpPr>
          <p:cNvPr id="1916" name="Google Shape;1916;p233"/>
          <p:cNvGrpSpPr/>
          <p:nvPr/>
        </p:nvGrpSpPr>
        <p:grpSpPr>
          <a:xfrm>
            <a:off x="1189894" y="2636912"/>
            <a:ext cx="2883792" cy="3327540"/>
            <a:chOff x="3937090" y="2996076"/>
            <a:chExt cx="2883792" cy="3327540"/>
          </a:xfrm>
        </p:grpSpPr>
        <p:pic>
          <p:nvPicPr>
            <p:cNvPr id="1917" name="Google Shape;1917;p233"/>
            <p:cNvPicPr preferRelativeResize="0"/>
            <p:nvPr/>
          </p:nvPicPr>
          <p:blipFill rotWithShape="1">
            <a:blip r:embed="rId4">
              <a:alphaModFix/>
            </a:blip>
            <a:srcRect/>
            <a:stretch/>
          </p:blipFill>
          <p:spPr>
            <a:xfrm rot="2661372">
              <a:off x="4204248" y="4124553"/>
              <a:ext cx="2315639" cy="162053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pic>
          <p:nvPicPr>
            <p:cNvPr id="1918" name="Google Shape;1918;p233"/>
            <p:cNvPicPr preferRelativeResize="0"/>
            <p:nvPr/>
          </p:nvPicPr>
          <p:blipFill rotWithShape="1">
            <a:blip r:embed="rId5">
              <a:alphaModFix/>
            </a:blip>
            <a:srcRect/>
            <a:stretch/>
          </p:blipFill>
          <p:spPr>
            <a:xfrm rot="2007408">
              <a:off x="4232499" y="3815770"/>
              <a:ext cx="2323632" cy="1658827"/>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pic>
          <p:nvPicPr>
            <p:cNvPr id="1919" name="Google Shape;1919;p233"/>
            <p:cNvPicPr preferRelativeResize="0"/>
            <p:nvPr/>
          </p:nvPicPr>
          <p:blipFill rotWithShape="1">
            <a:blip r:embed="rId6">
              <a:alphaModFix/>
            </a:blip>
            <a:srcRect/>
            <a:stretch/>
          </p:blipFill>
          <p:spPr>
            <a:xfrm rot="1157358">
              <a:off x="4176863" y="3480725"/>
              <a:ext cx="2339752" cy="166368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pic>
          <p:nvPicPr>
            <p:cNvPr id="1920" name="Google Shape;1920;p233"/>
            <p:cNvPicPr preferRelativeResize="0"/>
            <p:nvPr/>
          </p:nvPicPr>
          <p:blipFill rotWithShape="1">
            <a:blip r:embed="rId7">
              <a:alphaModFix/>
            </a:blip>
            <a:srcRect/>
            <a:stretch/>
          </p:blipFill>
          <p:spPr>
            <a:xfrm rot="504319">
              <a:off x="4076421" y="3214504"/>
              <a:ext cx="2339752" cy="1658827"/>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pic>
          <p:nvPicPr>
            <p:cNvPr id="1921" name="Google Shape;1921;p233"/>
            <p:cNvPicPr preferRelativeResize="0"/>
            <p:nvPr/>
          </p:nvPicPr>
          <p:blipFill rotWithShape="1">
            <a:blip r:embed="rId8">
              <a:alphaModFix/>
            </a:blip>
            <a:srcRect/>
            <a:stretch/>
          </p:blipFill>
          <p:spPr>
            <a:xfrm>
              <a:off x="3937090" y="2996076"/>
              <a:ext cx="2352249" cy="166368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grpSp>
      <p:sp>
        <p:nvSpPr>
          <p:cNvPr id="1922" name="Google Shape;1922;p233"/>
          <p:cNvSpPr txBox="1"/>
          <p:nvPr/>
        </p:nvSpPr>
        <p:spPr>
          <a:xfrm>
            <a:off x="255138" y="5911989"/>
            <a:ext cx="4491132" cy="707846"/>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学校便りやPTA通信などで活用できる</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保護者向けネットモラル・コミック</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23" name="Google Shape;1923;p233"/>
          <p:cNvSpPr txBox="1"/>
          <p:nvPr/>
        </p:nvSpPr>
        <p:spPr>
          <a:xfrm>
            <a:off x="4926430" y="5737618"/>
            <a:ext cx="3708675" cy="707886"/>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a:solidFill>
                  <a:srgbClr val="000000"/>
                </a:solidFill>
                <a:latin typeface="BIZ UDPゴシック" panose="020B0400000000000000" pitchFamily="50" charset="-128"/>
                <a:ea typeface="BIZ UDPゴシック" panose="020B0400000000000000" pitchFamily="50" charset="-128"/>
                <a:sym typeface="Arial"/>
              </a:rPr>
              <a:t>情報機器のない普通教室でも</a:t>
            </a:r>
            <a:endParaRPr sz="20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sz="2000" b="0" i="0" u="none" strike="noStrike" cap="none">
                <a:solidFill>
                  <a:srgbClr val="000000"/>
                </a:solidFill>
                <a:latin typeface="BIZ UDPゴシック" panose="020B0400000000000000" pitchFamily="50" charset="-128"/>
                <a:ea typeface="BIZ UDPゴシック" panose="020B0400000000000000" pitchFamily="50" charset="-128"/>
                <a:sym typeface="Arial"/>
              </a:rPr>
              <a:t>指導可能な紙媒体教材</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1924" name="Google Shape;1924;p233"/>
          <p:cNvPicPr preferRelativeResize="0"/>
          <p:nvPr/>
        </p:nvPicPr>
        <p:blipFill rotWithShape="1">
          <a:blip r:embed="rId9">
            <a:alphaModFix/>
          </a:blip>
          <a:srcRect/>
          <a:stretch/>
        </p:blipFill>
        <p:spPr>
          <a:xfrm>
            <a:off x="6639152" y="2781802"/>
            <a:ext cx="1887325" cy="2663421"/>
          </a:xfrm>
          <a:prstGeom prst="rect">
            <a:avLst/>
          </a:prstGeom>
          <a:noFill/>
          <a:ln w="9525" cap="flat" cmpd="sng">
            <a:solidFill>
              <a:schemeClr val="dk1"/>
            </a:solidFill>
            <a:prstDash val="solid"/>
            <a:round/>
            <a:headEnd type="none" w="sm" len="sm"/>
            <a:tailEnd type="none" w="sm" len="sm"/>
          </a:ln>
        </p:spPr>
      </p:pic>
      <p:sp>
        <p:nvSpPr>
          <p:cNvPr id="1925" name="Google Shape;1925;p233"/>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101</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pic>
        <p:nvPicPr>
          <p:cNvPr id="2" name="Picture 2">
            <a:extLst>
              <a:ext uri="{FF2B5EF4-FFF2-40B4-BE49-F238E27FC236}">
                <a16:creationId xmlns:a16="http://schemas.microsoft.com/office/drawing/2014/main" id="{7D3ADBDD-CB8C-25B4-0C21-06D7BCD71B94}"/>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30164" y="1138982"/>
            <a:ext cx="774380" cy="7743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930"/>
        <p:cNvGrpSpPr/>
        <p:nvPr/>
      </p:nvGrpSpPr>
      <p:grpSpPr>
        <a:xfrm>
          <a:off x="0" y="0"/>
          <a:ext cx="0" cy="0"/>
          <a:chOff x="0" y="0"/>
          <a:chExt cx="0" cy="0"/>
        </a:xfrm>
      </p:grpSpPr>
      <p:sp>
        <p:nvSpPr>
          <p:cNvPr id="1931" name="Google Shape;1931;p234"/>
          <p:cNvSpPr txBox="1"/>
          <p:nvPr/>
        </p:nvSpPr>
        <p:spPr>
          <a:xfrm>
            <a:off x="4406626" y="2740858"/>
            <a:ext cx="4608512" cy="400110"/>
          </a:xfrm>
          <a:prstGeom prst="rect">
            <a:avLst/>
          </a:prstGeom>
          <a:solidFill>
            <a:schemeClr val="lt1">
              <a:alpha val="69411"/>
            </a:schemeClr>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MS PGothic"/>
              <a:buNone/>
            </a:pPr>
            <a:r>
              <a:rPr lang="ja-JP" sz="2000" b="0"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情報の科学的な理解に基づく情報図鑑</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32" name="Google Shape;1932;p234"/>
          <p:cNvSpPr txBox="1">
            <a:spLocks noGrp="1"/>
          </p:cNvSpPr>
          <p:nvPr>
            <p:ph type="title"/>
          </p:nvPr>
        </p:nvSpPr>
        <p:spPr>
          <a:xfrm>
            <a:off x="0" y="0"/>
            <a:ext cx="9144000" cy="620688"/>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200" b="1" dirty="0">
                <a:solidFill>
                  <a:srgbClr val="1F497D"/>
                </a:solidFill>
                <a:latin typeface="BIZ UDPゴシック" panose="020B0400000000000000" pitchFamily="50" charset="-128"/>
                <a:ea typeface="BIZ UDPゴシック" panose="020B0400000000000000" pitchFamily="50" charset="-128"/>
              </a:rPr>
              <a:t>情報モラル教材「ネット社会の歩き方」（紙媒体）</a:t>
            </a:r>
            <a:endParaRPr sz="4800" b="1" dirty="0">
              <a:latin typeface="BIZ UDPゴシック" panose="020B0400000000000000" pitchFamily="50" charset="-128"/>
              <a:ea typeface="BIZ UDPゴシック" panose="020B0400000000000000" pitchFamily="50" charset="-128"/>
            </a:endParaRPr>
          </a:p>
        </p:txBody>
      </p:sp>
      <p:sp>
        <p:nvSpPr>
          <p:cNvPr id="1933" name="Google Shape;1933;p234"/>
          <p:cNvSpPr txBox="1"/>
          <p:nvPr/>
        </p:nvSpPr>
        <p:spPr>
          <a:xfrm>
            <a:off x="-1" y="692696"/>
            <a:ext cx="9144001"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44061"/>
              </a:buClr>
              <a:buSzPts val="3600"/>
              <a:buFont typeface="MS PGothic"/>
              <a:buNone/>
            </a:pPr>
            <a:r>
              <a:rPr lang="ja-JP" sz="2400"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rPr>
              <a:t>無償配布 https://www.japet.or.jp/net-walk/booklet/</a:t>
            </a:r>
            <a:endParaRPr sz="2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34" name="Google Shape;1934;p234"/>
          <p:cNvSpPr/>
          <p:nvPr/>
        </p:nvSpPr>
        <p:spPr>
          <a:xfrm>
            <a:off x="4406626" y="1601342"/>
            <a:ext cx="4608512" cy="1167139"/>
          </a:xfrm>
          <a:prstGeom prst="roundRect">
            <a:avLst>
              <a:gd name="adj" fmla="val 16667"/>
            </a:avLst>
          </a:prstGeom>
          <a:solidFill>
            <a:srgbClr val="6666FF"/>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3200"/>
              <a:buFont typeface="Arial"/>
              <a:buNone/>
            </a:pPr>
            <a:r>
              <a:rPr lang="ja-JP" sz="2400" b="1" i="0" u="none" strike="noStrike" cap="none">
                <a:solidFill>
                  <a:srgbClr val="FFFFFF"/>
                </a:solidFill>
                <a:latin typeface="BIZ UDPゴシック" panose="020B0400000000000000" pitchFamily="50" charset="-128"/>
                <a:ea typeface="BIZ UDPゴシック" panose="020B0400000000000000" pitchFamily="50" charset="-128"/>
                <a:sym typeface="Arial"/>
              </a:rPr>
              <a:t>図解でわかる</a:t>
            </a:r>
            <a:endParaRPr sz="2400" b="1" i="0" u="none" strike="noStrike" cap="none">
              <a:solidFill>
                <a:srgbClr val="FFFFFF"/>
              </a:solidFill>
              <a:latin typeface="BIZ UDPゴシック" panose="020B0400000000000000" pitchFamily="50" charset="-128"/>
              <a:ea typeface="BIZ UDPゴシック" panose="020B0400000000000000" pitchFamily="50" charset="-128"/>
              <a:sym typeface="Arial"/>
            </a:endParaRPr>
          </a:p>
          <a:p>
            <a:pPr marL="0" marR="0" lvl="0" indent="0" algn="ctr" rtl="0">
              <a:lnSpc>
                <a:spcPct val="100000"/>
              </a:lnSpc>
              <a:spcBef>
                <a:spcPts val="0"/>
              </a:spcBef>
              <a:spcAft>
                <a:spcPts val="0"/>
              </a:spcAft>
              <a:buClr>
                <a:srgbClr val="FFFFFF"/>
              </a:buClr>
              <a:buSzPts val="3200"/>
              <a:buFont typeface="Arial"/>
              <a:buNone/>
            </a:pPr>
            <a:r>
              <a:rPr lang="ja-JP" sz="2400" b="1" i="0" u="none" strike="noStrike" cap="none">
                <a:solidFill>
                  <a:srgbClr val="FFFFFF"/>
                </a:solidFill>
                <a:latin typeface="BIZ UDPゴシック" panose="020B0400000000000000" pitchFamily="50" charset="-128"/>
                <a:ea typeface="BIZ UDPゴシック" panose="020B0400000000000000" pitchFamily="50" charset="-128"/>
                <a:sym typeface="Arial"/>
              </a:rPr>
              <a:t>情報とネット社会のしくみ</a:t>
            </a:r>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35" name="Google Shape;1935;p234"/>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102</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1936" name="Google Shape;1936;p234"/>
          <p:cNvSpPr txBox="1"/>
          <p:nvPr/>
        </p:nvSpPr>
        <p:spPr>
          <a:xfrm>
            <a:off x="4406626" y="1196752"/>
            <a:ext cx="4608512"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MS PGothic"/>
              <a:buNone/>
            </a:pPr>
            <a:r>
              <a:rPr lang="ja-JP" sz="2000" b="0"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ネット社会の歩き方 学習図鑑シリーズ</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1937" name="Google Shape;1937;p234"/>
          <p:cNvPicPr preferRelativeResize="0"/>
          <p:nvPr/>
        </p:nvPicPr>
        <p:blipFill rotWithShape="1">
          <a:blip r:embed="rId3">
            <a:alphaModFix/>
          </a:blip>
          <a:srcRect/>
          <a:stretch/>
        </p:blipFill>
        <p:spPr>
          <a:xfrm>
            <a:off x="4326209" y="3409807"/>
            <a:ext cx="1893566" cy="2666451"/>
          </a:xfrm>
          <a:prstGeom prst="rect">
            <a:avLst/>
          </a:prstGeom>
          <a:noFill/>
          <a:ln>
            <a:noFill/>
          </a:ln>
        </p:spPr>
      </p:pic>
      <p:sp>
        <p:nvSpPr>
          <p:cNvPr id="1938" name="Google Shape;1938;p234"/>
          <p:cNvSpPr txBox="1"/>
          <p:nvPr/>
        </p:nvSpPr>
        <p:spPr>
          <a:xfrm>
            <a:off x="4326209" y="5842337"/>
            <a:ext cx="4737374"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MS PGothic"/>
              <a:buNone/>
            </a:pPr>
            <a:r>
              <a:rPr lang="ja-JP" sz="18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事件などのエピソード単位での学習ではなく，情報そのものや機器の仕組みや特性を楽しく学べるように，図鑑形式とした教材</a:t>
            </a:r>
            <a:endParaRPr sz="18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939" name="Google Shape;1939;p234"/>
          <p:cNvSpPr txBox="1"/>
          <p:nvPr/>
        </p:nvSpPr>
        <p:spPr>
          <a:xfrm>
            <a:off x="5213151" y="3040475"/>
            <a:ext cx="3930849" cy="36933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800"/>
              <a:buFont typeface="Arial"/>
              <a:buNone/>
            </a:pPr>
            <a:r>
              <a:rPr lang="ja-JP" sz="1800" b="0" i="0" u="none" strike="noStrike" cap="none">
                <a:solidFill>
                  <a:srgbClr val="000000"/>
                </a:solidFill>
                <a:latin typeface="BIZ UDPゴシック" panose="020B0400000000000000" pitchFamily="50" charset="-128"/>
                <a:ea typeface="BIZ UDPゴシック" panose="020B0400000000000000" pitchFamily="50" charset="-128"/>
                <a:sym typeface="Arial"/>
              </a:rPr>
              <a:t>（GIGAスクール構想対応パッケージ）</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1940" name="Google Shape;1940;p234"/>
          <p:cNvPicPr preferRelativeResize="0"/>
          <p:nvPr/>
        </p:nvPicPr>
        <p:blipFill rotWithShape="1">
          <a:blip r:embed="rId4">
            <a:alphaModFix/>
          </a:blip>
          <a:srcRect/>
          <a:stretch/>
        </p:blipFill>
        <p:spPr>
          <a:xfrm>
            <a:off x="6012160" y="3409805"/>
            <a:ext cx="1782104" cy="2509493"/>
          </a:xfrm>
          <a:prstGeom prst="rect">
            <a:avLst/>
          </a:prstGeom>
          <a:noFill/>
          <a:ln>
            <a:noFill/>
          </a:ln>
        </p:spPr>
      </p:pic>
      <p:pic>
        <p:nvPicPr>
          <p:cNvPr id="1941" name="Google Shape;1941;p234"/>
          <p:cNvPicPr preferRelativeResize="0"/>
          <p:nvPr/>
        </p:nvPicPr>
        <p:blipFill rotWithShape="1">
          <a:blip r:embed="rId5">
            <a:alphaModFix/>
          </a:blip>
          <a:srcRect/>
          <a:stretch/>
        </p:blipFill>
        <p:spPr>
          <a:xfrm>
            <a:off x="7361896" y="3409805"/>
            <a:ext cx="1782104" cy="2509493"/>
          </a:xfrm>
          <a:prstGeom prst="rect">
            <a:avLst/>
          </a:prstGeom>
          <a:noFill/>
          <a:ln>
            <a:noFill/>
          </a:ln>
        </p:spPr>
      </p:pic>
      <p:pic>
        <p:nvPicPr>
          <p:cNvPr id="1942" name="Google Shape;1942;p234"/>
          <p:cNvPicPr preferRelativeResize="0"/>
          <p:nvPr/>
        </p:nvPicPr>
        <p:blipFill rotWithShape="1">
          <a:blip r:embed="rId6">
            <a:alphaModFix/>
          </a:blip>
          <a:srcRect/>
          <a:stretch/>
        </p:blipFill>
        <p:spPr>
          <a:xfrm>
            <a:off x="346914" y="1322720"/>
            <a:ext cx="3930850" cy="5535279"/>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 y="0"/>
            <a:ext cx="9129793" cy="620688"/>
          </a:xfrm>
        </p:spPr>
        <p:txBody>
          <a:bodyPr/>
          <a:lstStyle/>
          <a:p>
            <a:r>
              <a:rPr lang="ja-JP" altLang="en-US" sz="3200" b="1" kern="1200" dirty="0">
                <a:solidFill>
                  <a:srgbClr val="1F497D"/>
                </a:solidFill>
              </a:rPr>
              <a:t>情報モラル教材「ネット社会の歩き方」（紙媒体）</a:t>
            </a:r>
          </a:p>
        </p:txBody>
      </p:sp>
      <p:sp>
        <p:nvSpPr>
          <p:cNvPr id="5" name="テキスト ボックス 4"/>
          <p:cNvSpPr txBox="1"/>
          <p:nvPr/>
        </p:nvSpPr>
        <p:spPr>
          <a:xfrm>
            <a:off x="4811266" y="643682"/>
            <a:ext cx="2857078" cy="892552"/>
          </a:xfrm>
          <a:prstGeom prst="rect">
            <a:avLst/>
          </a:prstGeom>
          <a:noFill/>
        </p:spPr>
        <p:txBody>
          <a:bodyPr wrap="square" rtlCol="0">
            <a:spAutoFit/>
          </a:bodyPr>
          <a:lstStyle/>
          <a:p>
            <a:pPr lvl="0">
              <a:defRPr/>
            </a:pPr>
            <a:r>
              <a:rPr kumimoji="1" lang="en-US" altLang="ja-JP" sz="28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rPr>
              <a:t>PDF</a:t>
            </a:r>
            <a:r>
              <a:rPr kumimoji="1" lang="ja-JP" altLang="en-US" sz="28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rPr>
              <a:t>版無償配布</a:t>
            </a:r>
            <a:endParaRPr kumimoji="1" lang="en-US" altLang="ja-JP" sz="28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endParaRPr>
          </a:p>
          <a:p>
            <a:pPr lvl="0">
              <a:defRPr/>
            </a:pPr>
            <a:r>
              <a:rPr lang="ja-JP" altLang="en-US" sz="2400" b="1" dirty="0">
                <a:solidFill>
                  <a:srgbClr val="4F81BD">
                    <a:lumMod val="50000"/>
                  </a:srgbClr>
                </a:solidFill>
                <a:latin typeface="BIZ UDPゴシック" panose="020B0400000000000000" pitchFamily="50" charset="-128"/>
                <a:ea typeface="BIZ UDPゴシック" panose="020B0400000000000000" pitchFamily="50" charset="-128"/>
              </a:rPr>
              <a:t>（</a:t>
            </a:r>
            <a:r>
              <a:rPr lang="en-US" altLang="ja-JP" sz="2400" b="1" dirty="0">
                <a:solidFill>
                  <a:srgbClr val="4F81BD">
                    <a:lumMod val="50000"/>
                  </a:srgbClr>
                </a:solidFill>
                <a:latin typeface="BIZ UDPゴシック" panose="020B0400000000000000" pitchFamily="50" charset="-128"/>
                <a:ea typeface="BIZ UDPゴシック" panose="020B0400000000000000" pitchFamily="50" charset="-128"/>
              </a:rPr>
              <a:t>QR</a:t>
            </a:r>
            <a:r>
              <a:rPr lang="ja-JP" altLang="en-US" sz="2400" b="1" dirty="0">
                <a:solidFill>
                  <a:srgbClr val="4F81BD">
                    <a:lumMod val="50000"/>
                  </a:srgbClr>
                </a:solidFill>
                <a:latin typeface="BIZ UDPゴシック" panose="020B0400000000000000" pitchFamily="50" charset="-128"/>
                <a:ea typeface="BIZ UDPゴシック" panose="020B0400000000000000" pitchFamily="50" charset="-128"/>
              </a:rPr>
              <a:t>コード）</a:t>
            </a:r>
            <a:endParaRPr kumimoji="1" lang="en-US" altLang="ja-JP" sz="2400" b="1" i="0" u="none" strike="noStrike" kern="1200" cap="none" spc="0" normalizeH="0" baseline="0" noProof="0" dirty="0">
              <a:ln>
                <a:noFill/>
              </a:ln>
              <a:solidFill>
                <a:srgbClr val="4F81BD">
                  <a:lumMod val="50000"/>
                </a:srgbClr>
              </a:solidFill>
              <a:effectLst/>
              <a:uLnTx/>
              <a:uFillTx/>
              <a:latin typeface="BIZ UDPゴシック" panose="020B0400000000000000" pitchFamily="50" charset="-128"/>
              <a:ea typeface="BIZ UDPゴシック" panose="020B0400000000000000" pitchFamily="50" charset="-128"/>
              <a:cs typeface="+mn-cs"/>
            </a:endParaRPr>
          </a:p>
        </p:txBody>
      </p:sp>
      <p:sp>
        <p:nvSpPr>
          <p:cNvPr id="24" name="角丸四角形 23"/>
          <p:cNvSpPr/>
          <p:nvPr/>
        </p:nvSpPr>
        <p:spPr>
          <a:xfrm>
            <a:off x="4406626" y="1601342"/>
            <a:ext cx="4608512" cy="1434018"/>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じょうほうとネット</a:t>
            </a:r>
            <a:r>
              <a:rPr lang="ja-JP" altLang="en-US" sz="3200" b="1" dirty="0">
                <a:solidFill>
                  <a:prstClr val="white"/>
                </a:solidFill>
                <a:latin typeface="Arial"/>
                <a:ea typeface="BIZ UDPゴシック" panose="020B0400000000000000" pitchFamily="50" charset="-128"/>
              </a:rPr>
              <a:t>しゃかいのしくみずかん</a:t>
            </a:r>
            <a:endParaRPr lang="en-US" altLang="ja-JP" sz="3200" b="1" dirty="0">
              <a:solidFill>
                <a:prstClr val="white"/>
              </a:solidFill>
              <a:latin typeface="Arial"/>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3200" b="1"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103</a:t>
            </a:fld>
            <a:endParaRPr kumimoji="1" lang="en-US" altLang="ja-JP" sz="2400" b="1" i="0" u="none" strike="noStrike" kern="1200" cap="none" spc="0" normalizeH="0" baseline="0" noProof="0" dirty="0">
              <a:ln>
                <a:noFill/>
              </a:ln>
              <a:solidFill>
                <a:prstClr val="black"/>
              </a:solidFill>
              <a:effectLst/>
              <a:uLnTx/>
              <a:uFillTx/>
              <a:cs typeface="+mn-cs"/>
            </a:endParaRPr>
          </a:p>
        </p:txBody>
      </p:sp>
      <p:sp>
        <p:nvSpPr>
          <p:cNvPr id="20" name="テキスト ボックス 19">
            <a:extLst>
              <a:ext uri="{FF2B5EF4-FFF2-40B4-BE49-F238E27FC236}">
                <a16:creationId xmlns:a16="http://schemas.microsoft.com/office/drawing/2014/main" id="{EBC8FA4F-AE6C-47A2-AF03-263B86AD4AAB}"/>
              </a:ext>
            </a:extLst>
          </p:cNvPr>
          <p:cNvSpPr txBox="1"/>
          <p:nvPr/>
        </p:nvSpPr>
        <p:spPr>
          <a:xfrm>
            <a:off x="73891" y="700373"/>
            <a:ext cx="460851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ネット社会の歩き方 学習図鑑シリーズ</a:t>
            </a:r>
          </a:p>
        </p:txBody>
      </p:sp>
      <p:pic>
        <p:nvPicPr>
          <p:cNvPr id="4" name="図 3">
            <a:extLst>
              <a:ext uri="{FF2B5EF4-FFF2-40B4-BE49-F238E27FC236}">
                <a16:creationId xmlns:a16="http://schemas.microsoft.com/office/drawing/2014/main" id="{BC718B5F-EBAF-BB41-BDE9-3B85946DC1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5013" y="1227889"/>
            <a:ext cx="4042751" cy="5521475"/>
          </a:xfrm>
          <a:prstGeom prst="rect">
            <a:avLst/>
          </a:prstGeom>
        </p:spPr>
      </p:pic>
      <p:sp>
        <p:nvSpPr>
          <p:cNvPr id="33" name="テキスト ボックス 32">
            <a:extLst>
              <a:ext uri="{FF2B5EF4-FFF2-40B4-BE49-F238E27FC236}">
                <a16:creationId xmlns:a16="http://schemas.microsoft.com/office/drawing/2014/main" id="{AB69D1AF-A461-4CBB-97A5-100A6E400FEC}"/>
              </a:ext>
            </a:extLst>
          </p:cNvPr>
          <p:cNvSpPr txBox="1"/>
          <p:nvPr/>
        </p:nvSpPr>
        <p:spPr>
          <a:xfrm>
            <a:off x="4392419" y="2603060"/>
            <a:ext cx="4608512"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小学校　低中学年版</a:t>
            </a:r>
          </a:p>
        </p:txBody>
      </p:sp>
      <p:pic>
        <p:nvPicPr>
          <p:cNvPr id="7" name="図 6">
            <a:extLst>
              <a:ext uri="{FF2B5EF4-FFF2-40B4-BE49-F238E27FC236}">
                <a16:creationId xmlns:a16="http://schemas.microsoft.com/office/drawing/2014/main" id="{102B2252-2087-0B4E-902B-57D3D25D03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5564" y="3078190"/>
            <a:ext cx="2120892" cy="2959019"/>
          </a:xfrm>
          <a:prstGeom prst="rect">
            <a:avLst/>
          </a:prstGeom>
        </p:spPr>
      </p:pic>
      <p:pic>
        <p:nvPicPr>
          <p:cNvPr id="10" name="図 9">
            <a:extLst>
              <a:ext uri="{FF2B5EF4-FFF2-40B4-BE49-F238E27FC236}">
                <a16:creationId xmlns:a16="http://schemas.microsoft.com/office/drawing/2014/main" id="{5CD06F3D-E4DC-F946-8572-BA54FA35E36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824"/>
          <a:stretch/>
        </p:blipFill>
        <p:spPr>
          <a:xfrm>
            <a:off x="4432892" y="3035360"/>
            <a:ext cx="2083323" cy="3004478"/>
          </a:xfrm>
          <a:prstGeom prst="rect">
            <a:avLst/>
          </a:prstGeom>
        </p:spPr>
      </p:pic>
      <p:sp>
        <p:nvSpPr>
          <p:cNvPr id="32" name="テキスト ボックス 31">
            <a:extLst>
              <a:ext uri="{FF2B5EF4-FFF2-40B4-BE49-F238E27FC236}">
                <a16:creationId xmlns:a16="http://schemas.microsoft.com/office/drawing/2014/main" id="{AB69D1AF-A461-4CBB-97A5-100A6E400FEC}"/>
              </a:ext>
            </a:extLst>
          </p:cNvPr>
          <p:cNvSpPr txBox="1"/>
          <p:nvPr/>
        </p:nvSpPr>
        <p:spPr>
          <a:xfrm>
            <a:off x="235013" y="6080039"/>
            <a:ext cx="889478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人々の生活の様子を表した絵から「情報」や「ネット社会」のしくみについて学ぶことができる図鑑型教材。学校や家庭で子どもと一緒に図鑑を読むときのワンポイントも掲載。</a:t>
            </a:r>
          </a:p>
        </p:txBody>
      </p:sp>
      <p:pic>
        <p:nvPicPr>
          <p:cNvPr id="6" name="図 5">
            <a:extLst>
              <a:ext uri="{FF2B5EF4-FFF2-40B4-BE49-F238E27FC236}">
                <a16:creationId xmlns:a16="http://schemas.microsoft.com/office/drawing/2014/main" id="{2243E6D9-B8AC-EF66-9E2C-E7E3EDED5A48}"/>
              </a:ext>
            </a:extLst>
          </p:cNvPr>
          <p:cNvPicPr>
            <a:picLocks noChangeAspect="1"/>
          </p:cNvPicPr>
          <p:nvPr/>
        </p:nvPicPr>
        <p:blipFill>
          <a:blip r:embed="rId6"/>
          <a:stretch>
            <a:fillRect/>
          </a:stretch>
        </p:blipFill>
        <p:spPr>
          <a:xfrm>
            <a:off x="7569640" y="774195"/>
            <a:ext cx="762039" cy="762039"/>
          </a:xfrm>
          <a:prstGeom prst="rect">
            <a:avLst/>
          </a:prstGeom>
        </p:spPr>
      </p:pic>
      <p:sp>
        <p:nvSpPr>
          <p:cNvPr id="3" name="スライド番号プレースホルダー 3">
            <a:extLst>
              <a:ext uri="{FF2B5EF4-FFF2-40B4-BE49-F238E27FC236}">
                <a16:creationId xmlns:a16="http://schemas.microsoft.com/office/drawing/2014/main" id="{D51F095F-7F7C-C7D3-3D83-5466E1ECD365}"/>
              </a:ext>
            </a:extLst>
          </p:cNvPr>
          <p:cNvSpPr txBox="1">
            <a:spLocks/>
          </p:cNvSpPr>
          <p:nvPr/>
        </p:nvSpPr>
        <p:spPr bwMode="auto">
          <a:xfrm>
            <a:off x="7733547" y="5761062"/>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defRPr/>
            </a:pPr>
            <a:fld id="{9EFBE1BC-F681-4D7D-BBE1-B691C8D9877E}" type="slidenum">
              <a:rPr lang="en-US" altLang="ja-JP" sz="1800" b="0" smtClean="0">
                <a:solidFill>
                  <a:prstClr val="black"/>
                </a:solidFill>
                <a:latin typeface="BIZ UDPゴシック" panose="020B0400000000000000" pitchFamily="50" charset="-128"/>
                <a:ea typeface="BIZ UDPゴシック" panose="020B0400000000000000" pitchFamily="50" charset="-128"/>
              </a:rPr>
              <a:pPr>
                <a:defRPr/>
              </a:pPr>
              <a:t>103</a:t>
            </a:fld>
            <a:endParaRPr lang="en-US" altLang="ja-JP" sz="1800" b="0" dirty="0">
              <a:solidFill>
                <a:prstClr val="black"/>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57584205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87CA43A-8245-0EA1-2988-81FD45A1FF81}"/>
              </a:ext>
            </a:extLst>
          </p:cNvPr>
          <p:cNvSpPr>
            <a:spLocks noGrp="1"/>
          </p:cNvSpPr>
          <p:nvPr>
            <p:ph idx="1"/>
          </p:nvPr>
        </p:nvSpPr>
        <p:spPr>
          <a:xfrm>
            <a:off x="457200" y="908720"/>
            <a:ext cx="8686800" cy="5400600"/>
          </a:xfrm>
        </p:spPr>
        <p:txBody>
          <a:bodyPr/>
          <a:lstStyle/>
          <a:p>
            <a:pPr marL="0" indent="0" algn="ctr">
              <a:buNone/>
            </a:pPr>
            <a:r>
              <a:rPr kumimoji="1" lang="ja-JP" altLang="en-US" sz="3200"/>
              <a:t>ネットショッピングや</a:t>
            </a:r>
            <a:r>
              <a:rPr kumimoji="1" lang="en-US" altLang="ja-JP" sz="3200" dirty="0"/>
              <a:t>SNS</a:t>
            </a:r>
            <a:r>
              <a:rPr kumimoji="1" lang="ja-JP" altLang="en-US" sz="3200"/>
              <a:t>利用の疑似体験</a:t>
            </a:r>
            <a:endParaRPr kumimoji="1" lang="en-US" altLang="ja-JP" sz="3200" dirty="0"/>
          </a:p>
          <a:p>
            <a:pPr marL="0" indent="0" algn="ctr">
              <a:buNone/>
            </a:pPr>
            <a:endParaRPr kumimoji="1" lang="en-US" altLang="ja-JP" sz="3200" dirty="0"/>
          </a:p>
          <a:p>
            <a:pPr>
              <a:buFont typeface="Wingdings" pitchFamily="2" charset="2"/>
              <a:buChar char="l"/>
            </a:pPr>
            <a:r>
              <a:rPr lang="ja-JP" altLang="en-US" sz="3200" b="1"/>
              <a:t>ネットショッピングシミュレーター</a:t>
            </a:r>
            <a:endParaRPr lang="en-US" altLang="ja-JP" sz="3200" b="1" dirty="0"/>
          </a:p>
          <a:p>
            <a:pPr marL="457200" lvl="1" indent="0">
              <a:buNone/>
            </a:pPr>
            <a:r>
              <a:rPr lang="ja-JP" altLang="en-US" sz="2800"/>
              <a:t>・信頼できるサイトかどうか</a:t>
            </a:r>
            <a:endParaRPr lang="en-US" altLang="ja-JP" sz="2800" dirty="0"/>
          </a:p>
          <a:p>
            <a:pPr marL="457200" lvl="1" indent="0">
              <a:buNone/>
            </a:pPr>
            <a:r>
              <a:rPr lang="ja-JP" altLang="en-US" sz="2800"/>
              <a:t>・利用規約や注文内容確認の重要性</a:t>
            </a:r>
            <a:endParaRPr lang="en-US" altLang="ja-JP" sz="2800" dirty="0"/>
          </a:p>
          <a:p>
            <a:endParaRPr kumimoji="1" lang="en-US" altLang="ja-JP" sz="3200" dirty="0"/>
          </a:p>
          <a:p>
            <a:pPr>
              <a:buFont typeface="Wingdings" pitchFamily="2" charset="2"/>
              <a:buChar char="l"/>
            </a:pPr>
            <a:r>
              <a:rPr lang="en-US" altLang="ja-JP" sz="3200" b="1" dirty="0"/>
              <a:t>SNS</a:t>
            </a:r>
            <a:r>
              <a:rPr lang="ja-JP" altLang="en-US" sz="3200" b="1"/>
              <a:t>シミュレーター</a:t>
            </a:r>
            <a:endParaRPr kumimoji="1" lang="en-US" altLang="ja-JP" sz="3200" b="1" dirty="0"/>
          </a:p>
          <a:p>
            <a:pPr marL="457200" lvl="1" indent="0">
              <a:buNone/>
            </a:pPr>
            <a:r>
              <a:rPr lang="ja-JP" altLang="en-US" b="1"/>
              <a:t>・</a:t>
            </a:r>
            <a:r>
              <a:rPr lang="en-US" altLang="ja-JP" dirty="0"/>
              <a:t>SNS</a:t>
            </a:r>
            <a:r>
              <a:rPr lang="ja-JP" altLang="en-US"/>
              <a:t>でのトラブル体験ができる</a:t>
            </a:r>
            <a:endParaRPr lang="en-US" altLang="ja-JP" dirty="0"/>
          </a:p>
          <a:p>
            <a:pPr marL="457200" lvl="1" indent="0">
              <a:buNone/>
            </a:pPr>
            <a:r>
              <a:rPr lang="ja-JP" altLang="en-US"/>
              <a:t>・プロフィール設定や投稿内容の注意点</a:t>
            </a:r>
            <a:endParaRPr lang="en-US" altLang="ja-JP" dirty="0"/>
          </a:p>
          <a:p>
            <a:pPr marL="457200" lvl="1" indent="0">
              <a:buNone/>
            </a:pPr>
            <a:r>
              <a:rPr lang="ja-JP" altLang="en-US"/>
              <a:t>・情報発信による他人や社会への影響の理解</a:t>
            </a:r>
            <a:endParaRPr lang="en-US" altLang="ja-JP" dirty="0"/>
          </a:p>
          <a:p>
            <a:pPr>
              <a:buFont typeface="Wingdings" pitchFamily="2" charset="2"/>
              <a:buChar char="l"/>
            </a:pPr>
            <a:endParaRPr lang="en-US" altLang="ja-JP" sz="3200" b="1" dirty="0"/>
          </a:p>
          <a:p>
            <a:pPr marL="0" indent="0" algn="ctr">
              <a:buNone/>
            </a:pPr>
            <a:endParaRPr kumimoji="1" lang="ja-JP" altLang="en-US"/>
          </a:p>
        </p:txBody>
      </p:sp>
      <p:sp>
        <p:nvSpPr>
          <p:cNvPr id="4" name="スライド番号プレースホルダー 3">
            <a:extLst>
              <a:ext uri="{FF2B5EF4-FFF2-40B4-BE49-F238E27FC236}">
                <a16:creationId xmlns:a16="http://schemas.microsoft.com/office/drawing/2014/main" id="{7CC1DBF6-545F-DC67-F66C-149FD2709EC3}"/>
              </a:ext>
            </a:extLst>
          </p:cNvPr>
          <p:cNvSpPr>
            <a:spLocks noGrp="1"/>
          </p:cNvSpPr>
          <p:nvPr>
            <p:ph type="sldNum" sz="quarter" idx="12"/>
          </p:nvPr>
        </p:nvSpPr>
        <p:spPr/>
        <p:txBody>
          <a:bodyPr/>
          <a:lstStyle/>
          <a:p>
            <a:pPr>
              <a:defRPr/>
            </a:pPr>
            <a:fld id="{9EFBE1BC-F681-4D7D-BBE1-B691C8D9877E}" type="slidenum">
              <a:rPr lang="en-US" altLang="ja-JP" b="0" smtClean="0"/>
              <a:pPr>
                <a:defRPr/>
              </a:pPr>
              <a:t>104</a:t>
            </a:fld>
            <a:endParaRPr lang="en-US" altLang="ja-JP" b="0" dirty="0"/>
          </a:p>
        </p:txBody>
      </p:sp>
      <p:sp>
        <p:nvSpPr>
          <p:cNvPr id="7" name="タイトル 1">
            <a:extLst>
              <a:ext uri="{FF2B5EF4-FFF2-40B4-BE49-F238E27FC236}">
                <a16:creationId xmlns:a16="http://schemas.microsoft.com/office/drawing/2014/main" id="{6A855CAA-E3E2-2570-8F32-A2E9C1A6B440}"/>
              </a:ext>
            </a:extLst>
          </p:cNvPr>
          <p:cNvSpPr txBox="1">
            <a:spLocks/>
          </p:cNvSpPr>
          <p:nvPr/>
        </p:nvSpPr>
        <p:spPr bwMode="auto">
          <a:xfrm>
            <a:off x="0" y="0"/>
            <a:ext cx="9144000" cy="6206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r>
              <a:rPr lang="ja-JP" altLang="en-US" sz="3600" b="1" kern="1200" dirty="0">
                <a:solidFill>
                  <a:srgbClr val="1F497D"/>
                </a:solidFill>
                <a:ea typeface="BIZ UDPゴシック" panose="020B0400000000000000" pitchFamily="50" charset="-128"/>
              </a:rPr>
              <a:t>「ネット社会の歩き方」　シミュレーション教材</a:t>
            </a:r>
          </a:p>
        </p:txBody>
      </p:sp>
      <p:pic>
        <p:nvPicPr>
          <p:cNvPr id="3074" name="Picture 2">
            <a:extLst>
              <a:ext uri="{FF2B5EF4-FFF2-40B4-BE49-F238E27FC236}">
                <a16:creationId xmlns:a16="http://schemas.microsoft.com/office/drawing/2014/main" id="{3DDBB539-5DE4-55C8-640D-AE5615BF7DE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8344" y="2060848"/>
            <a:ext cx="845989" cy="845989"/>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1933;p234">
            <a:extLst>
              <a:ext uri="{FF2B5EF4-FFF2-40B4-BE49-F238E27FC236}">
                <a16:creationId xmlns:a16="http://schemas.microsoft.com/office/drawing/2014/main" id="{D7A08383-2449-EB25-5743-4B09FB0A2573}"/>
              </a:ext>
            </a:extLst>
          </p:cNvPr>
          <p:cNvSpPr txBox="1"/>
          <p:nvPr/>
        </p:nvSpPr>
        <p:spPr>
          <a:xfrm>
            <a:off x="228599" y="1588170"/>
            <a:ext cx="9144001" cy="369291"/>
          </a:xfrm>
          <a:prstGeom prst="rect">
            <a:avLst/>
          </a:prstGeom>
          <a:noFill/>
          <a:ln>
            <a:noFill/>
          </a:ln>
        </p:spPr>
        <p:txBody>
          <a:bodyPr spcFirstLastPara="1" wrap="square" lIns="91425" tIns="45700" rIns="91425" bIns="45700" anchor="t" anchorCtr="0">
            <a:spAutoFit/>
          </a:bodyPr>
          <a:lstStyle/>
          <a:p>
            <a:pPr lvl="0">
              <a:spcBef>
                <a:spcPts val="0"/>
              </a:spcBef>
              <a:spcAft>
                <a:spcPts val="0"/>
              </a:spcAft>
              <a:buClr>
                <a:srgbClr val="244061"/>
              </a:buClr>
              <a:buSzPts val="3600"/>
            </a:pPr>
            <a:r>
              <a:rPr lang="ja-JP" b="1" i="0" u="none" strike="noStrike" cap="none" dirty="0">
                <a:solidFill>
                  <a:srgbClr val="244061"/>
                </a:solidFill>
                <a:latin typeface="BIZ UDPゴシック" panose="020B0400000000000000" pitchFamily="50" charset="-128"/>
                <a:ea typeface="BIZ UDPゴシック" panose="020B0400000000000000" pitchFamily="50" charset="-128"/>
                <a:cs typeface="MS PGothic"/>
                <a:sym typeface="MS PGothic"/>
              </a:rPr>
              <a:t>無償配布 </a:t>
            </a:r>
            <a:r>
              <a:rPr lang="en-US" altLang="ja-JP" b="1" dirty="0">
                <a:solidFill>
                  <a:srgbClr val="244061"/>
                </a:solidFill>
                <a:latin typeface="BIZ UDPゴシック" panose="020B0400000000000000" pitchFamily="50" charset="-128"/>
                <a:ea typeface="BIZ UDPゴシック" panose="020B0400000000000000" pitchFamily="50" charset="-128"/>
                <a:cs typeface="MS PGothic"/>
                <a:sym typeface="MS PGothic"/>
              </a:rPr>
              <a:t>https://www.japet.or.jp/net-walk/simulation/index.html</a:t>
            </a:r>
            <a:endParaRPr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Tree>
    <p:extLst>
      <p:ext uri="{BB962C8B-B14F-4D97-AF65-F5344CB8AC3E}">
        <p14:creationId xmlns:p14="http://schemas.microsoft.com/office/powerpoint/2010/main" val="118263430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03DA7144-387C-6769-1AF4-7E685A43EC9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164" b="85875"/>
          <a:stretch/>
        </p:blipFill>
        <p:spPr>
          <a:xfrm>
            <a:off x="362599" y="110812"/>
            <a:ext cx="8418800" cy="1056502"/>
          </a:xfrm>
        </p:spPr>
      </p:pic>
      <p:pic>
        <p:nvPicPr>
          <p:cNvPr id="6" name="コンテンツ プレースホルダー 4">
            <a:extLst>
              <a:ext uri="{FF2B5EF4-FFF2-40B4-BE49-F238E27FC236}">
                <a16:creationId xmlns:a16="http://schemas.microsoft.com/office/drawing/2014/main" id="{FC2A9461-0831-7D65-4677-9F5720C7F203}"/>
              </a:ext>
            </a:extLst>
          </p:cNvPr>
          <p:cNvPicPr>
            <a:picLocks noChangeAspect="1"/>
          </p:cNvPicPr>
          <p:nvPr/>
        </p:nvPicPr>
        <p:blipFill rotWithShape="1">
          <a:blip r:embed="rId3">
            <a:extLst>
              <a:ext uri="{28A0092B-C50C-407E-A947-70E740481C1C}">
                <a14:useLocalDpi xmlns:a14="http://schemas.microsoft.com/office/drawing/2010/main" val="0"/>
              </a:ext>
            </a:extLst>
          </a:blip>
          <a:srcRect l="11320" t="34727" r="9302" b="2140"/>
          <a:stretch/>
        </p:blipFill>
        <p:spPr>
          <a:xfrm>
            <a:off x="770516" y="1360955"/>
            <a:ext cx="7602965" cy="5363956"/>
          </a:xfrm>
          <a:prstGeom prst="rect">
            <a:avLst/>
          </a:prstGeom>
        </p:spPr>
      </p:pic>
      <p:sp>
        <p:nvSpPr>
          <p:cNvPr id="12" name="スライド番号プレースホルダー 11">
            <a:extLst>
              <a:ext uri="{FF2B5EF4-FFF2-40B4-BE49-F238E27FC236}">
                <a16:creationId xmlns:a16="http://schemas.microsoft.com/office/drawing/2014/main" id="{EB56DEE2-5D1E-C4B8-BCD4-934BF09E16AD}"/>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t>105</a:t>
            </a:fld>
            <a:endParaRPr kumimoji="1" lang="ja-JP" altLang="en-US" b="0"/>
          </a:p>
        </p:txBody>
      </p:sp>
    </p:spTree>
    <p:extLst>
      <p:ext uri="{BB962C8B-B14F-4D97-AF65-F5344CB8AC3E}">
        <p14:creationId xmlns:p14="http://schemas.microsoft.com/office/powerpoint/2010/main" val="129015976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B74B1B-723C-48DE-1F22-F7D5F98B1F93}"/>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106</a:t>
            </a:fld>
            <a:endParaRPr kumimoji="1" lang="ja-JP" altLang="en-US" b="0" dirty="0"/>
          </a:p>
        </p:txBody>
      </p:sp>
      <p:pic>
        <p:nvPicPr>
          <p:cNvPr id="2050" name="Picture 2">
            <a:extLst>
              <a:ext uri="{FF2B5EF4-FFF2-40B4-BE49-F238E27FC236}">
                <a16:creationId xmlns:a16="http://schemas.microsoft.com/office/drawing/2014/main" id="{52D153D6-F729-BC9B-EAFC-A4D5934E57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50" y="684051"/>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41ED0D4C-A153-FB86-FC32-6C1B0387EA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6433" y="684051"/>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28358148-657E-A44B-4D29-4CB8365C10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250" y="3818174"/>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8CC6DBED-C343-7975-ACA6-2381F014BFE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6433" y="3818174"/>
            <a:ext cx="4505183" cy="2534165"/>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F6870A16-A742-CD23-C569-FC6DE8879218}"/>
              </a:ext>
            </a:extLst>
          </p:cNvPr>
          <p:cNvSpPr txBox="1"/>
          <p:nvPr/>
        </p:nvSpPr>
        <p:spPr>
          <a:xfrm>
            <a:off x="1769844" y="60907"/>
            <a:ext cx="1107996" cy="646331"/>
          </a:xfrm>
          <a:prstGeom prst="rect">
            <a:avLst/>
          </a:prstGeom>
          <a:noFill/>
        </p:spPr>
        <p:txBody>
          <a:bodyPr wrap="none" rtlCol="0">
            <a:spAutoFit/>
          </a:bodyPr>
          <a:lstStyle/>
          <a:p>
            <a:r>
              <a:rPr kumimoji="1" lang="ja-JP" altLang="en-US" sz="3600" b="1" dirty="0">
                <a:ea typeface="BIZ UDPゴシック" panose="020B0400000000000000" pitchFamily="50" charset="-128"/>
              </a:rPr>
              <a:t>偽物</a:t>
            </a:r>
          </a:p>
        </p:txBody>
      </p:sp>
      <p:sp>
        <p:nvSpPr>
          <p:cNvPr id="6" name="テキスト ボックス 5">
            <a:extLst>
              <a:ext uri="{FF2B5EF4-FFF2-40B4-BE49-F238E27FC236}">
                <a16:creationId xmlns:a16="http://schemas.microsoft.com/office/drawing/2014/main" id="{2E6A4585-A6B8-8E83-ABCC-8D4F8C2F6DD0}"/>
              </a:ext>
            </a:extLst>
          </p:cNvPr>
          <p:cNvSpPr txBox="1"/>
          <p:nvPr/>
        </p:nvSpPr>
        <p:spPr>
          <a:xfrm>
            <a:off x="846513" y="3227687"/>
            <a:ext cx="2954655" cy="646331"/>
          </a:xfrm>
          <a:prstGeom prst="rect">
            <a:avLst/>
          </a:prstGeom>
          <a:noFill/>
        </p:spPr>
        <p:txBody>
          <a:bodyPr wrap="none" rtlCol="0">
            <a:spAutoFit/>
          </a:bodyPr>
          <a:lstStyle/>
          <a:p>
            <a:r>
              <a:rPr kumimoji="1" lang="ja-JP" altLang="en-US" sz="3600" b="1" dirty="0">
                <a:ea typeface="BIZ UDPゴシック" panose="020B0400000000000000" pitchFamily="50" charset="-128"/>
              </a:rPr>
              <a:t>数量確認ミス</a:t>
            </a:r>
          </a:p>
        </p:txBody>
      </p:sp>
      <p:sp>
        <p:nvSpPr>
          <p:cNvPr id="7" name="テキスト ボックス 6">
            <a:extLst>
              <a:ext uri="{FF2B5EF4-FFF2-40B4-BE49-F238E27FC236}">
                <a16:creationId xmlns:a16="http://schemas.microsoft.com/office/drawing/2014/main" id="{54CE8B78-CD41-DD34-01D6-2E29BAB1B07A}"/>
              </a:ext>
            </a:extLst>
          </p:cNvPr>
          <p:cNvSpPr txBox="1"/>
          <p:nvPr/>
        </p:nvSpPr>
        <p:spPr>
          <a:xfrm>
            <a:off x="5351696" y="3250873"/>
            <a:ext cx="2945791" cy="646331"/>
          </a:xfrm>
          <a:prstGeom prst="rect">
            <a:avLst/>
          </a:prstGeom>
          <a:noFill/>
        </p:spPr>
        <p:txBody>
          <a:bodyPr wrap="square" rtlCol="0">
            <a:spAutoFit/>
          </a:bodyPr>
          <a:lstStyle/>
          <a:p>
            <a:r>
              <a:rPr kumimoji="1" lang="ja-JP" altLang="en-US" sz="3600" b="1" dirty="0">
                <a:ea typeface="BIZ UDPゴシック" panose="020B0400000000000000" pitchFamily="50" charset="-128"/>
              </a:rPr>
              <a:t>無料と勘違い</a:t>
            </a:r>
          </a:p>
        </p:txBody>
      </p:sp>
      <p:sp>
        <p:nvSpPr>
          <p:cNvPr id="8" name="テキスト ボックス 7">
            <a:extLst>
              <a:ext uri="{FF2B5EF4-FFF2-40B4-BE49-F238E27FC236}">
                <a16:creationId xmlns:a16="http://schemas.microsoft.com/office/drawing/2014/main" id="{5B64194A-FE2A-3C87-F8E8-BDDDE96B6802}"/>
              </a:ext>
            </a:extLst>
          </p:cNvPr>
          <p:cNvSpPr txBox="1"/>
          <p:nvPr/>
        </p:nvSpPr>
        <p:spPr>
          <a:xfrm>
            <a:off x="6044193" y="60906"/>
            <a:ext cx="1569660" cy="646331"/>
          </a:xfrm>
          <a:prstGeom prst="rect">
            <a:avLst/>
          </a:prstGeom>
          <a:noFill/>
        </p:spPr>
        <p:txBody>
          <a:bodyPr wrap="none" rtlCol="0">
            <a:spAutoFit/>
          </a:bodyPr>
          <a:lstStyle/>
          <a:p>
            <a:r>
              <a:rPr kumimoji="1" lang="ja-JP" altLang="en-US" sz="3600" b="1" dirty="0">
                <a:ea typeface="BIZ UDPゴシック" panose="020B0400000000000000" pitchFamily="50" charset="-128"/>
              </a:rPr>
              <a:t>不良品</a:t>
            </a:r>
          </a:p>
        </p:txBody>
      </p:sp>
    </p:spTree>
    <p:extLst>
      <p:ext uri="{BB962C8B-B14F-4D97-AF65-F5344CB8AC3E}">
        <p14:creationId xmlns:p14="http://schemas.microsoft.com/office/powerpoint/2010/main" val="347744044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B925BD-84C4-C77E-406F-B96E004BCFA0}"/>
              </a:ext>
            </a:extLst>
          </p:cNvPr>
          <p:cNvSpPr>
            <a:spLocks noGrp="1"/>
          </p:cNvSpPr>
          <p:nvPr>
            <p:ph type="title"/>
          </p:nvPr>
        </p:nvSpPr>
        <p:spPr>
          <a:xfrm>
            <a:off x="578223" y="-306618"/>
            <a:ext cx="8229600" cy="1143000"/>
          </a:xfrm>
        </p:spPr>
        <p:txBody>
          <a:bodyPr/>
          <a:lstStyle/>
          <a:p>
            <a:r>
              <a:rPr lang="en-US" altLang="ja-JP" b="1" dirty="0"/>
              <a:t>SNS</a:t>
            </a:r>
            <a:r>
              <a:rPr lang="ja-JP" altLang="en-US" b="1" dirty="0"/>
              <a:t>シミュレーター</a:t>
            </a:r>
            <a:endParaRPr kumimoji="1" lang="ja-JP" altLang="en-US" b="1" dirty="0"/>
          </a:p>
        </p:txBody>
      </p:sp>
      <p:pic>
        <p:nvPicPr>
          <p:cNvPr id="6" name="コンテンツ プレースホルダー 5">
            <a:extLst>
              <a:ext uri="{FF2B5EF4-FFF2-40B4-BE49-F238E27FC236}">
                <a16:creationId xmlns:a16="http://schemas.microsoft.com/office/drawing/2014/main" id="{87E976EF-EBAE-C471-821D-CBF66FEF620D}"/>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054" b="925"/>
          <a:stretch/>
        </p:blipFill>
        <p:spPr>
          <a:xfrm>
            <a:off x="5870624" y="1296666"/>
            <a:ext cx="2644726" cy="5296452"/>
          </a:xfrm>
        </p:spPr>
      </p:pic>
      <p:sp>
        <p:nvSpPr>
          <p:cNvPr id="4" name="スライド番号プレースホルダー 3">
            <a:extLst>
              <a:ext uri="{FF2B5EF4-FFF2-40B4-BE49-F238E27FC236}">
                <a16:creationId xmlns:a16="http://schemas.microsoft.com/office/drawing/2014/main" id="{264988FD-B576-87DE-4511-C463B631FE44}"/>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107</a:t>
            </a:fld>
            <a:endParaRPr kumimoji="1" lang="ja-JP" altLang="en-US" b="0"/>
          </a:p>
        </p:txBody>
      </p:sp>
      <p:sp>
        <p:nvSpPr>
          <p:cNvPr id="7" name="コンテンツ プレースホルダー 2">
            <a:extLst>
              <a:ext uri="{FF2B5EF4-FFF2-40B4-BE49-F238E27FC236}">
                <a16:creationId xmlns:a16="http://schemas.microsoft.com/office/drawing/2014/main" id="{14B3B4D3-0E78-F331-B220-F5A5D9C46DE5}"/>
              </a:ext>
            </a:extLst>
          </p:cNvPr>
          <p:cNvSpPr txBox="1">
            <a:spLocks/>
          </p:cNvSpPr>
          <p:nvPr/>
        </p:nvSpPr>
        <p:spPr>
          <a:xfrm>
            <a:off x="242047" y="1622346"/>
            <a:ext cx="8901953" cy="45767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itchFamily="2" charset="2"/>
              <a:buChar char="l"/>
            </a:pPr>
            <a:r>
              <a:rPr lang="ja-JP" altLang="en-US" sz="3200" b="1" dirty="0">
                <a:latin typeface="BIZ UDPゴシック" panose="020B0400000000000000" pitchFamily="50" charset="-128"/>
                <a:ea typeface="BIZ UDPゴシック" panose="020B0400000000000000" pitchFamily="50" charset="-128"/>
              </a:rPr>
              <a:t>各種</a:t>
            </a:r>
            <a:r>
              <a:rPr lang="en-US" altLang="ja-JP" sz="3200" b="1" dirty="0">
                <a:latin typeface="BIZ UDPゴシック" panose="020B0400000000000000" pitchFamily="50" charset="-128"/>
                <a:ea typeface="BIZ UDPゴシック" panose="020B0400000000000000" pitchFamily="50" charset="-128"/>
              </a:rPr>
              <a:t>SNS</a:t>
            </a:r>
            <a:r>
              <a:rPr lang="ja-JP" altLang="en-US" sz="3200" b="1" dirty="0">
                <a:latin typeface="BIZ UDPゴシック" panose="020B0400000000000000" pitchFamily="50" charset="-128"/>
                <a:ea typeface="BIZ UDPゴシック" panose="020B0400000000000000" pitchFamily="50" charset="-128"/>
              </a:rPr>
              <a:t>風画面に対応</a:t>
            </a:r>
            <a:endParaRPr lang="en-US" altLang="ja-JP" sz="3200" b="1" dirty="0">
              <a:latin typeface="BIZ UDPゴシック" panose="020B0400000000000000" pitchFamily="50" charset="-128"/>
              <a:ea typeface="BIZ UDPゴシック" panose="020B0400000000000000" pitchFamily="50" charset="-128"/>
            </a:endParaRPr>
          </a:p>
          <a:p>
            <a:pPr lvl="1"/>
            <a:r>
              <a:rPr lang="en-US" altLang="ja-JP" sz="3200" dirty="0">
                <a:latin typeface="BIZ UDPゴシック" panose="020B0400000000000000" pitchFamily="50" charset="-128"/>
                <a:ea typeface="BIZ UDPゴシック" panose="020B0400000000000000" pitchFamily="50" charset="-128"/>
              </a:rPr>
              <a:t>LINE</a:t>
            </a:r>
            <a:r>
              <a:rPr lang="ja-JP" altLang="en-US" sz="3200" dirty="0">
                <a:latin typeface="BIZ UDPゴシック" panose="020B0400000000000000" pitchFamily="50" charset="-128"/>
                <a:ea typeface="BIZ UDPゴシック" panose="020B0400000000000000" pitchFamily="50" charset="-128"/>
              </a:rPr>
              <a:t>，</a:t>
            </a:r>
            <a:r>
              <a:rPr lang="en-US" altLang="ja-JP" sz="3200" dirty="0">
                <a:latin typeface="BIZ UDPゴシック" panose="020B0400000000000000" pitchFamily="50" charset="-128"/>
                <a:ea typeface="BIZ UDPゴシック" panose="020B0400000000000000" pitchFamily="50" charset="-128"/>
              </a:rPr>
              <a:t>X(Twitter)</a:t>
            </a:r>
          </a:p>
          <a:p>
            <a:pPr marL="457200" lvl="1" indent="0">
              <a:buNone/>
            </a:pPr>
            <a:r>
              <a:rPr lang="en-US" altLang="ja-JP" sz="3200" dirty="0">
                <a:latin typeface="BIZ UDPゴシック" panose="020B0400000000000000" pitchFamily="50" charset="-128"/>
                <a:ea typeface="BIZ UDPゴシック" panose="020B0400000000000000" pitchFamily="50" charset="-128"/>
              </a:rPr>
              <a:t>   Instagram</a:t>
            </a:r>
            <a:r>
              <a:rPr lang="ja-JP" altLang="en-US" sz="3200" dirty="0">
                <a:latin typeface="BIZ UDPゴシック" panose="020B0400000000000000" pitchFamily="50" charset="-128"/>
                <a:ea typeface="BIZ UDPゴシック" panose="020B0400000000000000" pitchFamily="50" charset="-128"/>
              </a:rPr>
              <a:t>，</a:t>
            </a:r>
            <a:r>
              <a:rPr lang="en-US" altLang="ja-JP" sz="3200" dirty="0">
                <a:latin typeface="BIZ UDPゴシック" panose="020B0400000000000000" pitchFamily="50" charset="-128"/>
                <a:ea typeface="BIZ UDPゴシック" panose="020B0400000000000000" pitchFamily="50" charset="-128"/>
              </a:rPr>
              <a:t>TikTok</a:t>
            </a:r>
          </a:p>
          <a:p>
            <a:pPr lvl="1"/>
            <a:endParaRPr lang="en-US" altLang="ja-JP" sz="2800" dirty="0">
              <a:latin typeface="BIZ UDPゴシック" panose="020B0400000000000000" pitchFamily="50" charset="-128"/>
              <a:ea typeface="BIZ UDPゴシック" panose="020B0400000000000000" pitchFamily="50" charset="-128"/>
            </a:endParaRPr>
          </a:p>
          <a:p>
            <a:pPr>
              <a:buFont typeface="Wingdings" pitchFamily="2" charset="2"/>
              <a:buChar char="l"/>
            </a:pPr>
            <a:r>
              <a:rPr lang="ja-JP" altLang="en-US" sz="3200" b="1" dirty="0">
                <a:latin typeface="BIZ UDPゴシック" panose="020B0400000000000000" pitchFamily="50" charset="-128"/>
                <a:ea typeface="BIZ UDPゴシック" panose="020B0400000000000000" pitchFamily="50" charset="-128"/>
              </a:rPr>
              <a:t>体験</a:t>
            </a:r>
            <a:endParaRPr lang="en-US" altLang="ja-JP" sz="3200" b="1" dirty="0">
              <a:latin typeface="BIZ UDPゴシック" panose="020B0400000000000000" pitchFamily="50" charset="-128"/>
              <a:ea typeface="BIZ UDPゴシック" panose="020B0400000000000000" pitchFamily="50" charset="-128"/>
            </a:endParaRPr>
          </a:p>
          <a:p>
            <a:pPr lvl="1"/>
            <a:r>
              <a:rPr lang="ja-JP" altLang="en-US" sz="3200" dirty="0">
                <a:latin typeface="BIZ UDPゴシック" panose="020B0400000000000000" pitchFamily="50" charset="-128"/>
                <a:ea typeface="BIZ UDPゴシック" panose="020B0400000000000000" pitchFamily="50" charset="-128"/>
              </a:rPr>
              <a:t>トラブル体験</a:t>
            </a:r>
            <a:endParaRPr lang="en-US" altLang="ja-JP" sz="3200" dirty="0">
              <a:latin typeface="BIZ UDPゴシック" panose="020B0400000000000000" pitchFamily="50" charset="-128"/>
              <a:ea typeface="BIZ UDPゴシック" panose="020B0400000000000000" pitchFamily="50" charset="-128"/>
            </a:endParaRPr>
          </a:p>
          <a:p>
            <a:pPr lvl="1"/>
            <a:r>
              <a:rPr lang="ja-JP" altLang="en-US" sz="3200" dirty="0">
                <a:latin typeface="BIZ UDPゴシック" panose="020B0400000000000000" pitchFamily="50" charset="-128"/>
                <a:ea typeface="BIZ UDPゴシック" panose="020B0400000000000000" pitchFamily="50" charset="-128"/>
              </a:rPr>
              <a:t>プロフィール設定</a:t>
            </a:r>
            <a:endParaRPr lang="en-US" altLang="ja-JP" sz="3200" dirty="0">
              <a:latin typeface="BIZ UDPゴシック" panose="020B0400000000000000" pitchFamily="50" charset="-128"/>
              <a:ea typeface="BIZ UDPゴシック" panose="020B0400000000000000" pitchFamily="50" charset="-128"/>
            </a:endParaRPr>
          </a:p>
          <a:p>
            <a:pPr lvl="1"/>
            <a:r>
              <a:rPr lang="ja-JP" altLang="en-US" sz="3200" dirty="0">
                <a:latin typeface="BIZ UDPゴシック" panose="020B0400000000000000" pitchFamily="50" charset="-128"/>
                <a:ea typeface="BIZ UDPゴシック" panose="020B0400000000000000" pitchFamily="50" charset="-128"/>
              </a:rPr>
              <a:t>コンテンツの投稿</a:t>
            </a:r>
            <a:endParaRPr lang="en-US" altLang="ja-JP" sz="32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2299964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a:extLst>
              <a:ext uri="{FF2B5EF4-FFF2-40B4-BE49-F238E27FC236}">
                <a16:creationId xmlns:a16="http://schemas.microsoft.com/office/drawing/2014/main" id="{8844D879-D1B3-A093-343A-D02301BDBB6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03648" y="1412776"/>
            <a:ext cx="2924790" cy="5193898"/>
          </a:xfrm>
          <a:ln>
            <a:solidFill>
              <a:schemeClr val="tx1"/>
            </a:solidFill>
          </a:ln>
        </p:spPr>
      </p:pic>
      <p:sp>
        <p:nvSpPr>
          <p:cNvPr id="4" name="スライド番号プレースホルダー 3">
            <a:extLst>
              <a:ext uri="{FF2B5EF4-FFF2-40B4-BE49-F238E27FC236}">
                <a16:creationId xmlns:a16="http://schemas.microsoft.com/office/drawing/2014/main" id="{2DEDFDE7-FD76-3BB4-17A3-6E6B53A2FD9D}"/>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108</a:t>
            </a:fld>
            <a:endParaRPr kumimoji="1" lang="ja-JP" altLang="en-US" b="0"/>
          </a:p>
        </p:txBody>
      </p:sp>
      <p:pic>
        <p:nvPicPr>
          <p:cNvPr id="8" name="図 7">
            <a:extLst>
              <a:ext uri="{FF2B5EF4-FFF2-40B4-BE49-F238E27FC236}">
                <a16:creationId xmlns:a16="http://schemas.microsoft.com/office/drawing/2014/main" id="{B4C30945-0138-12C8-38E8-2A65109407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7322" y="1412776"/>
            <a:ext cx="2960111" cy="5193898"/>
          </a:xfrm>
          <a:prstGeom prst="rect">
            <a:avLst/>
          </a:prstGeom>
          <a:ln>
            <a:solidFill>
              <a:schemeClr val="tx1"/>
            </a:solidFill>
          </a:ln>
        </p:spPr>
      </p:pic>
      <p:sp>
        <p:nvSpPr>
          <p:cNvPr id="15" name="テキスト ボックス 14">
            <a:extLst>
              <a:ext uri="{FF2B5EF4-FFF2-40B4-BE49-F238E27FC236}">
                <a16:creationId xmlns:a16="http://schemas.microsoft.com/office/drawing/2014/main" id="{7C37735E-9D34-576F-E13E-6B07370A9E39}"/>
              </a:ext>
            </a:extLst>
          </p:cNvPr>
          <p:cNvSpPr txBox="1"/>
          <p:nvPr/>
        </p:nvSpPr>
        <p:spPr>
          <a:xfrm>
            <a:off x="2051720" y="741559"/>
            <a:ext cx="1843774" cy="646331"/>
          </a:xfrm>
          <a:prstGeom prst="rect">
            <a:avLst/>
          </a:prstGeom>
          <a:noFill/>
        </p:spPr>
        <p:txBody>
          <a:bodyPr wrap="none" rtlCol="0">
            <a:spAutoFit/>
          </a:bodyPr>
          <a:lstStyle/>
          <a:p>
            <a:r>
              <a:rPr kumimoji="1" lang="en-US" altLang="ja-JP" sz="3600" b="1" dirty="0">
                <a:latin typeface="BIZ UDPゴシック" panose="020B0400000000000000" pitchFamily="50" charset="-128"/>
                <a:ea typeface="BIZ UDPゴシック" panose="020B0400000000000000" pitchFamily="50" charset="-128"/>
              </a:rPr>
              <a:t>LINE</a:t>
            </a:r>
            <a:r>
              <a:rPr kumimoji="1" lang="ja-JP" altLang="en-US" sz="3600" b="1" dirty="0">
                <a:latin typeface="BIZ UDPゴシック" panose="020B0400000000000000" pitchFamily="50" charset="-128"/>
                <a:ea typeface="BIZ UDPゴシック" panose="020B0400000000000000" pitchFamily="50" charset="-128"/>
              </a:rPr>
              <a:t>風</a:t>
            </a:r>
          </a:p>
        </p:txBody>
      </p:sp>
      <p:sp>
        <p:nvSpPr>
          <p:cNvPr id="16" name="テキスト ボックス 15">
            <a:extLst>
              <a:ext uri="{FF2B5EF4-FFF2-40B4-BE49-F238E27FC236}">
                <a16:creationId xmlns:a16="http://schemas.microsoft.com/office/drawing/2014/main" id="{EA07D546-31A9-36E9-1C2E-BB14DA686E18}"/>
              </a:ext>
            </a:extLst>
          </p:cNvPr>
          <p:cNvSpPr txBox="1"/>
          <p:nvPr/>
        </p:nvSpPr>
        <p:spPr>
          <a:xfrm>
            <a:off x="4769254" y="731245"/>
            <a:ext cx="3376245" cy="646331"/>
          </a:xfrm>
          <a:prstGeom prst="rect">
            <a:avLst/>
          </a:prstGeom>
          <a:noFill/>
        </p:spPr>
        <p:txBody>
          <a:bodyPr wrap="none" rtlCol="0">
            <a:spAutoFit/>
          </a:bodyPr>
          <a:lstStyle/>
          <a:p>
            <a:r>
              <a:rPr kumimoji="1" lang="en-US" altLang="ja-JP" sz="3600" b="1" dirty="0">
                <a:latin typeface="BIZ UDPゴシック" panose="020B0400000000000000" pitchFamily="50" charset="-128"/>
                <a:ea typeface="BIZ UDPゴシック" panose="020B0400000000000000" pitchFamily="50" charset="-128"/>
              </a:rPr>
              <a:t>X(Twitter)</a:t>
            </a:r>
            <a:r>
              <a:rPr kumimoji="1" lang="ja-JP" altLang="en-US" sz="3600" b="1" dirty="0">
                <a:latin typeface="BIZ UDPゴシック" panose="020B0400000000000000" pitchFamily="50" charset="-128"/>
                <a:ea typeface="BIZ UDPゴシック" panose="020B0400000000000000" pitchFamily="50" charset="-128"/>
              </a:rPr>
              <a:t>風</a:t>
            </a:r>
          </a:p>
        </p:txBody>
      </p:sp>
      <p:sp>
        <p:nvSpPr>
          <p:cNvPr id="2" name="タイトル 1">
            <a:extLst>
              <a:ext uri="{FF2B5EF4-FFF2-40B4-BE49-F238E27FC236}">
                <a16:creationId xmlns:a16="http://schemas.microsoft.com/office/drawing/2014/main" id="{335AD238-62AC-B9F7-55E4-7816BB361A4D}"/>
              </a:ext>
            </a:extLst>
          </p:cNvPr>
          <p:cNvSpPr>
            <a:spLocks noGrp="1"/>
          </p:cNvSpPr>
          <p:nvPr>
            <p:ph type="title"/>
          </p:nvPr>
        </p:nvSpPr>
        <p:spPr>
          <a:xfrm>
            <a:off x="0" y="0"/>
            <a:ext cx="9144000" cy="696045"/>
          </a:xfrm>
        </p:spPr>
        <p:txBody>
          <a:bodyPr/>
          <a:lstStyle/>
          <a:p>
            <a:r>
              <a:rPr lang="en-US" altLang="ja-JP" sz="4000" b="1" dirty="0"/>
              <a:t>SNS</a:t>
            </a:r>
            <a:r>
              <a:rPr lang="ja-JP" altLang="en-US" sz="4000" b="1" dirty="0"/>
              <a:t>シミュレーター</a:t>
            </a:r>
            <a:endParaRPr kumimoji="1" lang="ja-JP" altLang="en-US" sz="4000" b="1" dirty="0"/>
          </a:p>
        </p:txBody>
      </p:sp>
    </p:spTree>
    <p:extLst>
      <p:ext uri="{BB962C8B-B14F-4D97-AF65-F5344CB8AC3E}">
        <p14:creationId xmlns:p14="http://schemas.microsoft.com/office/powerpoint/2010/main" val="420319380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0D6FAA-0DE0-4A7B-9B23-2D59B92135A1}"/>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109</a:t>
            </a:fld>
            <a:endParaRPr kumimoji="1" lang="ja-JP" altLang="en-US" b="0"/>
          </a:p>
        </p:txBody>
      </p:sp>
      <p:pic>
        <p:nvPicPr>
          <p:cNvPr id="7" name="図 6">
            <a:extLst>
              <a:ext uri="{FF2B5EF4-FFF2-40B4-BE49-F238E27FC236}">
                <a16:creationId xmlns:a16="http://schemas.microsoft.com/office/drawing/2014/main" id="{263E0F08-2CA4-5F23-4EC3-C215000041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1394394"/>
            <a:ext cx="2932459" cy="5163221"/>
          </a:xfrm>
          <a:prstGeom prst="rect">
            <a:avLst/>
          </a:prstGeom>
          <a:ln>
            <a:solidFill>
              <a:schemeClr val="tx1"/>
            </a:solidFill>
          </a:ln>
        </p:spPr>
      </p:pic>
      <p:pic>
        <p:nvPicPr>
          <p:cNvPr id="8" name="図 7">
            <a:extLst>
              <a:ext uri="{FF2B5EF4-FFF2-40B4-BE49-F238E27FC236}">
                <a16:creationId xmlns:a16="http://schemas.microsoft.com/office/drawing/2014/main" id="{65036755-0BAD-F413-F43A-AE6BA8ECCB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7188" y="1425161"/>
            <a:ext cx="2954792" cy="5144691"/>
          </a:xfrm>
          <a:prstGeom prst="rect">
            <a:avLst/>
          </a:prstGeom>
          <a:ln>
            <a:solidFill>
              <a:schemeClr val="tx1"/>
            </a:solidFill>
          </a:ln>
        </p:spPr>
      </p:pic>
      <p:sp>
        <p:nvSpPr>
          <p:cNvPr id="9" name="テキスト ボックス 8">
            <a:extLst>
              <a:ext uri="{FF2B5EF4-FFF2-40B4-BE49-F238E27FC236}">
                <a16:creationId xmlns:a16="http://schemas.microsoft.com/office/drawing/2014/main" id="{441F0359-719A-D765-63C7-BEE3456B3FAE}"/>
              </a:ext>
            </a:extLst>
          </p:cNvPr>
          <p:cNvSpPr txBox="1"/>
          <p:nvPr/>
        </p:nvSpPr>
        <p:spPr>
          <a:xfrm>
            <a:off x="1115616" y="669022"/>
            <a:ext cx="3267241" cy="646331"/>
          </a:xfrm>
          <a:prstGeom prst="rect">
            <a:avLst/>
          </a:prstGeom>
          <a:noFill/>
        </p:spPr>
        <p:txBody>
          <a:bodyPr wrap="none" rtlCol="0">
            <a:spAutoFit/>
          </a:bodyPr>
          <a:lstStyle/>
          <a:p>
            <a:r>
              <a:rPr kumimoji="1" lang="en-US" altLang="ja-JP" sz="3600" b="1" dirty="0">
                <a:latin typeface="BIZ UDPゴシック" panose="020B0400000000000000" pitchFamily="50" charset="-128"/>
                <a:ea typeface="BIZ UDPゴシック" panose="020B0400000000000000" pitchFamily="50" charset="-128"/>
              </a:rPr>
              <a:t>Instagram</a:t>
            </a:r>
            <a:r>
              <a:rPr kumimoji="1" lang="ja-JP" altLang="en-US" sz="3600" b="1" dirty="0">
                <a:latin typeface="BIZ UDPゴシック" panose="020B0400000000000000" pitchFamily="50" charset="-128"/>
                <a:ea typeface="BIZ UDPゴシック" panose="020B0400000000000000" pitchFamily="50" charset="-128"/>
              </a:rPr>
              <a:t>風</a:t>
            </a:r>
          </a:p>
        </p:txBody>
      </p:sp>
      <p:sp>
        <p:nvSpPr>
          <p:cNvPr id="10" name="テキスト ボックス 9">
            <a:extLst>
              <a:ext uri="{FF2B5EF4-FFF2-40B4-BE49-F238E27FC236}">
                <a16:creationId xmlns:a16="http://schemas.microsoft.com/office/drawing/2014/main" id="{8765F565-1D18-1C87-185E-4D072F81BE61}"/>
              </a:ext>
            </a:extLst>
          </p:cNvPr>
          <p:cNvSpPr txBox="1"/>
          <p:nvPr/>
        </p:nvSpPr>
        <p:spPr>
          <a:xfrm>
            <a:off x="5017799" y="726996"/>
            <a:ext cx="2374368" cy="646331"/>
          </a:xfrm>
          <a:prstGeom prst="rect">
            <a:avLst/>
          </a:prstGeom>
          <a:noFill/>
        </p:spPr>
        <p:txBody>
          <a:bodyPr wrap="none" rtlCol="0">
            <a:spAutoFit/>
          </a:bodyPr>
          <a:lstStyle/>
          <a:p>
            <a:r>
              <a:rPr kumimoji="1" lang="en-US" altLang="ja-JP" sz="3600" b="1" dirty="0">
                <a:latin typeface="BIZ UDPゴシック" panose="020B0400000000000000" pitchFamily="50" charset="-128"/>
                <a:ea typeface="BIZ UDPゴシック" panose="020B0400000000000000" pitchFamily="50" charset="-128"/>
              </a:rPr>
              <a:t>TikTok</a:t>
            </a:r>
            <a:r>
              <a:rPr kumimoji="1" lang="ja-JP" altLang="en-US" sz="3600" b="1" dirty="0">
                <a:latin typeface="BIZ UDPゴシック" panose="020B0400000000000000" pitchFamily="50" charset="-128"/>
                <a:ea typeface="BIZ UDPゴシック" panose="020B0400000000000000" pitchFamily="50" charset="-128"/>
              </a:rPr>
              <a:t>風</a:t>
            </a:r>
          </a:p>
        </p:txBody>
      </p:sp>
      <p:sp>
        <p:nvSpPr>
          <p:cNvPr id="2" name="タイトル 1">
            <a:extLst>
              <a:ext uri="{FF2B5EF4-FFF2-40B4-BE49-F238E27FC236}">
                <a16:creationId xmlns:a16="http://schemas.microsoft.com/office/drawing/2014/main" id="{0225D93F-F8A7-26E0-3B01-F623E346E461}"/>
              </a:ext>
            </a:extLst>
          </p:cNvPr>
          <p:cNvSpPr>
            <a:spLocks noGrp="1"/>
          </p:cNvSpPr>
          <p:nvPr>
            <p:ph type="title"/>
          </p:nvPr>
        </p:nvSpPr>
        <p:spPr>
          <a:xfrm>
            <a:off x="0" y="0"/>
            <a:ext cx="9144000" cy="726996"/>
          </a:xfrm>
        </p:spPr>
        <p:txBody>
          <a:bodyPr/>
          <a:lstStyle/>
          <a:p>
            <a:r>
              <a:rPr lang="en-US" altLang="ja-JP" sz="4000" b="1" dirty="0"/>
              <a:t>SNS</a:t>
            </a:r>
            <a:r>
              <a:rPr lang="ja-JP" altLang="en-US" sz="4000" b="1" dirty="0"/>
              <a:t>シミュレーター</a:t>
            </a:r>
            <a:endParaRPr kumimoji="1" lang="ja-JP" altLang="en-US" sz="4000" b="1" dirty="0"/>
          </a:p>
        </p:txBody>
      </p:sp>
    </p:spTree>
    <p:extLst>
      <p:ext uri="{BB962C8B-B14F-4D97-AF65-F5344CB8AC3E}">
        <p14:creationId xmlns:p14="http://schemas.microsoft.com/office/powerpoint/2010/main" val="2477915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p:cNvSpPr/>
          <p:nvPr/>
        </p:nvSpPr>
        <p:spPr>
          <a:xfrm>
            <a:off x="1943928" y="59267"/>
            <a:ext cx="5256144" cy="6731000"/>
          </a:xfrm>
          <a:prstGeom prst="rect">
            <a:avLst/>
          </a:prstGeom>
          <a:solidFill>
            <a:schemeClr val="bg1">
              <a:lumMod val="85000"/>
            </a:schemeClr>
          </a:solidFill>
          <a:ln w="12700" cap="flat" cmpd="sng" algn="ctr">
            <a:solidFill>
              <a:sysClr val="windowText" lastClr="000000">
                <a:shade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pic>
        <p:nvPicPr>
          <p:cNvPr id="22" name="図 21"/>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52539" y="393700"/>
            <a:ext cx="1191447" cy="1147233"/>
          </a:xfrm>
          <a:prstGeom prst="rect">
            <a:avLst/>
          </a:prstGeom>
        </p:spPr>
      </p:pic>
      <p:sp>
        <p:nvSpPr>
          <p:cNvPr id="24" name="テキスト ボックス 23"/>
          <p:cNvSpPr txBox="1"/>
          <p:nvPr/>
        </p:nvSpPr>
        <p:spPr>
          <a:xfrm>
            <a:off x="2139071" y="1540933"/>
            <a:ext cx="506100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Android </a:t>
            </a:r>
            <a:r>
              <a:rPr kumimoji="1" lang="ja-JP" altLang="en-US" sz="2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が危険な状態です！</a:t>
            </a:r>
          </a:p>
        </p:txBody>
      </p:sp>
      <p:sp>
        <p:nvSpPr>
          <p:cNvPr id="25" name="テキスト ボックス 24"/>
          <p:cNvSpPr txBox="1"/>
          <p:nvPr/>
        </p:nvSpPr>
        <p:spPr>
          <a:xfrm>
            <a:off x="2057254" y="2003107"/>
            <a:ext cx="5099473"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あなたの </a:t>
            </a:r>
            <a:r>
              <a:rPr kumimoji="1" lang="en-US" altLang="ja-JP" sz="2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Android </a:t>
            </a:r>
            <a:r>
              <a:rPr kumimoji="1" lang="ja-JP" altLang="en-US" sz="2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はウェブサイト閲覧中に</a:t>
            </a:r>
            <a:endParaRPr kumimoji="1" lang="en-US" altLang="ja-JP" sz="2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トロイの木馬ウイルスに感染しました。</a:t>
            </a:r>
          </a:p>
        </p:txBody>
      </p:sp>
      <p:sp>
        <p:nvSpPr>
          <p:cNvPr id="27" name="角丸四角形 26"/>
          <p:cNvSpPr/>
          <p:nvPr/>
        </p:nvSpPr>
        <p:spPr>
          <a:xfrm>
            <a:off x="2090187" y="5095436"/>
            <a:ext cx="4942388" cy="897466"/>
          </a:xfrm>
          <a:prstGeom prst="roundRect">
            <a:avLst/>
          </a:prstGeom>
          <a:gradFill rotWithShape="1">
            <a:gsLst>
              <a:gs pos="0">
                <a:srgbClr val="70AD47">
                  <a:satMod val="103000"/>
                  <a:lumMod val="102000"/>
                  <a:tint val="94000"/>
                </a:srgbClr>
              </a:gs>
              <a:gs pos="50000">
                <a:srgbClr val="70AD47">
                  <a:satMod val="110000"/>
                  <a:lumMod val="100000"/>
                  <a:shade val="100000"/>
                </a:srgbClr>
              </a:gs>
              <a:gs pos="100000">
                <a:srgbClr val="70AD47">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4000" b="0" i="0" u="none" strike="noStrike" kern="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rPr>
              <a:t>今すぐダウンロード</a:t>
            </a:r>
          </a:p>
        </p:txBody>
      </p:sp>
      <p:sp>
        <p:nvSpPr>
          <p:cNvPr id="4" name="スライド番号プレースホルダー 3">
            <a:extLst>
              <a:ext uri="{FF2B5EF4-FFF2-40B4-BE49-F238E27FC236}">
                <a16:creationId xmlns:a16="http://schemas.microsoft.com/office/drawing/2014/main" id="{D4F63F78-CCA7-4F2C-85E9-DACE026AE5B3}"/>
              </a:ext>
            </a:extLst>
          </p:cNvPr>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11</a:t>
            </a:fld>
            <a:endParaRPr lang="en-US" altLang="ja-JP" b="0">
              <a:solidFill>
                <a:prstClr val="black"/>
              </a:solidFill>
            </a:endParaRPr>
          </a:p>
        </p:txBody>
      </p:sp>
      <p:sp>
        <p:nvSpPr>
          <p:cNvPr id="23" name="テキスト ボックス 22"/>
          <p:cNvSpPr txBox="1"/>
          <p:nvPr/>
        </p:nvSpPr>
        <p:spPr>
          <a:xfrm>
            <a:off x="2848416" y="455709"/>
            <a:ext cx="4184159"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Android </a:t>
            </a:r>
            <a:r>
              <a:rPr kumimoji="1" lang="ja-JP" altLang="en-US" sz="3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警告通知</a:t>
            </a:r>
          </a:p>
        </p:txBody>
      </p:sp>
      <p:sp>
        <p:nvSpPr>
          <p:cNvPr id="26" name="テキスト ボックス 25"/>
          <p:cNvSpPr txBox="1"/>
          <p:nvPr/>
        </p:nvSpPr>
        <p:spPr>
          <a:xfrm>
            <a:off x="1926995" y="2778436"/>
            <a:ext cx="537198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あなたの個人的な写真や</a:t>
            </a:r>
            <a:r>
              <a:rPr kumimoji="1" lang="en-US" altLang="ja-JP" sz="1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Facebook</a:t>
            </a:r>
            <a:r>
              <a:rPr kumimoji="1" lang="ja-JP" altLang="en-US" sz="1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のパスワード，</a:t>
            </a:r>
            <a:endParaRPr kumimoji="1" lang="en-US" altLang="ja-JP" sz="1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およびクレジットカード情報が読み取られる危険。</a:t>
            </a:r>
          </a:p>
        </p:txBody>
      </p:sp>
      <p:sp>
        <p:nvSpPr>
          <p:cNvPr id="28" name="正方形/長方形 27"/>
          <p:cNvSpPr/>
          <p:nvPr/>
        </p:nvSpPr>
        <p:spPr>
          <a:xfrm>
            <a:off x="1992822" y="3659937"/>
            <a:ext cx="4789819"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いますぐ無料！のVirus Delete 20</a:t>
            </a:r>
            <a:r>
              <a:rPr kumimoji="1" lang="en-US" altLang="ja-JP" sz="2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xx</a:t>
            </a:r>
            <a:r>
              <a:rPr kumimoji="1" lang="ja-JP" altLang="en-US" sz="24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をダウンロードしてウイルスを削除することをお勧めします。</a:t>
            </a:r>
          </a:p>
        </p:txBody>
      </p:sp>
    </p:spTree>
    <p:extLst>
      <p:ext uri="{BB962C8B-B14F-4D97-AF65-F5344CB8AC3E}">
        <p14:creationId xmlns:p14="http://schemas.microsoft.com/office/powerpoint/2010/main" val="298994796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2008" y="0"/>
            <a:ext cx="9324528" cy="809328"/>
          </a:xfrm>
        </p:spPr>
        <p:txBody>
          <a:bodyPr/>
          <a:lstStyle/>
          <a:p>
            <a:pPr algn="l"/>
            <a:r>
              <a:rPr lang="ja-JP" altLang="en-US" sz="2800" b="1" kern="1200" dirty="0">
                <a:solidFill>
                  <a:srgbClr val="1F497D"/>
                </a:solidFill>
              </a:rPr>
              <a:t>「ネット社会の歩き方」 ペープサート教材（教材作成素材集）</a:t>
            </a: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110</a:t>
            </a:fld>
            <a:endParaRPr lang="en-US" altLang="ja-JP" b="0" dirty="0"/>
          </a:p>
        </p:txBody>
      </p:sp>
      <p:sp>
        <p:nvSpPr>
          <p:cNvPr id="14" name="テキスト ボックス 13">
            <a:extLst>
              <a:ext uri="{FF2B5EF4-FFF2-40B4-BE49-F238E27FC236}">
                <a16:creationId xmlns:a16="http://schemas.microsoft.com/office/drawing/2014/main" id="{AB69D1AF-A461-4CBB-97A5-100A6E400FEC}"/>
              </a:ext>
            </a:extLst>
          </p:cNvPr>
          <p:cNvSpPr txBox="1"/>
          <p:nvPr/>
        </p:nvSpPr>
        <p:spPr>
          <a:xfrm>
            <a:off x="343700" y="5864336"/>
            <a:ext cx="4564443" cy="461665"/>
          </a:xfrm>
          <a:prstGeom prst="rect">
            <a:avLst/>
          </a:prstGeom>
          <a:solidFill>
            <a:schemeClr val="bg1">
              <a:alpha val="70000"/>
            </a:schemeClr>
          </a:solidFill>
        </p:spPr>
        <p:txBody>
          <a:bodyPr wrap="square" rtlCol="0">
            <a:spAutoFit/>
          </a:bodyPr>
          <a:lstStyle/>
          <a:p>
            <a:pPr algn="ctr"/>
            <a:r>
              <a:rPr lang="ja-JP" altLang="en-US" sz="2400" b="1" dirty="0">
                <a:latin typeface="BIZ UDPゴシック" panose="020B0400000000000000" pitchFamily="50" charset="-128"/>
                <a:ea typeface="BIZ UDPゴシック" panose="020B0400000000000000" pitchFamily="50" charset="-128"/>
              </a:rPr>
              <a:t>小・中</a:t>
            </a:r>
            <a:r>
              <a:rPr kumimoji="1" lang="ja-JP" altLang="en-US" sz="2400" b="1" dirty="0">
                <a:latin typeface="BIZ UDPゴシック" panose="020B0400000000000000" pitchFamily="50" charset="-128"/>
                <a:ea typeface="BIZ UDPゴシック" panose="020B0400000000000000" pitchFamily="50" charset="-128"/>
              </a:rPr>
              <a:t>・高校生・教員・</a:t>
            </a:r>
            <a:r>
              <a:rPr lang="ja-JP" altLang="en-US" sz="2400" b="1" dirty="0">
                <a:latin typeface="BIZ UDPゴシック" panose="020B0400000000000000" pitchFamily="50" charset="-128"/>
                <a:ea typeface="BIZ UDPゴシック" panose="020B0400000000000000" pitchFamily="50" charset="-128"/>
              </a:rPr>
              <a:t>保護者向け</a:t>
            </a:r>
            <a:endParaRPr kumimoji="1" lang="ja-JP" altLang="en-US" sz="2400" b="1" dirty="0">
              <a:latin typeface="BIZ UDPゴシック" panose="020B0400000000000000" pitchFamily="50" charset="-128"/>
              <a:ea typeface="BIZ UDPゴシック" panose="020B0400000000000000" pitchFamily="50" charset="-128"/>
            </a:endParaRPr>
          </a:p>
        </p:txBody>
      </p:sp>
      <p:grpSp>
        <p:nvGrpSpPr>
          <p:cNvPr id="5" name="グループ化 4"/>
          <p:cNvGrpSpPr/>
          <p:nvPr/>
        </p:nvGrpSpPr>
        <p:grpSpPr>
          <a:xfrm>
            <a:off x="4788024" y="1141809"/>
            <a:ext cx="4063324" cy="2955001"/>
            <a:chOff x="4788024" y="1141809"/>
            <a:chExt cx="4063324" cy="2955001"/>
          </a:xfrm>
        </p:grpSpPr>
        <p:pic>
          <p:nvPicPr>
            <p:cNvPr id="13" name="図 12"/>
            <p:cNvPicPr>
              <a:picLocks noChangeAspect="1"/>
            </p:cNvPicPr>
            <p:nvPr/>
          </p:nvPicPr>
          <p:blipFill>
            <a:blip r:embed="rId3"/>
            <a:stretch>
              <a:fillRect/>
            </a:stretch>
          </p:blipFill>
          <p:spPr>
            <a:xfrm>
              <a:off x="4788024" y="1141809"/>
              <a:ext cx="4063324" cy="862329"/>
            </a:xfrm>
            <a:prstGeom prst="rect">
              <a:avLst/>
            </a:prstGeom>
            <a:ln>
              <a:solidFill>
                <a:schemeClr val="tx1"/>
              </a:solidFill>
            </a:ln>
          </p:spPr>
        </p:pic>
        <p:pic>
          <p:nvPicPr>
            <p:cNvPr id="15" name="図 14"/>
            <p:cNvPicPr>
              <a:picLocks noChangeAspect="1"/>
            </p:cNvPicPr>
            <p:nvPr/>
          </p:nvPicPr>
          <p:blipFill>
            <a:blip r:embed="rId4"/>
            <a:stretch>
              <a:fillRect/>
            </a:stretch>
          </p:blipFill>
          <p:spPr>
            <a:xfrm>
              <a:off x="4809102" y="2195969"/>
              <a:ext cx="4042246" cy="853905"/>
            </a:xfrm>
            <a:prstGeom prst="rect">
              <a:avLst/>
            </a:prstGeom>
            <a:ln>
              <a:solidFill>
                <a:schemeClr val="tx1"/>
              </a:solidFill>
            </a:ln>
          </p:spPr>
        </p:pic>
        <p:pic>
          <p:nvPicPr>
            <p:cNvPr id="16" name="図 15"/>
            <p:cNvPicPr>
              <a:picLocks noChangeAspect="1"/>
            </p:cNvPicPr>
            <p:nvPr/>
          </p:nvPicPr>
          <p:blipFill>
            <a:blip r:embed="rId5"/>
            <a:stretch>
              <a:fillRect/>
            </a:stretch>
          </p:blipFill>
          <p:spPr>
            <a:xfrm>
              <a:off x="4788024" y="3241705"/>
              <a:ext cx="4063324" cy="855105"/>
            </a:xfrm>
            <a:prstGeom prst="rect">
              <a:avLst/>
            </a:prstGeom>
            <a:ln>
              <a:solidFill>
                <a:schemeClr val="tx1"/>
              </a:solidFill>
            </a:ln>
          </p:spPr>
        </p:pic>
      </p:grpSp>
      <p:pic>
        <p:nvPicPr>
          <p:cNvPr id="17" name="図 16"/>
          <p:cNvPicPr>
            <a:picLocks noChangeAspect="1"/>
          </p:cNvPicPr>
          <p:nvPr/>
        </p:nvPicPr>
        <p:blipFill rotWithShape="1">
          <a:blip r:embed="rId6"/>
          <a:srcRect l="34331"/>
          <a:stretch/>
        </p:blipFill>
        <p:spPr>
          <a:xfrm>
            <a:off x="299769" y="1201931"/>
            <a:ext cx="3038034" cy="2536232"/>
          </a:xfrm>
          <a:prstGeom prst="rect">
            <a:avLst/>
          </a:prstGeom>
        </p:spPr>
      </p:pic>
      <p:sp>
        <p:nvSpPr>
          <p:cNvPr id="18" name="右矢印 17"/>
          <p:cNvSpPr/>
          <p:nvPr/>
        </p:nvSpPr>
        <p:spPr>
          <a:xfrm>
            <a:off x="3649859" y="2110115"/>
            <a:ext cx="826108" cy="858965"/>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9" name="正方形/長方形 8"/>
          <p:cNvSpPr/>
          <p:nvPr/>
        </p:nvSpPr>
        <p:spPr>
          <a:xfrm>
            <a:off x="627563" y="6436669"/>
            <a:ext cx="7080543" cy="369332"/>
          </a:xfrm>
          <a:prstGeom prst="rect">
            <a:avLst/>
          </a:prstGeom>
        </p:spPr>
        <p:txBody>
          <a:bodyPr wrap="square">
            <a:spAutoFit/>
          </a:bodyPr>
          <a:lstStyle/>
          <a:p>
            <a:r>
              <a:rPr lang="ja-JP" altLang="en-US" dirty="0">
                <a:ea typeface="BIZ UDPゴシック" panose="020B0400000000000000" pitchFamily="50" charset="-128"/>
              </a:rPr>
              <a:t>http://www2.japet.or.jp/net-walk/download/paper_puppet_theater.zip</a:t>
            </a:r>
          </a:p>
        </p:txBody>
      </p:sp>
      <p:sp>
        <p:nvSpPr>
          <p:cNvPr id="12" name="テキスト ボックス 11">
            <a:extLst>
              <a:ext uri="{FF2B5EF4-FFF2-40B4-BE49-F238E27FC236}">
                <a16:creationId xmlns:a16="http://schemas.microsoft.com/office/drawing/2014/main" id="{AB69D1AF-A461-4CBB-97A5-100A6E400FEC}"/>
              </a:ext>
            </a:extLst>
          </p:cNvPr>
          <p:cNvSpPr txBox="1"/>
          <p:nvPr/>
        </p:nvSpPr>
        <p:spPr>
          <a:xfrm>
            <a:off x="123506" y="4372801"/>
            <a:ext cx="8088655" cy="1015663"/>
          </a:xfrm>
          <a:prstGeom prst="rect">
            <a:avLst/>
          </a:prstGeom>
          <a:solidFill>
            <a:schemeClr val="bg1">
              <a:alpha val="70000"/>
            </a:schemeClr>
          </a:solidFill>
        </p:spPr>
        <p:txBody>
          <a:bodyPr wrap="square" rtlCol="0">
            <a:spAutoFit/>
          </a:bodyPr>
          <a:lstStyle/>
          <a:p>
            <a:r>
              <a:rPr kumimoji="1" lang="ja-JP" altLang="en-US" sz="2000" b="1" dirty="0">
                <a:latin typeface="BIZ UDPゴシック" panose="020B0400000000000000" pitchFamily="50" charset="-128"/>
                <a:ea typeface="BIZ UDPゴシック" panose="020B0400000000000000" pitchFamily="50" charset="-128"/>
              </a:rPr>
              <a:t>情報モラル教材の</a:t>
            </a:r>
            <a:r>
              <a:rPr lang="ja-JP" altLang="en-US" sz="2000" b="1" dirty="0">
                <a:latin typeface="BIZ UDPゴシック" panose="020B0400000000000000" pitchFamily="50" charset="-128"/>
                <a:ea typeface="BIZ UDPゴシック" panose="020B0400000000000000" pitchFamily="50" charset="-128"/>
              </a:rPr>
              <a:t>素材（様々な人物の表情や場所，情報機器など）を提供することで，誰もが紙人形芝居（ペープサート）形式での教材の作り手になることを支援します。</a:t>
            </a:r>
            <a:endParaRPr kumimoji="1" lang="ja-JP" altLang="en-US" sz="20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421905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41934"/>
          </a:xfrm>
        </p:spPr>
        <p:txBody>
          <a:bodyPr/>
          <a:lstStyle/>
          <a:p>
            <a:r>
              <a:rPr lang="ja-JP" altLang="en-US" sz="2600" b="1" kern="1200" dirty="0">
                <a:solidFill>
                  <a:srgbClr val="1F497D"/>
                </a:solidFill>
              </a:rPr>
              <a:t>「ネット社会の歩き方」 低年齢の子ども向けペープサート教材</a:t>
            </a: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111</a:t>
            </a:fld>
            <a:endParaRPr lang="en-US" altLang="ja-JP" b="0" dirty="0"/>
          </a:p>
        </p:txBody>
      </p:sp>
      <p:sp>
        <p:nvSpPr>
          <p:cNvPr id="14" name="テキスト ボックス 13">
            <a:extLst>
              <a:ext uri="{FF2B5EF4-FFF2-40B4-BE49-F238E27FC236}">
                <a16:creationId xmlns:a16="http://schemas.microsoft.com/office/drawing/2014/main" id="{AB69D1AF-A461-4CBB-97A5-100A6E400FEC}"/>
              </a:ext>
            </a:extLst>
          </p:cNvPr>
          <p:cNvSpPr txBox="1"/>
          <p:nvPr/>
        </p:nvSpPr>
        <p:spPr>
          <a:xfrm>
            <a:off x="87895" y="5916229"/>
            <a:ext cx="3620010" cy="461665"/>
          </a:xfrm>
          <a:prstGeom prst="rect">
            <a:avLst/>
          </a:prstGeom>
          <a:solidFill>
            <a:schemeClr val="bg1">
              <a:alpha val="70000"/>
            </a:schemeClr>
          </a:solidFill>
        </p:spPr>
        <p:txBody>
          <a:bodyPr wrap="square" rtlCol="0">
            <a:spAutoFit/>
          </a:bodyPr>
          <a:lstStyle/>
          <a:p>
            <a:pPr algn="ctr"/>
            <a:r>
              <a:rPr lang="ja-JP" altLang="en-US" sz="2400" b="1" dirty="0">
                <a:latin typeface="BIZ UDPゴシック" panose="020B0400000000000000" pitchFamily="50" charset="-128"/>
                <a:ea typeface="BIZ UDPゴシック" panose="020B0400000000000000" pitchFamily="50" charset="-128"/>
              </a:rPr>
              <a:t>幼児・低学年向け</a:t>
            </a:r>
            <a:endParaRPr kumimoji="1" lang="ja-JP" altLang="en-US" sz="2400" b="1" dirty="0">
              <a:latin typeface="BIZ UDPゴシック" panose="020B0400000000000000" pitchFamily="50" charset="-128"/>
              <a:ea typeface="BIZ UDPゴシック" panose="020B0400000000000000" pitchFamily="50" charset="-128"/>
            </a:endParaRPr>
          </a:p>
        </p:txBody>
      </p:sp>
      <p:sp>
        <p:nvSpPr>
          <p:cNvPr id="9" name="正方形/長方形 8"/>
          <p:cNvSpPr/>
          <p:nvPr/>
        </p:nvSpPr>
        <p:spPr>
          <a:xfrm>
            <a:off x="323528" y="6333795"/>
            <a:ext cx="7992888" cy="338554"/>
          </a:xfrm>
          <a:prstGeom prst="rect">
            <a:avLst/>
          </a:prstGeom>
        </p:spPr>
        <p:txBody>
          <a:bodyPr wrap="square">
            <a:spAutoFit/>
          </a:bodyPr>
          <a:lstStyle/>
          <a:p>
            <a:pPr marL="0" marR="0" lvl="0" indent="0" algn="l" rtl="0">
              <a:lnSpc>
                <a:spcPct val="100000"/>
              </a:lnSpc>
              <a:spcBef>
                <a:spcPts val="0"/>
              </a:spcBef>
              <a:spcAft>
                <a:spcPts val="0"/>
              </a:spcAft>
              <a:buClr>
                <a:srgbClr val="000000"/>
              </a:buClr>
              <a:buSzPts val="1800"/>
              <a:buFont typeface="Arial"/>
              <a:buNone/>
            </a:pPr>
            <a:r>
              <a:rPr lang="en-US" altLang="ja-JP" sz="16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https://www.japet.or.jp/net-walk/illust/file/yoji_paper_illust.pptx.zip</a:t>
            </a:r>
          </a:p>
        </p:txBody>
      </p:sp>
      <p:sp>
        <p:nvSpPr>
          <p:cNvPr id="12" name="テキスト ボックス 11">
            <a:extLst>
              <a:ext uri="{FF2B5EF4-FFF2-40B4-BE49-F238E27FC236}">
                <a16:creationId xmlns:a16="http://schemas.microsoft.com/office/drawing/2014/main" id="{AB69D1AF-A461-4CBB-97A5-100A6E400FEC}"/>
              </a:ext>
            </a:extLst>
          </p:cNvPr>
          <p:cNvSpPr txBox="1"/>
          <p:nvPr/>
        </p:nvSpPr>
        <p:spPr>
          <a:xfrm>
            <a:off x="72480" y="4663712"/>
            <a:ext cx="8820000" cy="1323439"/>
          </a:xfrm>
          <a:prstGeom prst="rect">
            <a:avLst/>
          </a:prstGeom>
          <a:solidFill>
            <a:schemeClr val="bg1">
              <a:alpha val="70000"/>
            </a:schemeClr>
          </a:solidFill>
        </p:spPr>
        <p:txBody>
          <a:bodyPr wrap="square" rtlCol="0">
            <a:spAutoFit/>
          </a:bodyPr>
          <a:lstStyle/>
          <a:p>
            <a:r>
              <a:rPr kumimoji="1" lang="ja-JP" altLang="en-US" sz="2000" b="1" dirty="0">
                <a:latin typeface="BIZ UDPゴシック" panose="020B0400000000000000" pitchFamily="50" charset="-128"/>
                <a:ea typeface="BIZ UDPゴシック" panose="020B0400000000000000" pitchFamily="50" charset="-128"/>
              </a:rPr>
              <a:t>・低年齢児が親しみをもちやすい動物のキャラクターのペープサート教材</a:t>
            </a:r>
            <a:endParaRPr kumimoji="1" lang="en-US" altLang="ja-JP" sz="2000" b="1" dirty="0">
              <a:latin typeface="BIZ UDPゴシック" panose="020B0400000000000000" pitchFamily="50" charset="-128"/>
              <a:ea typeface="BIZ UDPゴシック" panose="020B0400000000000000" pitchFamily="50" charset="-128"/>
            </a:endParaRPr>
          </a:p>
          <a:p>
            <a:pPr marL="88900" indent="-88900"/>
            <a:r>
              <a:rPr lang="ja-JP" altLang="en-US" sz="2000" b="1" dirty="0">
                <a:latin typeface="BIZ UDPゴシック" panose="020B0400000000000000" pitchFamily="50" charset="-128"/>
                <a:ea typeface="BIZ UDPゴシック" panose="020B0400000000000000" pitchFamily="50" charset="-128"/>
              </a:rPr>
              <a:t>・パソコンを活用してデジタル紙芝居として，印刷してパネルシアターとしても利用できます。</a:t>
            </a:r>
            <a:endParaRPr lang="en-US" altLang="ja-JP" sz="2000" b="1" dirty="0">
              <a:latin typeface="BIZ UDPゴシック" panose="020B0400000000000000" pitchFamily="50" charset="-128"/>
              <a:ea typeface="BIZ UDPゴシック" panose="020B0400000000000000" pitchFamily="50" charset="-128"/>
            </a:endParaRPr>
          </a:p>
          <a:p>
            <a:r>
              <a:rPr lang="ja-JP" altLang="en-US" sz="2000" b="1" dirty="0">
                <a:latin typeface="BIZ UDPゴシック" panose="020B0400000000000000" pitchFamily="50" charset="-128"/>
                <a:ea typeface="BIZ UDPゴシック" panose="020B0400000000000000" pitchFamily="50" charset="-128"/>
              </a:rPr>
              <a:t>・授業例を掲載した活用ガイドブックも用意</a:t>
            </a:r>
            <a:endParaRPr kumimoji="1" lang="ja-JP" altLang="en-US" sz="2000" b="1" dirty="0">
              <a:latin typeface="BIZ UDPゴシック" panose="020B0400000000000000" pitchFamily="50" charset="-128"/>
              <a:ea typeface="BIZ UDPゴシック" panose="020B0400000000000000" pitchFamily="50" charset="-128"/>
            </a:endParaRPr>
          </a:p>
        </p:txBody>
      </p:sp>
      <p:pic>
        <p:nvPicPr>
          <p:cNvPr id="6" name="図 5">
            <a:extLst>
              <a:ext uri="{FF2B5EF4-FFF2-40B4-BE49-F238E27FC236}">
                <a16:creationId xmlns:a16="http://schemas.microsoft.com/office/drawing/2014/main" id="{E0F09B57-835C-3143-9AB2-BBE0DB763C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6" y="921076"/>
            <a:ext cx="2803778" cy="2553034"/>
          </a:xfrm>
          <a:prstGeom prst="rect">
            <a:avLst/>
          </a:prstGeom>
        </p:spPr>
      </p:pic>
      <p:pic>
        <p:nvPicPr>
          <p:cNvPr id="19" name="図 18">
            <a:extLst>
              <a:ext uri="{FF2B5EF4-FFF2-40B4-BE49-F238E27FC236}">
                <a16:creationId xmlns:a16="http://schemas.microsoft.com/office/drawing/2014/main" id="{66536D92-E7AD-9744-8322-8E299D153FC9}"/>
              </a:ext>
            </a:extLst>
          </p:cNvPr>
          <p:cNvPicPr>
            <a:picLocks noChangeAspect="1"/>
          </p:cNvPicPr>
          <p:nvPr/>
        </p:nvPicPr>
        <p:blipFill rotWithShape="1">
          <a:blip r:embed="rId4"/>
          <a:srcRect t="2334" b="2401"/>
          <a:stretch/>
        </p:blipFill>
        <p:spPr>
          <a:xfrm>
            <a:off x="2867291" y="773570"/>
            <a:ext cx="3129495" cy="3692689"/>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pic>
        <p:nvPicPr>
          <p:cNvPr id="21" name="図 20">
            <a:extLst>
              <a:ext uri="{FF2B5EF4-FFF2-40B4-BE49-F238E27FC236}">
                <a16:creationId xmlns:a16="http://schemas.microsoft.com/office/drawing/2014/main" id="{8C87C7F7-4872-8943-810C-5BEF6222A3A3}"/>
              </a:ext>
            </a:extLst>
          </p:cNvPr>
          <p:cNvPicPr>
            <a:picLocks noChangeAspect="1"/>
          </p:cNvPicPr>
          <p:nvPr/>
        </p:nvPicPr>
        <p:blipFill rotWithShape="1">
          <a:blip r:embed="rId5"/>
          <a:srcRect l="2297" t="3378" r="51927" b="3644"/>
          <a:stretch/>
        </p:blipFill>
        <p:spPr>
          <a:xfrm>
            <a:off x="6139253" y="727425"/>
            <a:ext cx="2983293" cy="3761067"/>
          </a:xfrm>
          <a:prstGeom prst="rect">
            <a:avLst/>
          </a:prstGeom>
        </p:spPr>
      </p:pic>
      <p:pic>
        <p:nvPicPr>
          <p:cNvPr id="1026" name="Picture 2">
            <a:extLst>
              <a:ext uri="{FF2B5EF4-FFF2-40B4-BE49-F238E27FC236}">
                <a16:creationId xmlns:a16="http://schemas.microsoft.com/office/drawing/2014/main" id="{C4490C42-833C-8FC5-3A14-BC5E2647B5A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538" t="7107" r="68444" b="59207"/>
          <a:stretch/>
        </p:blipFill>
        <p:spPr bwMode="auto">
          <a:xfrm>
            <a:off x="182687" y="3573016"/>
            <a:ext cx="932929" cy="82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3142847-653C-A47C-495B-CDCB6D2AF22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113" t="2813" r="74412" b="77259"/>
          <a:stretch/>
        </p:blipFill>
        <p:spPr bwMode="auto">
          <a:xfrm>
            <a:off x="1142070" y="4028541"/>
            <a:ext cx="826915" cy="5812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0C1BC91E-1F9B-F8B1-6DBD-69D71EE15FFA}"/>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326" t="6384" r="80712" b="76591"/>
          <a:stretch/>
        </p:blipFill>
        <p:spPr bwMode="auto">
          <a:xfrm>
            <a:off x="1939068" y="3762911"/>
            <a:ext cx="726750" cy="61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463767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99966"/>
          </a:xfrm>
        </p:spPr>
        <p:txBody>
          <a:bodyPr/>
          <a:lstStyle/>
          <a:p>
            <a:r>
              <a:rPr lang="ja-JP" altLang="en-US" sz="3000" b="1" kern="1200" dirty="0">
                <a:solidFill>
                  <a:srgbClr val="1F497D"/>
                </a:solidFill>
              </a:rPr>
              <a:t>保護者向けネットモラル・コミック</a:t>
            </a:r>
            <a:r>
              <a:rPr lang="en-US" altLang="ja-JP" sz="3000" b="1" kern="1200" dirty="0">
                <a:solidFill>
                  <a:srgbClr val="1F497D"/>
                </a:solidFill>
              </a:rPr>
              <a:t>『</a:t>
            </a:r>
            <a:r>
              <a:rPr lang="ja-JP" altLang="en-US" sz="3000" b="1" kern="1200" dirty="0">
                <a:solidFill>
                  <a:srgbClr val="1F497D"/>
                </a:solidFill>
              </a:rPr>
              <a:t>モラコミ通信！</a:t>
            </a:r>
            <a:r>
              <a:rPr lang="en-US" altLang="ja-JP" sz="3000" b="1" kern="1200" dirty="0">
                <a:solidFill>
                  <a:srgbClr val="1F497D"/>
                </a:solidFill>
              </a:rPr>
              <a:t>』</a:t>
            </a:r>
            <a:endParaRPr lang="ja-JP" altLang="en-US" sz="3000" b="1" kern="1200" dirty="0">
              <a:solidFill>
                <a:srgbClr val="1F497D"/>
              </a:solidFill>
            </a:endParaRP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112</a:t>
            </a:fld>
            <a:endParaRPr lang="en-US" altLang="ja-JP" b="0" dirty="0"/>
          </a:p>
        </p:txBody>
      </p:sp>
      <p:sp>
        <p:nvSpPr>
          <p:cNvPr id="10" name="テキスト ボックス 9"/>
          <p:cNvSpPr txBox="1"/>
          <p:nvPr/>
        </p:nvSpPr>
        <p:spPr>
          <a:xfrm>
            <a:off x="0" y="6309320"/>
            <a:ext cx="7488832" cy="369332"/>
          </a:xfrm>
          <a:prstGeom prst="rect">
            <a:avLst/>
          </a:prstGeom>
          <a:noFill/>
        </p:spPr>
        <p:txBody>
          <a:bodyPr wrap="square" rtlCol="0">
            <a:spAutoFit/>
          </a:bodyPr>
          <a:lstStyle/>
          <a:p>
            <a:pPr marL="0" marR="0" lvl="0" indent="0" algn="ctr" rtl="0">
              <a:lnSpc>
                <a:spcPct val="100000"/>
              </a:lnSpc>
              <a:spcBef>
                <a:spcPts val="0"/>
              </a:spcBef>
              <a:spcAft>
                <a:spcPts val="0"/>
              </a:spcAft>
              <a:buClr>
                <a:srgbClr val="000000"/>
              </a:buClr>
              <a:buSzPts val="1800"/>
              <a:buFont typeface="Arial"/>
              <a:buNone/>
            </a:pPr>
            <a:r>
              <a:rPr lang="en-US" altLang="ja-JP" sz="1800" b="0" i="0" strike="noStrike" cap="none" dirty="0">
                <a:solidFill>
                  <a:schemeClr val="dk1"/>
                </a:solidFill>
                <a:latin typeface="BIZ UDPゴシック" panose="020B0400000000000000" pitchFamily="50" charset="-128"/>
                <a:ea typeface="BIZ UDPゴシック" panose="020B0400000000000000" pitchFamily="50" charset="-128"/>
                <a:sym typeface="Arial"/>
              </a:rPr>
              <a:t>https://www.japet.or.jp/net-walk/booklet/</a:t>
            </a:r>
          </a:p>
        </p:txBody>
      </p:sp>
      <p:pic>
        <p:nvPicPr>
          <p:cNvPr id="13" name="図 12"/>
          <p:cNvPicPr>
            <a:picLocks noChangeAspect="1"/>
          </p:cNvPicPr>
          <p:nvPr/>
        </p:nvPicPr>
        <p:blipFill rotWithShape="1">
          <a:blip r:embed="rId3" cstate="print">
            <a:extLst>
              <a:ext uri="{28A0092B-C50C-407E-A947-70E740481C1C}">
                <a14:useLocalDpi xmlns:a14="http://schemas.microsoft.com/office/drawing/2010/main"/>
              </a:ext>
            </a:extLst>
          </a:blip>
          <a:srcRect t="-411"/>
          <a:stretch/>
        </p:blipFill>
        <p:spPr>
          <a:xfrm rot="19579188" flipH="1">
            <a:off x="6723396" y="4694986"/>
            <a:ext cx="978242" cy="1426603"/>
          </a:xfrm>
          <a:prstGeom prst="rect">
            <a:avLst/>
          </a:prstGeom>
          <a:ln w="66675">
            <a:solidFill>
              <a:srgbClr val="00B0F0"/>
            </a:solidFill>
          </a:ln>
        </p:spPr>
      </p:pic>
      <p:pic>
        <p:nvPicPr>
          <p:cNvPr id="15" name="図 14"/>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rot="20877294" flipH="1">
            <a:off x="6999536" y="4365295"/>
            <a:ext cx="1007414" cy="1426603"/>
          </a:xfrm>
          <a:prstGeom prst="rect">
            <a:avLst/>
          </a:prstGeom>
          <a:solidFill>
            <a:schemeClr val="bg1"/>
          </a:solidFill>
          <a:ln w="66675">
            <a:solidFill>
              <a:srgbClr val="FF0000"/>
            </a:solidFill>
          </a:ln>
        </p:spPr>
      </p:pic>
      <p:pic>
        <p:nvPicPr>
          <p:cNvPr id="16" name="図 1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flipH="1">
            <a:off x="7260817" y="4167001"/>
            <a:ext cx="996541" cy="1426603"/>
          </a:xfrm>
          <a:prstGeom prst="rect">
            <a:avLst/>
          </a:prstGeom>
          <a:ln w="66675">
            <a:solidFill>
              <a:srgbClr val="934BC9"/>
            </a:solidFill>
          </a:ln>
        </p:spPr>
      </p:pic>
      <p:pic>
        <p:nvPicPr>
          <p:cNvPr id="17" name="図 16"/>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rot="1148151" flipH="1">
            <a:off x="7553223" y="4415232"/>
            <a:ext cx="996540" cy="1426603"/>
          </a:xfrm>
          <a:prstGeom prst="rect">
            <a:avLst/>
          </a:prstGeom>
          <a:ln w="66675">
            <a:solidFill>
              <a:srgbClr val="FFC000"/>
            </a:solidFill>
          </a:ln>
        </p:spPr>
      </p:pic>
      <p:pic>
        <p:nvPicPr>
          <p:cNvPr id="18" name="図 17"/>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rot="1798911" flipH="1">
            <a:off x="7700245" y="4849837"/>
            <a:ext cx="996541" cy="1426603"/>
          </a:xfrm>
          <a:prstGeom prst="rect">
            <a:avLst/>
          </a:prstGeom>
          <a:ln w="66675">
            <a:solidFill>
              <a:srgbClr val="00B050"/>
            </a:solidFill>
          </a:ln>
        </p:spPr>
      </p:pic>
      <p:sp>
        <p:nvSpPr>
          <p:cNvPr id="3" name="テキスト ボックス 2"/>
          <p:cNvSpPr txBox="1"/>
          <p:nvPr/>
        </p:nvSpPr>
        <p:spPr>
          <a:xfrm>
            <a:off x="157435" y="4250093"/>
            <a:ext cx="6502797" cy="1631216"/>
          </a:xfrm>
          <a:prstGeom prst="rect">
            <a:avLst/>
          </a:prstGeom>
          <a:noFill/>
        </p:spPr>
        <p:txBody>
          <a:bodyPr wrap="square" rtlCol="0">
            <a:spAutoFit/>
          </a:bodyPr>
          <a:lstStyle/>
          <a:p>
            <a:r>
              <a:rPr lang="ja-JP" altLang="en-US" sz="2000" b="1" dirty="0">
                <a:ea typeface="BIZ UDPゴシック" panose="020B0400000000000000" pitchFamily="50" charset="-128"/>
              </a:rPr>
              <a:t>・スマホのルールは口約束じゃ無理なのだ！の巻</a:t>
            </a:r>
          </a:p>
          <a:p>
            <a:r>
              <a:rPr lang="ja-JP" altLang="en-US" sz="2000" b="1" dirty="0">
                <a:ea typeface="BIZ UDPゴシック" panose="020B0400000000000000" pitchFamily="50" charset="-128"/>
              </a:rPr>
              <a:t>・幼児にスマホってアリなのナシなのどっちなの！？の巻</a:t>
            </a:r>
          </a:p>
          <a:p>
            <a:r>
              <a:rPr lang="ja-JP" altLang="en-US" sz="2000" b="1" dirty="0">
                <a:ea typeface="BIZ UDPゴシック" panose="020B0400000000000000" pitchFamily="50" charset="-128"/>
              </a:rPr>
              <a:t>・ワンクリック決済は便利と危険が紙一重！の巻</a:t>
            </a:r>
          </a:p>
          <a:p>
            <a:r>
              <a:rPr lang="ja-JP" altLang="en-US" sz="2000" b="1" dirty="0">
                <a:ea typeface="BIZ UDPゴシック" panose="020B0400000000000000" pitchFamily="50" charset="-128"/>
              </a:rPr>
              <a:t>・仲が良かったのに</a:t>
            </a:r>
            <a:r>
              <a:rPr lang="en-US" altLang="ja-JP" sz="2000" b="1" dirty="0">
                <a:ea typeface="BIZ UDPゴシック" panose="020B0400000000000000" pitchFamily="50" charset="-128"/>
              </a:rPr>
              <a:t>,</a:t>
            </a:r>
            <a:r>
              <a:rPr lang="ja-JP" altLang="en-US" sz="2000" b="1" dirty="0">
                <a:ea typeface="BIZ UDPゴシック" panose="020B0400000000000000" pitchFamily="50" charset="-128"/>
              </a:rPr>
              <a:t>ＳＮＳでいじめ！？の巻</a:t>
            </a:r>
          </a:p>
          <a:p>
            <a:r>
              <a:rPr lang="ja-JP" altLang="en-US" sz="2000" b="1" dirty="0">
                <a:ea typeface="BIZ UDPゴシック" panose="020B0400000000000000" pitchFamily="50" charset="-128"/>
              </a:rPr>
              <a:t>・ご注意！ママ友の写真公開は危険の香りの巻</a:t>
            </a:r>
          </a:p>
        </p:txBody>
      </p:sp>
      <p:pic>
        <p:nvPicPr>
          <p:cNvPr id="9" name="図 8"/>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316167" y="950795"/>
            <a:ext cx="4132742" cy="2952000"/>
          </a:xfrm>
          <a:prstGeom prst="rect">
            <a:avLst/>
          </a:prstGeom>
          <a:ln w="63500">
            <a:solidFill>
              <a:srgbClr val="00B050"/>
            </a:solidFill>
          </a:ln>
        </p:spPr>
      </p:pic>
      <p:pic>
        <p:nvPicPr>
          <p:cNvPr id="20" name="図 19"/>
          <p:cNvPicPr>
            <a:picLocks noChangeAspect="1"/>
          </p:cNvPicPr>
          <p:nvPr/>
        </p:nvPicPr>
        <p:blipFill rotWithShape="1">
          <a:blip r:embed="rId9" cstate="print">
            <a:extLst>
              <a:ext uri="{28A0092B-C50C-407E-A947-70E740481C1C}">
                <a14:useLocalDpi xmlns:a14="http://schemas.microsoft.com/office/drawing/2010/main"/>
              </a:ext>
            </a:extLst>
          </a:blip>
          <a:srcRect l="10625" r="10625"/>
          <a:stretch/>
        </p:blipFill>
        <p:spPr>
          <a:xfrm>
            <a:off x="4686856" y="948630"/>
            <a:ext cx="4132739" cy="2952000"/>
          </a:xfrm>
          <a:prstGeom prst="rect">
            <a:avLst/>
          </a:prstGeom>
          <a:ln w="63500">
            <a:solidFill>
              <a:srgbClr val="00B050"/>
            </a:solidFill>
          </a:ln>
        </p:spPr>
      </p:pic>
    </p:spTree>
    <p:extLst>
      <p:ext uri="{BB962C8B-B14F-4D97-AF65-F5344CB8AC3E}">
        <p14:creationId xmlns:p14="http://schemas.microsoft.com/office/powerpoint/2010/main" val="207961395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20688"/>
          </a:xfrm>
        </p:spPr>
        <p:txBody>
          <a:bodyPr/>
          <a:lstStyle/>
          <a:p>
            <a:r>
              <a:rPr lang="ja-JP" altLang="en-US" sz="3600" b="1" kern="1200" dirty="0">
                <a:solidFill>
                  <a:srgbClr val="1F497D"/>
                </a:solidFill>
              </a:rPr>
              <a:t>「ネット社会の歩き方」ナビゲーター</a:t>
            </a: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113</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33" name="テキスト ボックス 32">
            <a:extLst>
              <a:ext uri="{FF2B5EF4-FFF2-40B4-BE49-F238E27FC236}">
                <a16:creationId xmlns:a16="http://schemas.microsoft.com/office/drawing/2014/main" id="{AB69D1AF-A461-4CBB-97A5-100A6E400FEC}"/>
              </a:ext>
            </a:extLst>
          </p:cNvPr>
          <p:cNvSpPr txBox="1"/>
          <p:nvPr/>
        </p:nvSpPr>
        <p:spPr>
          <a:xfrm>
            <a:off x="1259632" y="770566"/>
            <a:ext cx="5832648" cy="707886"/>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「ネット社会の歩き方」サイト内教材検索機能</a:t>
            </a:r>
            <a:endPar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URL</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https://www.japet.or.jp/net-walk/</a:t>
            </a:r>
            <a:endPar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p:txBody>
      </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579027" y="5045871"/>
            <a:ext cx="8097429" cy="132343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◆ネット社会の歩き方のトップページから収録された教材のキーワード</a:t>
            </a:r>
            <a:endPar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BIZ UDPゴシック" panose="020B0400000000000000" pitchFamily="50" charset="-128"/>
                <a:ea typeface="BIZ UDP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検索が可能なりました。教科や校種の絞り込みや，予め用意したテーマ</a:t>
            </a:r>
            <a:endPar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BIZ UDPゴシック" panose="020B0400000000000000" pitchFamily="50" charset="-128"/>
                <a:ea typeface="BIZ UDP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からの検索</a:t>
            </a:r>
            <a:r>
              <a:rPr lang="ja-JP" altLang="en-US" dirty="0">
                <a:solidFill>
                  <a:prstClr val="black"/>
                </a:solidFill>
                <a:latin typeface="BIZ UDPゴシック" panose="020B0400000000000000" pitchFamily="50" charset="-128"/>
                <a:ea typeface="BIZ UDP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も可能です。さらに，検索結果に表示された教材の関キー</a:t>
            </a:r>
            <a:endParaRPr kumimoji="1" lang="en-US" altLang="ja-JP"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BIZ UDPゴシック" panose="020B0400000000000000" pitchFamily="50" charset="-128"/>
                <a:ea typeface="BIZ UDP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ワードから，再検索も可能です。</a:t>
            </a:r>
          </a:p>
        </p:txBody>
      </p:sp>
      <p:grpSp>
        <p:nvGrpSpPr>
          <p:cNvPr id="10" name="グループ化 9">
            <a:extLst>
              <a:ext uri="{FF2B5EF4-FFF2-40B4-BE49-F238E27FC236}">
                <a16:creationId xmlns:a16="http://schemas.microsoft.com/office/drawing/2014/main" id="{CC543B6F-5EE5-3187-E8BD-9B60E8703BB3}"/>
              </a:ext>
            </a:extLst>
          </p:cNvPr>
          <p:cNvGrpSpPr/>
          <p:nvPr/>
        </p:nvGrpSpPr>
        <p:grpSpPr>
          <a:xfrm>
            <a:off x="1907704" y="1628330"/>
            <a:ext cx="4752528" cy="3217857"/>
            <a:chOff x="2042586" y="1793911"/>
            <a:chExt cx="4257606" cy="3052275"/>
          </a:xfrm>
        </p:grpSpPr>
        <p:pic>
          <p:nvPicPr>
            <p:cNvPr id="7" name="図 6">
              <a:extLst>
                <a:ext uri="{FF2B5EF4-FFF2-40B4-BE49-F238E27FC236}">
                  <a16:creationId xmlns:a16="http://schemas.microsoft.com/office/drawing/2014/main" id="{D36086E7-4D06-B986-8F90-55CA79E45B6C}"/>
                </a:ext>
              </a:extLst>
            </p:cNvPr>
            <p:cNvPicPr>
              <a:picLocks noChangeAspect="1"/>
            </p:cNvPicPr>
            <p:nvPr/>
          </p:nvPicPr>
          <p:blipFill>
            <a:blip r:embed="rId3"/>
            <a:stretch>
              <a:fillRect/>
            </a:stretch>
          </p:blipFill>
          <p:spPr>
            <a:xfrm>
              <a:off x="2042586" y="1793911"/>
              <a:ext cx="4257606" cy="3052275"/>
            </a:xfrm>
            <a:prstGeom prst="rect">
              <a:avLst/>
            </a:prstGeom>
          </p:spPr>
        </p:pic>
        <p:sp>
          <p:nvSpPr>
            <p:cNvPr id="8" name="正方形/長方形 7">
              <a:extLst>
                <a:ext uri="{FF2B5EF4-FFF2-40B4-BE49-F238E27FC236}">
                  <a16:creationId xmlns:a16="http://schemas.microsoft.com/office/drawing/2014/main" id="{A132418A-A5E4-17D9-DA54-E8F5797E21B8}"/>
                </a:ext>
              </a:extLst>
            </p:cNvPr>
            <p:cNvSpPr/>
            <p:nvPr/>
          </p:nvSpPr>
          <p:spPr>
            <a:xfrm>
              <a:off x="2042586" y="1793911"/>
              <a:ext cx="4257606" cy="30522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grpSp>
      <p:pic>
        <p:nvPicPr>
          <p:cNvPr id="3" name="図 2">
            <a:extLst>
              <a:ext uri="{FF2B5EF4-FFF2-40B4-BE49-F238E27FC236}">
                <a16:creationId xmlns:a16="http://schemas.microsoft.com/office/drawing/2014/main" id="{ACB8BF41-EE89-164A-C3C2-927BB93DA3BB}"/>
              </a:ext>
            </a:extLst>
          </p:cNvPr>
          <p:cNvPicPr>
            <a:picLocks noChangeAspect="1"/>
          </p:cNvPicPr>
          <p:nvPr/>
        </p:nvPicPr>
        <p:blipFill>
          <a:blip r:embed="rId4"/>
          <a:stretch>
            <a:fillRect/>
          </a:stretch>
        </p:blipFill>
        <p:spPr>
          <a:xfrm>
            <a:off x="7236296" y="1023398"/>
            <a:ext cx="1028700" cy="1028700"/>
          </a:xfrm>
          <a:prstGeom prst="rect">
            <a:avLst/>
          </a:prstGeom>
        </p:spPr>
      </p:pic>
    </p:spTree>
    <p:extLst>
      <p:ext uri="{BB962C8B-B14F-4D97-AF65-F5344CB8AC3E}">
        <p14:creationId xmlns:p14="http://schemas.microsoft.com/office/powerpoint/2010/main" val="405250477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1E02CA1-D0D6-4BAD-8C11-D96D0A7303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63950" y="731653"/>
            <a:ext cx="8016101" cy="5976000"/>
          </a:xfrm>
          <a:prstGeom prst="rect">
            <a:avLst/>
          </a:prstGeom>
        </p:spPr>
      </p:pic>
      <p:sp>
        <p:nvSpPr>
          <p:cNvPr id="3" name="テキスト ボックス 4">
            <a:extLst>
              <a:ext uri="{FF2B5EF4-FFF2-40B4-BE49-F238E27FC236}">
                <a16:creationId xmlns:a16="http://schemas.microsoft.com/office/drawing/2014/main" id="{AE3A552B-E47C-46E1-AC39-07F14BB64907}"/>
              </a:ext>
            </a:extLst>
          </p:cNvPr>
          <p:cNvSpPr txBox="1">
            <a:spLocks noChangeArrowheads="1"/>
          </p:cNvSpPr>
          <p:nvPr/>
        </p:nvSpPr>
        <p:spPr bwMode="auto">
          <a:xfrm>
            <a:off x="0" y="-1"/>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幼児向け教材の紹介</a:t>
            </a:r>
          </a:p>
        </p:txBody>
      </p:sp>
      <p:sp>
        <p:nvSpPr>
          <p:cNvPr id="2" name="スライド番号プレースホルダー 3">
            <a:extLst>
              <a:ext uri="{FF2B5EF4-FFF2-40B4-BE49-F238E27FC236}">
                <a16:creationId xmlns:a16="http://schemas.microsoft.com/office/drawing/2014/main" id="{0CBD048D-4D7A-505D-2CDF-F640BCC53EF8}"/>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114</a:t>
            </a:fld>
            <a:endParaRPr lang="en-US" altLang="ja-JP" b="0" dirty="0">
              <a:solidFill>
                <a:prstClr val="black"/>
              </a:solidFill>
            </a:endParaRPr>
          </a:p>
        </p:txBody>
      </p:sp>
    </p:spTree>
    <p:extLst>
      <p:ext uri="{BB962C8B-B14F-4D97-AF65-F5344CB8AC3E}">
        <p14:creationId xmlns:p14="http://schemas.microsoft.com/office/powerpoint/2010/main" val="79049794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01765FD-5DBD-48DB-9A36-4087AEA39A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59" y="736764"/>
            <a:ext cx="8075682" cy="5976000"/>
          </a:xfrm>
          <a:prstGeom prst="rect">
            <a:avLst/>
          </a:prstGeom>
        </p:spPr>
      </p:pic>
      <p:sp>
        <p:nvSpPr>
          <p:cNvPr id="2" name="スライド番号プレースホルダー 3">
            <a:extLst>
              <a:ext uri="{FF2B5EF4-FFF2-40B4-BE49-F238E27FC236}">
                <a16:creationId xmlns:a16="http://schemas.microsoft.com/office/drawing/2014/main" id="{3AD1E3ED-5114-FB75-98EE-D60CE4238FAB}"/>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115</a:t>
            </a:fld>
            <a:endParaRPr lang="en-US" altLang="ja-JP" b="0" dirty="0">
              <a:solidFill>
                <a:prstClr val="black"/>
              </a:solidFill>
            </a:endParaRPr>
          </a:p>
        </p:txBody>
      </p:sp>
    </p:spTree>
    <p:extLst>
      <p:ext uri="{BB962C8B-B14F-4D97-AF65-F5344CB8AC3E}">
        <p14:creationId xmlns:p14="http://schemas.microsoft.com/office/powerpoint/2010/main" val="42911778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A322752-B7A2-450F-A124-19A55E0575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46" y="736764"/>
            <a:ext cx="8075708" cy="5976000"/>
          </a:xfrm>
          <a:prstGeom prst="rect">
            <a:avLst/>
          </a:prstGeom>
        </p:spPr>
      </p:pic>
      <p:sp>
        <p:nvSpPr>
          <p:cNvPr id="2" name="スライド番号プレースホルダー 3">
            <a:extLst>
              <a:ext uri="{FF2B5EF4-FFF2-40B4-BE49-F238E27FC236}">
                <a16:creationId xmlns:a16="http://schemas.microsoft.com/office/drawing/2014/main" id="{4F3ED7EC-0A04-A127-470B-DA4093644B6E}"/>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116</a:t>
            </a:fld>
            <a:endParaRPr lang="en-US" altLang="ja-JP" b="0" dirty="0">
              <a:solidFill>
                <a:prstClr val="black"/>
              </a:solidFill>
            </a:endParaRPr>
          </a:p>
        </p:txBody>
      </p:sp>
    </p:spTree>
    <p:extLst>
      <p:ext uri="{BB962C8B-B14F-4D97-AF65-F5344CB8AC3E}">
        <p14:creationId xmlns:p14="http://schemas.microsoft.com/office/powerpoint/2010/main" val="382303192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8714C9F-5703-4DA8-A428-D7B6CE6134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61" y="737559"/>
            <a:ext cx="8075678" cy="5976000"/>
          </a:xfrm>
          <a:prstGeom prst="rect">
            <a:avLst/>
          </a:prstGeom>
        </p:spPr>
      </p:pic>
      <p:sp>
        <p:nvSpPr>
          <p:cNvPr id="2" name="スライド番号プレースホルダー 3">
            <a:extLst>
              <a:ext uri="{FF2B5EF4-FFF2-40B4-BE49-F238E27FC236}">
                <a16:creationId xmlns:a16="http://schemas.microsoft.com/office/drawing/2014/main" id="{6C147FBB-3A99-4E11-0118-273E10B3A047}"/>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117</a:t>
            </a:fld>
            <a:endParaRPr lang="en-US" altLang="ja-JP" b="0" dirty="0">
              <a:solidFill>
                <a:prstClr val="black"/>
              </a:solidFill>
            </a:endParaRPr>
          </a:p>
        </p:txBody>
      </p:sp>
    </p:spTree>
    <p:extLst>
      <p:ext uri="{BB962C8B-B14F-4D97-AF65-F5344CB8AC3E}">
        <p14:creationId xmlns:p14="http://schemas.microsoft.com/office/powerpoint/2010/main" val="43617482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2B69FCF-625C-45C9-A474-4C47A6FC67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560" y="764704"/>
            <a:ext cx="7920880" cy="5976000"/>
          </a:xfrm>
          <a:prstGeom prst="rect">
            <a:avLst/>
          </a:prstGeom>
        </p:spPr>
      </p:pic>
      <p:sp>
        <p:nvSpPr>
          <p:cNvPr id="2" name="スライド番号プレースホルダー 3">
            <a:extLst>
              <a:ext uri="{FF2B5EF4-FFF2-40B4-BE49-F238E27FC236}">
                <a16:creationId xmlns:a16="http://schemas.microsoft.com/office/drawing/2014/main" id="{1DF41895-7035-AB12-24AC-69C0085A7FE0}"/>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118</a:t>
            </a:fld>
            <a:endParaRPr lang="en-US" altLang="ja-JP" b="0" dirty="0">
              <a:solidFill>
                <a:prstClr val="black"/>
              </a:solidFill>
            </a:endParaRPr>
          </a:p>
        </p:txBody>
      </p:sp>
    </p:spTree>
    <p:extLst>
      <p:ext uri="{BB962C8B-B14F-4D97-AF65-F5344CB8AC3E}">
        <p14:creationId xmlns:p14="http://schemas.microsoft.com/office/powerpoint/2010/main" val="171386842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323528" y="836712"/>
            <a:ext cx="8497888" cy="5771710"/>
          </a:xfrm>
          <a:prstGeom prst="rect">
            <a:avLst/>
          </a:prstGeom>
        </p:spPr>
      </p:pic>
      <p:sp>
        <p:nvSpPr>
          <p:cNvPr id="3" name="テキスト ボックス 4">
            <a:extLst>
              <a:ext uri="{FF2B5EF4-FFF2-40B4-BE49-F238E27FC236}">
                <a16:creationId xmlns:a16="http://schemas.microsoft.com/office/drawing/2014/main" id="{B0B341EE-780B-4573-8333-8181E58B9A95}"/>
              </a:ext>
            </a:extLst>
          </p:cNvPr>
          <p:cNvSpPr txBox="1">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小学校向け教材の紹介</a:t>
            </a:r>
          </a:p>
        </p:txBody>
      </p:sp>
      <p:sp>
        <p:nvSpPr>
          <p:cNvPr id="4" name="Rectangle 6">
            <a:extLst>
              <a:ext uri="{FF2B5EF4-FFF2-40B4-BE49-F238E27FC236}">
                <a16:creationId xmlns:a16="http://schemas.microsoft.com/office/drawing/2014/main" id="{2DFCA02B-62AA-4979-B645-6D734F658D9F}"/>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119</a:t>
            </a:fld>
            <a:endParaRPr lang="en-US" altLang="ja-JP" b="0" dirty="0"/>
          </a:p>
        </p:txBody>
      </p:sp>
    </p:spTree>
    <p:extLst>
      <p:ext uri="{BB962C8B-B14F-4D97-AF65-F5344CB8AC3E}">
        <p14:creationId xmlns:p14="http://schemas.microsoft.com/office/powerpoint/2010/main" val="1143933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en-US" altLang="ja-JP" sz="2400" b="0" i="0" u="none" strike="noStrike" kern="1200" cap="none" spc="0" normalizeH="0" baseline="0" noProof="0" dirty="0">
              <a:ln>
                <a:noFill/>
              </a:ln>
              <a:solidFill>
                <a:prstClr val="black"/>
              </a:solidFill>
              <a:effectLst/>
              <a:uLnTx/>
              <a:uFillTx/>
            </a:endParaRPr>
          </a:p>
        </p:txBody>
      </p:sp>
      <p:grpSp>
        <p:nvGrpSpPr>
          <p:cNvPr id="31" name="グループ化 30"/>
          <p:cNvGrpSpPr/>
          <p:nvPr/>
        </p:nvGrpSpPr>
        <p:grpSpPr>
          <a:xfrm>
            <a:off x="17965" y="1007940"/>
            <a:ext cx="9171336" cy="2173115"/>
            <a:chOff x="408490" y="476250"/>
            <a:chExt cx="9171336" cy="2173115"/>
          </a:xfrm>
        </p:grpSpPr>
        <p:sp>
          <p:nvSpPr>
            <p:cNvPr id="15" name="フリーフォーム 14"/>
            <p:cNvSpPr/>
            <p:nvPr/>
          </p:nvSpPr>
          <p:spPr>
            <a:xfrm>
              <a:off x="408490" y="476250"/>
              <a:ext cx="9145086" cy="2173115"/>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7 w 9153997"/>
                <a:gd name="connsiteY0" fmla="*/ 704850 h 3114675"/>
                <a:gd name="connsiteX1" fmla="*/ 133822 w 9153997"/>
                <a:gd name="connsiteY1" fmla="*/ 714375 h 3114675"/>
                <a:gd name="connsiteX2" fmla="*/ 486247 w 9153997"/>
                <a:gd name="connsiteY2" fmla="*/ 0 h 3114675"/>
                <a:gd name="connsiteX3" fmla="*/ 5020147 w 9153997"/>
                <a:gd name="connsiteY3" fmla="*/ 0 h 3114675"/>
                <a:gd name="connsiteX4" fmla="*/ 5324947 w 9153997"/>
                <a:gd name="connsiteY4" fmla="*/ 733425 h 3114675"/>
                <a:gd name="connsiteX5" fmla="*/ 9153997 w 9153997"/>
                <a:gd name="connsiteY5" fmla="*/ 723900 h 3114675"/>
                <a:gd name="connsiteX6" fmla="*/ 9144472 w 9153997"/>
                <a:gd name="connsiteY6" fmla="*/ 3114675 h 3114675"/>
                <a:gd name="connsiteX7" fmla="*/ 0 w 9153997"/>
                <a:gd name="connsiteY7" fmla="*/ 2363237 h 3114675"/>
                <a:gd name="connsiteX8" fmla="*/ 9997 w 9153997"/>
                <a:gd name="connsiteY8" fmla="*/ 704850 h 3114675"/>
                <a:gd name="connsiteX0" fmla="*/ 1086 w 9145086"/>
                <a:gd name="connsiteY0" fmla="*/ 704850 h 3114675"/>
                <a:gd name="connsiteX1" fmla="*/ 124911 w 9145086"/>
                <a:gd name="connsiteY1" fmla="*/ 714375 h 3114675"/>
                <a:gd name="connsiteX2" fmla="*/ 477336 w 9145086"/>
                <a:gd name="connsiteY2" fmla="*/ 0 h 3114675"/>
                <a:gd name="connsiteX3" fmla="*/ 5011236 w 9145086"/>
                <a:gd name="connsiteY3" fmla="*/ 0 h 3114675"/>
                <a:gd name="connsiteX4" fmla="*/ 5316036 w 9145086"/>
                <a:gd name="connsiteY4" fmla="*/ 733425 h 3114675"/>
                <a:gd name="connsiteX5" fmla="*/ 9145086 w 9145086"/>
                <a:gd name="connsiteY5" fmla="*/ 723900 h 3114675"/>
                <a:gd name="connsiteX6" fmla="*/ 9135561 w 9145086"/>
                <a:gd name="connsiteY6" fmla="*/ 3114675 h 3114675"/>
                <a:gd name="connsiteX7" fmla="*/ 142 w 9145086"/>
                <a:gd name="connsiteY7" fmla="*/ 2173115 h 3114675"/>
                <a:gd name="connsiteX8" fmla="*/ 1086 w 9145086"/>
                <a:gd name="connsiteY8" fmla="*/ 704850 h 3114675"/>
                <a:gd name="connsiteX0" fmla="*/ 1086 w 9145086"/>
                <a:gd name="connsiteY0" fmla="*/ 704850 h 2173115"/>
                <a:gd name="connsiteX1" fmla="*/ 124911 w 9145086"/>
                <a:gd name="connsiteY1" fmla="*/ 714375 h 2173115"/>
                <a:gd name="connsiteX2" fmla="*/ 477336 w 9145086"/>
                <a:gd name="connsiteY2" fmla="*/ 0 h 2173115"/>
                <a:gd name="connsiteX3" fmla="*/ 5011236 w 9145086"/>
                <a:gd name="connsiteY3" fmla="*/ 0 h 2173115"/>
                <a:gd name="connsiteX4" fmla="*/ 5316036 w 9145086"/>
                <a:gd name="connsiteY4" fmla="*/ 733425 h 2173115"/>
                <a:gd name="connsiteX5" fmla="*/ 9145086 w 9145086"/>
                <a:gd name="connsiteY5" fmla="*/ 723900 h 2173115"/>
                <a:gd name="connsiteX6" fmla="*/ 9135561 w 9145086"/>
                <a:gd name="connsiteY6" fmla="*/ 2155008 h 2173115"/>
                <a:gd name="connsiteX7" fmla="*/ 142 w 9145086"/>
                <a:gd name="connsiteY7" fmla="*/ 2173115 h 2173115"/>
                <a:gd name="connsiteX8" fmla="*/ 1086 w 9145086"/>
                <a:gd name="connsiteY8" fmla="*/ 704850 h 217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5086" h="2173115">
                  <a:moveTo>
                    <a:pt x="1086" y="704850"/>
                  </a:moveTo>
                  <a:lnTo>
                    <a:pt x="124911" y="714375"/>
                  </a:lnTo>
                  <a:lnTo>
                    <a:pt x="477336" y="0"/>
                  </a:lnTo>
                  <a:lnTo>
                    <a:pt x="5011236" y="0"/>
                  </a:lnTo>
                  <a:lnTo>
                    <a:pt x="5316036" y="733425"/>
                  </a:lnTo>
                  <a:lnTo>
                    <a:pt x="9145086" y="723900"/>
                  </a:lnTo>
                  <a:lnTo>
                    <a:pt x="9135561" y="2155008"/>
                  </a:lnTo>
                  <a:lnTo>
                    <a:pt x="142" y="2173115"/>
                  </a:lnTo>
                  <a:cubicBezTo>
                    <a:pt x="3474" y="1620319"/>
                    <a:pt x="-2246" y="1257646"/>
                    <a:pt x="1086" y="704850"/>
                  </a:cubicBezTo>
                  <a:close/>
                </a:path>
              </a:pathLst>
            </a:cu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16" name="乗算記号 15"/>
            <p:cNvSpPr/>
            <p:nvPr/>
          </p:nvSpPr>
          <p:spPr>
            <a:xfrm>
              <a:off x="4984011"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17" name="角丸四角形 16"/>
            <p:cNvSpPr/>
            <p:nvPr/>
          </p:nvSpPr>
          <p:spPr>
            <a:xfrm>
              <a:off x="2748517" y="1329070"/>
              <a:ext cx="68086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1" name="テキスト ボックス 20"/>
            <p:cNvSpPr txBox="1"/>
            <p:nvPr/>
          </p:nvSpPr>
          <p:spPr>
            <a:xfrm>
              <a:off x="3358911" y="1399869"/>
              <a:ext cx="267893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srgbClr val="00B050"/>
                  </a:solidFill>
                  <a:effectLst/>
                  <a:uLnTx/>
                  <a:uFillTx/>
                  <a:latin typeface="BIZ UDPゴシック" panose="020B0400000000000000" pitchFamily="50" charset="-128"/>
                  <a:ea typeface="BIZ UDPゴシック" panose="020B0400000000000000" pitchFamily="50" charset="-128"/>
                </a:rPr>
                <a:t>保護された通信</a:t>
              </a:r>
            </a:p>
          </p:txBody>
        </p:sp>
        <p:cxnSp>
          <p:nvCxnSpPr>
            <p:cNvPr id="22" name="直線コネクタ 21"/>
            <p:cNvCxnSpPr/>
            <p:nvPr/>
          </p:nvCxnSpPr>
          <p:spPr>
            <a:xfrm flipV="1">
              <a:off x="5917406" y="1485903"/>
              <a:ext cx="2382" cy="357189"/>
            </a:xfrm>
            <a:prstGeom prst="line">
              <a:avLst/>
            </a:prstGeom>
            <a:ln w="5715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6013972" y="1399869"/>
              <a:ext cx="123944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rgbClr val="00B050"/>
                  </a:solidFill>
                  <a:effectLst/>
                  <a:uLnTx/>
                  <a:uFillTx/>
                  <a:latin typeface="BIZ UDPゴシック" panose="020B0400000000000000" pitchFamily="50" charset="-128"/>
                  <a:ea typeface="BIZ UDPゴシック" panose="020B0400000000000000" pitchFamily="50" charset="-128"/>
                </a:rPr>
                <a:t>https</a:t>
              </a:r>
              <a:endParaRPr kumimoji="1" lang="ja-JP" altLang="en-US" sz="2800" b="0" i="0" u="none" strike="noStrike" kern="1200" cap="none" spc="0" normalizeH="0" baseline="0" noProof="0" dirty="0">
                <a:ln>
                  <a:noFill/>
                </a:ln>
                <a:solidFill>
                  <a:srgbClr val="00B050"/>
                </a:solidFill>
                <a:effectLst/>
                <a:uLnTx/>
                <a:uFillTx/>
                <a:latin typeface="BIZ UDPゴシック" panose="020B0400000000000000" pitchFamily="50" charset="-128"/>
                <a:ea typeface="BIZ UDPゴシック" panose="020B0400000000000000" pitchFamily="50" charset="-128"/>
              </a:endParaRPr>
            </a:p>
          </p:txBody>
        </p:sp>
        <p:sp>
          <p:nvSpPr>
            <p:cNvPr id="27" name="テキスト ボックス 26"/>
            <p:cNvSpPr txBox="1"/>
            <p:nvPr/>
          </p:nvSpPr>
          <p:spPr>
            <a:xfrm>
              <a:off x="6840679" y="1399869"/>
              <a:ext cx="65434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BIZ UDPゴシック" panose="020B0400000000000000" pitchFamily="50" charset="-128"/>
                  <a:ea typeface="BIZ UDPゴシック" panose="020B0400000000000000" pitchFamily="50" charset="-128"/>
                </a:rPr>
                <a:t>://</a:t>
              </a:r>
              <a:endParaRPr kumimoji="1" lang="ja-JP" altLang="en-US" sz="2800" b="0" i="0" u="none" strike="noStrike" kern="1200" cap="none" spc="0" normalizeH="0" baseline="0" noProof="0" dirty="0">
                <a:ln>
                  <a:noFill/>
                </a:ln>
                <a:solidFill>
                  <a:prstClr val="white">
                    <a:lumMod val="65000"/>
                  </a:prstClr>
                </a:solidFill>
                <a:effectLst/>
                <a:uLnTx/>
                <a:uFillTx/>
                <a:latin typeface="BIZ UDPゴシック" panose="020B0400000000000000" pitchFamily="50" charset="-128"/>
                <a:ea typeface="BIZ UDPゴシック" panose="020B0400000000000000" pitchFamily="50" charset="-128"/>
              </a:endParaRPr>
            </a:p>
          </p:txBody>
        </p:sp>
        <p:sp>
          <p:nvSpPr>
            <p:cNvPr id="28" name="テキスト ボックス 27"/>
            <p:cNvSpPr txBox="1"/>
            <p:nvPr/>
          </p:nvSpPr>
          <p:spPr>
            <a:xfrm>
              <a:off x="7184619" y="1399869"/>
              <a:ext cx="239520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www.japet.</a:t>
              </a:r>
              <a:endPar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29" name="平行四辺形 28"/>
            <p:cNvSpPr/>
            <p:nvPr/>
          </p:nvSpPr>
          <p:spPr>
            <a:xfrm flipH="1">
              <a:off x="5657850" y="662542"/>
              <a:ext cx="850900" cy="401086"/>
            </a:xfrm>
            <a:prstGeom prst="parallelogram">
              <a:avLst>
                <a:gd name="adj" fmla="val 39249"/>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8" name="グループ化 7"/>
            <p:cNvGrpSpPr/>
            <p:nvPr/>
          </p:nvGrpSpPr>
          <p:grpSpPr>
            <a:xfrm rot="5400000">
              <a:off x="702511" y="1506583"/>
              <a:ext cx="357188" cy="315827"/>
              <a:chOff x="677443" y="1770793"/>
              <a:chExt cx="170512" cy="150767"/>
            </a:xfrm>
          </p:grpSpPr>
          <p:cxnSp>
            <p:nvCxnSpPr>
              <p:cNvPr id="6" name="直線コネクタ 5"/>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フリーフォーム 6"/>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9" name="グループ化 8"/>
            <p:cNvGrpSpPr/>
            <p:nvPr/>
          </p:nvGrpSpPr>
          <p:grpSpPr>
            <a:xfrm rot="16200000" flipH="1">
              <a:off x="1404982" y="1506584"/>
              <a:ext cx="357188" cy="315827"/>
              <a:chOff x="677443" y="1770793"/>
              <a:chExt cx="170512" cy="150767"/>
            </a:xfrm>
          </p:grpSpPr>
          <p:cxnSp>
            <p:nvCxnSpPr>
              <p:cNvPr id="10" name="直線コネクタ 9"/>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フリーフォーム 10"/>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14" name="グループ化 13"/>
            <p:cNvGrpSpPr/>
            <p:nvPr/>
          </p:nvGrpSpPr>
          <p:grpSpPr>
            <a:xfrm>
              <a:off x="2114471" y="1499711"/>
              <a:ext cx="399341" cy="314816"/>
              <a:chOff x="2114471" y="1499711"/>
              <a:chExt cx="399341" cy="314816"/>
            </a:xfrm>
          </p:grpSpPr>
          <p:sp>
            <p:nvSpPr>
              <p:cNvPr id="12" name="フリーフォーム 11"/>
              <p:cNvSpPr/>
              <p:nvPr/>
            </p:nvSpPr>
            <p:spPr>
              <a:xfrm>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13" name="二等辺三角形 12"/>
              <p:cNvSpPr/>
              <p:nvPr/>
            </p:nvSpPr>
            <p:spPr>
              <a:xfrm rot="8312600">
                <a:off x="2324919" y="1540482"/>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0" name="グループ化 19"/>
            <p:cNvGrpSpPr/>
            <p:nvPr/>
          </p:nvGrpSpPr>
          <p:grpSpPr>
            <a:xfrm>
              <a:off x="2990850" y="1499711"/>
              <a:ext cx="221456" cy="298132"/>
              <a:chOff x="2990850" y="1499711"/>
              <a:chExt cx="221456" cy="298132"/>
            </a:xfrm>
          </p:grpSpPr>
          <p:sp>
            <p:nvSpPr>
              <p:cNvPr id="18" name="ドーナツ 17"/>
              <p:cNvSpPr/>
              <p:nvPr/>
            </p:nvSpPr>
            <p:spPr>
              <a:xfrm>
                <a:off x="3018023" y="1499711"/>
                <a:ext cx="158436" cy="265294"/>
              </a:xfrm>
              <a:prstGeom prst="donu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19" name="角丸四角形 18"/>
              <p:cNvSpPr/>
              <p:nvPr/>
            </p:nvSpPr>
            <p:spPr>
              <a:xfrm>
                <a:off x="2990850" y="1603585"/>
                <a:ext cx="221456" cy="194258"/>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0" name="テキスト ボックス 29"/>
            <p:cNvSpPr txBox="1"/>
            <p:nvPr/>
          </p:nvSpPr>
          <p:spPr>
            <a:xfrm>
              <a:off x="1288762"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日本教育情報化振興会</a:t>
              </a:r>
            </a:p>
          </p:txBody>
        </p:sp>
      </p:grpSp>
      <p:grpSp>
        <p:nvGrpSpPr>
          <p:cNvPr id="62" name="グループ化 61"/>
          <p:cNvGrpSpPr/>
          <p:nvPr/>
        </p:nvGrpSpPr>
        <p:grpSpPr>
          <a:xfrm>
            <a:off x="0" y="3743324"/>
            <a:ext cx="9163050" cy="2236490"/>
            <a:chOff x="0" y="3428999"/>
            <a:chExt cx="9163050" cy="2236490"/>
          </a:xfrm>
        </p:grpSpPr>
        <p:sp>
          <p:nvSpPr>
            <p:cNvPr id="61" name="正方形/長方形 60"/>
            <p:cNvSpPr/>
            <p:nvPr/>
          </p:nvSpPr>
          <p:spPr>
            <a:xfrm>
              <a:off x="0" y="3429000"/>
              <a:ext cx="9163050" cy="22364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34" name="グループ化 33"/>
            <p:cNvGrpSpPr/>
            <p:nvPr/>
          </p:nvGrpSpPr>
          <p:grpSpPr>
            <a:xfrm>
              <a:off x="19050" y="3428999"/>
              <a:ext cx="9144000" cy="2209329"/>
              <a:chOff x="409575" y="476249"/>
              <a:chExt cx="9144000" cy="2209329"/>
            </a:xfrm>
          </p:grpSpPr>
          <p:sp>
            <p:nvSpPr>
              <p:cNvPr id="35" name="フリーフォーム 34"/>
              <p:cNvSpPr/>
              <p:nvPr/>
            </p:nvSpPr>
            <p:spPr>
              <a:xfrm>
                <a:off x="409575" y="476249"/>
                <a:ext cx="9144000" cy="2209329"/>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44440 w 9163050"/>
                  <a:gd name="connsiteY4" fmla="*/ 74866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52060 w 9163050"/>
                  <a:gd name="connsiteY4" fmla="*/ 71818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6 w 9153996"/>
                  <a:gd name="connsiteY0" fmla="*/ 704850 h 3114675"/>
                  <a:gd name="connsiteX1" fmla="*/ 133821 w 9153996"/>
                  <a:gd name="connsiteY1" fmla="*/ 701675 h 3114675"/>
                  <a:gd name="connsiteX2" fmla="*/ 149696 w 9153996"/>
                  <a:gd name="connsiteY2" fmla="*/ 6350 h 3114675"/>
                  <a:gd name="connsiteX3" fmla="*/ 5020146 w 9153996"/>
                  <a:gd name="connsiteY3" fmla="*/ 0 h 3114675"/>
                  <a:gd name="connsiteX4" fmla="*/ 5043006 w 9153996"/>
                  <a:gd name="connsiteY4" fmla="*/ 718185 h 3114675"/>
                  <a:gd name="connsiteX5" fmla="*/ 9153996 w 9153996"/>
                  <a:gd name="connsiteY5" fmla="*/ 723900 h 3114675"/>
                  <a:gd name="connsiteX6" fmla="*/ 9144471 w 9153996"/>
                  <a:gd name="connsiteY6" fmla="*/ 3114675 h 3114675"/>
                  <a:gd name="connsiteX7" fmla="*/ 0 w 9153996"/>
                  <a:gd name="connsiteY7" fmla="*/ 2236489 h 3114675"/>
                  <a:gd name="connsiteX8" fmla="*/ 9996 w 9153996"/>
                  <a:gd name="connsiteY8" fmla="*/ 704850 h 3114675"/>
                  <a:gd name="connsiteX0" fmla="*/ 9996 w 9153996"/>
                  <a:gd name="connsiteY0" fmla="*/ 704850 h 2236489"/>
                  <a:gd name="connsiteX1" fmla="*/ 133821 w 9153996"/>
                  <a:gd name="connsiteY1" fmla="*/ 701675 h 2236489"/>
                  <a:gd name="connsiteX2" fmla="*/ 149696 w 9153996"/>
                  <a:gd name="connsiteY2" fmla="*/ 6350 h 2236489"/>
                  <a:gd name="connsiteX3" fmla="*/ 5020146 w 9153996"/>
                  <a:gd name="connsiteY3" fmla="*/ 0 h 2236489"/>
                  <a:gd name="connsiteX4" fmla="*/ 5043006 w 9153996"/>
                  <a:gd name="connsiteY4" fmla="*/ 718185 h 2236489"/>
                  <a:gd name="connsiteX5" fmla="*/ 9153996 w 9153996"/>
                  <a:gd name="connsiteY5" fmla="*/ 723900 h 2236489"/>
                  <a:gd name="connsiteX6" fmla="*/ 9153525 w 9153996"/>
                  <a:gd name="connsiteY6" fmla="*/ 2200275 h 2236489"/>
                  <a:gd name="connsiteX7" fmla="*/ 0 w 9153996"/>
                  <a:gd name="connsiteY7" fmla="*/ 2236489 h 2236489"/>
                  <a:gd name="connsiteX8" fmla="*/ 9996 w 9153996"/>
                  <a:gd name="connsiteY8" fmla="*/ 704850 h 2236489"/>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0 w 9144000"/>
                  <a:gd name="connsiteY0" fmla="*/ 704850 h 2209329"/>
                  <a:gd name="connsiteX1" fmla="*/ 123825 w 9144000"/>
                  <a:gd name="connsiteY1" fmla="*/ 701675 h 2209329"/>
                  <a:gd name="connsiteX2" fmla="*/ 139700 w 9144000"/>
                  <a:gd name="connsiteY2" fmla="*/ 6350 h 2209329"/>
                  <a:gd name="connsiteX3" fmla="*/ 5010150 w 9144000"/>
                  <a:gd name="connsiteY3" fmla="*/ 0 h 2209329"/>
                  <a:gd name="connsiteX4" fmla="*/ 5033010 w 9144000"/>
                  <a:gd name="connsiteY4" fmla="*/ 718185 h 2209329"/>
                  <a:gd name="connsiteX5" fmla="*/ 9144000 w 9144000"/>
                  <a:gd name="connsiteY5" fmla="*/ 723900 h 2209329"/>
                  <a:gd name="connsiteX6" fmla="*/ 9143529 w 9144000"/>
                  <a:gd name="connsiteY6" fmla="*/ 2200275 h 2209329"/>
                  <a:gd name="connsiteX7" fmla="*/ 8111 w 9144000"/>
                  <a:gd name="connsiteY7" fmla="*/ 2209329 h 2209329"/>
                  <a:gd name="connsiteX8" fmla="*/ 0 w 9144000"/>
                  <a:gd name="connsiteY8" fmla="*/ 704850 h 220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2209329">
                    <a:moveTo>
                      <a:pt x="0" y="704850"/>
                    </a:moveTo>
                    <a:lnTo>
                      <a:pt x="123825" y="701675"/>
                    </a:lnTo>
                    <a:lnTo>
                      <a:pt x="139700" y="6350"/>
                    </a:lnTo>
                    <a:lnTo>
                      <a:pt x="5010150" y="0"/>
                    </a:lnTo>
                    <a:lnTo>
                      <a:pt x="5033010" y="718185"/>
                    </a:lnTo>
                    <a:lnTo>
                      <a:pt x="9144000" y="723900"/>
                    </a:lnTo>
                    <a:lnTo>
                      <a:pt x="9143529" y="2200275"/>
                    </a:lnTo>
                    <a:lnTo>
                      <a:pt x="8111" y="2209329"/>
                    </a:lnTo>
                    <a:cubicBezTo>
                      <a:pt x="5407" y="1707836"/>
                      <a:pt x="2704" y="1206343"/>
                      <a:pt x="0" y="70485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 name="乗算記号 35"/>
              <p:cNvSpPr/>
              <p:nvPr/>
            </p:nvSpPr>
            <p:spPr>
              <a:xfrm>
                <a:off x="4886325"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7" name="角丸四角形 16"/>
              <p:cNvSpPr/>
              <p:nvPr/>
            </p:nvSpPr>
            <p:spPr>
              <a:xfrm>
                <a:off x="3695072" y="1329070"/>
                <a:ext cx="58585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2" name="テキスト ボックス 41"/>
              <p:cNvSpPr txBox="1"/>
              <p:nvPr/>
            </p:nvSpPr>
            <p:spPr>
              <a:xfrm>
                <a:off x="4419095" y="1399869"/>
                <a:ext cx="348204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BIZ UDPゴシック" panose="020B0400000000000000" pitchFamily="50" charset="-128"/>
                    <a:ea typeface="BIZ UDPゴシック" panose="020B0400000000000000" pitchFamily="50" charset="-128"/>
                  </a:rPr>
                  <a:t>www.</a:t>
                </a:r>
                <a:r>
                  <a:rPr kumimoji="1" lang="en-US" altLang="ja-JP"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japet.or.jp/</a:t>
                </a:r>
                <a:endPar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grpSp>
            <p:nvGrpSpPr>
              <p:cNvPr id="44" name="グループ化 43"/>
              <p:cNvGrpSpPr/>
              <p:nvPr/>
            </p:nvGrpSpPr>
            <p:grpSpPr>
              <a:xfrm rot="5400000">
                <a:off x="702511" y="1506583"/>
                <a:ext cx="357188" cy="315827"/>
                <a:chOff x="677443" y="1770793"/>
                <a:chExt cx="170512" cy="150767"/>
              </a:xfrm>
            </p:grpSpPr>
            <p:cxnSp>
              <p:nvCxnSpPr>
                <p:cNvPr id="55" name="直線コネクタ 54"/>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フリーフォーム 55"/>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45" name="グループ化 44"/>
              <p:cNvGrpSpPr/>
              <p:nvPr/>
            </p:nvGrpSpPr>
            <p:grpSpPr>
              <a:xfrm rot="16200000" flipH="1">
                <a:off x="3537917" y="-1324844"/>
                <a:ext cx="1055681" cy="5280188"/>
                <a:chOff x="344001" y="1770793"/>
                <a:chExt cx="503954" cy="2520614"/>
              </a:xfrm>
            </p:grpSpPr>
            <p:cxnSp>
              <p:nvCxnSpPr>
                <p:cNvPr id="53" name="直線コネクタ 52"/>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4" name="フリーフォーム 53"/>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57" name="フリーフォーム 56"/>
                <p:cNvSpPr/>
                <p:nvPr/>
              </p:nvSpPr>
              <p:spPr>
                <a:xfrm rot="5400000">
                  <a:off x="298701" y="4166195"/>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28575"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46" name="グループ化 45"/>
              <p:cNvGrpSpPr/>
              <p:nvPr/>
            </p:nvGrpSpPr>
            <p:grpSpPr>
              <a:xfrm>
                <a:off x="2077456" y="1496345"/>
                <a:ext cx="355197" cy="321548"/>
                <a:chOff x="2077456" y="1496345"/>
                <a:chExt cx="355197" cy="321548"/>
              </a:xfrm>
            </p:grpSpPr>
            <p:sp>
              <p:nvSpPr>
                <p:cNvPr id="51" name="フリーフォーム 50"/>
                <p:cNvSpPr/>
                <p:nvPr/>
              </p:nvSpPr>
              <p:spPr>
                <a:xfrm rot="15300000">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52" name="二等辺三角形 51"/>
                <p:cNvSpPr/>
                <p:nvPr/>
              </p:nvSpPr>
              <p:spPr>
                <a:xfrm rot="2274464">
                  <a:off x="2077456" y="1499799"/>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47" name="グループ化 46"/>
              <p:cNvGrpSpPr/>
              <p:nvPr/>
            </p:nvGrpSpPr>
            <p:grpSpPr>
              <a:xfrm>
                <a:off x="3877949" y="1487262"/>
                <a:ext cx="221456" cy="310580"/>
                <a:chOff x="3877949" y="1487262"/>
                <a:chExt cx="221456" cy="310580"/>
              </a:xfrm>
            </p:grpSpPr>
            <p:sp>
              <p:nvSpPr>
                <p:cNvPr id="49" name="ドーナツ 48"/>
                <p:cNvSpPr/>
                <p:nvPr/>
              </p:nvSpPr>
              <p:spPr>
                <a:xfrm>
                  <a:off x="3907555" y="1487262"/>
                  <a:ext cx="181043" cy="211626"/>
                </a:xfrm>
                <a:prstGeom prst="donut">
                  <a:avLst>
                    <a:gd name="adj" fmla="val 1846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50" name="角丸四角形 49"/>
                <p:cNvSpPr/>
                <p:nvPr/>
              </p:nvSpPr>
              <p:spPr>
                <a:xfrm>
                  <a:off x="3877949" y="1640799"/>
                  <a:ext cx="221456" cy="157043"/>
                </a:xfrm>
                <a:prstGeom prst="round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48" name="テキスト ボックス 47"/>
              <p:cNvSpPr txBox="1"/>
              <p:nvPr/>
            </p:nvSpPr>
            <p:spPr>
              <a:xfrm>
                <a:off x="1053449"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日本教育情報化振興会</a:t>
                </a:r>
              </a:p>
            </p:txBody>
          </p:sp>
        </p:grpSp>
        <p:sp>
          <p:nvSpPr>
            <p:cNvPr id="58" name="フリーフォーム 57"/>
            <p:cNvSpPr/>
            <p:nvPr/>
          </p:nvSpPr>
          <p:spPr>
            <a:xfrm>
              <a:off x="2412359" y="4412616"/>
              <a:ext cx="342552" cy="346861"/>
            </a:xfrm>
            <a:custGeom>
              <a:avLst/>
              <a:gdLst>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0 w 203200"/>
                <a:gd name="connsiteY10"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12700 w 203200"/>
                <a:gd name="connsiteY10" fmla="*/ 12858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4131 w 203200"/>
                <a:gd name="connsiteY10" fmla="*/ 10953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1749 w 203200"/>
                <a:gd name="connsiteY10" fmla="*/ 121444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6512 w 203200"/>
                <a:gd name="connsiteY10" fmla="*/ 111919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29368 w 203200"/>
                <a:gd name="connsiteY10" fmla="*/ 111919 h 206375"/>
                <a:gd name="connsiteX11" fmla="*/ 0 w 203200"/>
                <a:gd name="connsiteY11" fmla="*/ 104775 h 206375"/>
                <a:gd name="connsiteX0" fmla="*/ 0 w 203200"/>
                <a:gd name="connsiteY0" fmla="*/ 104775 h 203200"/>
                <a:gd name="connsiteX1" fmla="*/ 92075 w 203200"/>
                <a:gd name="connsiteY1" fmla="*/ 0 h 203200"/>
                <a:gd name="connsiteX2" fmla="*/ 203200 w 203200"/>
                <a:gd name="connsiteY2" fmla="*/ 101600 h 203200"/>
                <a:gd name="connsiteX3" fmla="*/ 177800 w 203200"/>
                <a:gd name="connsiteY3" fmla="*/ 101600 h 203200"/>
                <a:gd name="connsiteX4" fmla="*/ 177800 w 203200"/>
                <a:gd name="connsiteY4" fmla="*/ 201613 h 203200"/>
                <a:gd name="connsiteX5" fmla="*/ 127000 w 203200"/>
                <a:gd name="connsiteY5" fmla="*/ 203200 h 203200"/>
                <a:gd name="connsiteX6" fmla="*/ 127000 w 203200"/>
                <a:gd name="connsiteY6" fmla="*/ 114300 h 203200"/>
                <a:gd name="connsiteX7" fmla="*/ 76200 w 203200"/>
                <a:gd name="connsiteY7" fmla="*/ 114300 h 203200"/>
                <a:gd name="connsiteX8" fmla="*/ 79375 w 203200"/>
                <a:gd name="connsiteY8" fmla="*/ 203200 h 203200"/>
                <a:gd name="connsiteX9" fmla="*/ 31750 w 203200"/>
                <a:gd name="connsiteY9" fmla="*/ 200025 h 203200"/>
                <a:gd name="connsiteX10" fmla="*/ 29368 w 203200"/>
                <a:gd name="connsiteY10" fmla="*/ 111919 h 203200"/>
                <a:gd name="connsiteX11" fmla="*/ 0 w 203200"/>
                <a:gd name="connsiteY11" fmla="*/ 104775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203200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199966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1042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3468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2421"/>
                <a:gd name="connsiteX1" fmla="*/ 96117 w 207242"/>
                <a:gd name="connsiteY1" fmla="*/ 0 h 202421"/>
                <a:gd name="connsiteX2" fmla="*/ 207242 w 207242"/>
                <a:gd name="connsiteY2" fmla="*/ 101600 h 202421"/>
                <a:gd name="connsiteX3" fmla="*/ 181842 w 207242"/>
                <a:gd name="connsiteY3" fmla="*/ 101600 h 202421"/>
                <a:gd name="connsiteX4" fmla="*/ 180226 w 207242"/>
                <a:gd name="connsiteY4" fmla="*/ 202421 h 202421"/>
                <a:gd name="connsiteX5" fmla="*/ 133468 w 207242"/>
                <a:gd name="connsiteY5" fmla="*/ 200774 h 202421"/>
                <a:gd name="connsiteX6" fmla="*/ 131042 w 207242"/>
                <a:gd name="connsiteY6" fmla="*/ 114300 h 202421"/>
                <a:gd name="connsiteX7" fmla="*/ 80242 w 207242"/>
                <a:gd name="connsiteY7" fmla="*/ 114300 h 202421"/>
                <a:gd name="connsiteX8" fmla="*/ 83417 w 207242"/>
                <a:gd name="connsiteY8" fmla="*/ 199966 h 202421"/>
                <a:gd name="connsiteX9" fmla="*/ 35792 w 207242"/>
                <a:gd name="connsiteY9" fmla="*/ 200025 h 202421"/>
                <a:gd name="connsiteX10" fmla="*/ 33410 w 207242"/>
                <a:gd name="connsiteY10" fmla="*/ 111919 h 202421"/>
                <a:gd name="connsiteX11" fmla="*/ 0 w 207242"/>
                <a:gd name="connsiteY11" fmla="*/ 111243 h 202421"/>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0242 w 207242"/>
                <a:gd name="connsiteY7" fmla="*/ 114300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859 w 207242"/>
                <a:gd name="connsiteY7" fmla="*/ 107832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07832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79416 w 207242"/>
                <a:gd name="connsiteY3" fmla="*/ 108068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2391"/>
                <a:gd name="connsiteY0" fmla="*/ 111243 h 200804"/>
                <a:gd name="connsiteX1" fmla="*/ 96117 w 202391"/>
                <a:gd name="connsiteY1" fmla="*/ 0 h 200804"/>
                <a:gd name="connsiteX2" fmla="*/ 202391 w 202391"/>
                <a:gd name="connsiteY2" fmla="*/ 108877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96117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100968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200774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198349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8349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9158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40" h="200025">
                  <a:moveTo>
                    <a:pt x="0" y="111243"/>
                  </a:moveTo>
                  <a:lnTo>
                    <a:pt x="96117" y="0"/>
                  </a:lnTo>
                  <a:lnTo>
                    <a:pt x="197540" y="106451"/>
                  </a:lnTo>
                  <a:lnTo>
                    <a:pt x="174565" y="108068"/>
                  </a:lnTo>
                  <a:cubicBezTo>
                    <a:pt x="173757" y="140597"/>
                    <a:pt x="176183" y="166658"/>
                    <a:pt x="175375" y="199187"/>
                  </a:cubicBezTo>
                  <a:lnTo>
                    <a:pt x="128617" y="199158"/>
                  </a:lnTo>
                  <a:cubicBezTo>
                    <a:pt x="127808" y="170333"/>
                    <a:pt x="127808" y="139082"/>
                    <a:pt x="126999" y="110257"/>
                  </a:cubicBezTo>
                  <a:lnTo>
                    <a:pt x="76199" y="110257"/>
                  </a:lnTo>
                  <a:cubicBezTo>
                    <a:pt x="76718" y="140968"/>
                    <a:pt x="78047" y="169255"/>
                    <a:pt x="78566" y="199966"/>
                  </a:cubicBezTo>
                  <a:lnTo>
                    <a:pt x="30941" y="200025"/>
                  </a:lnTo>
                  <a:cubicBezTo>
                    <a:pt x="31735" y="169863"/>
                    <a:pt x="27765" y="142081"/>
                    <a:pt x="28559" y="111919"/>
                  </a:cubicBezTo>
                  <a:lnTo>
                    <a:pt x="0" y="111243"/>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59" name="星 5 58"/>
            <p:cNvSpPr/>
            <p:nvPr/>
          </p:nvSpPr>
          <p:spPr>
            <a:xfrm>
              <a:off x="8610317" y="4361501"/>
              <a:ext cx="434340" cy="434340"/>
            </a:xfrm>
            <a:prstGeom prst="star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60" name="加算記号 59"/>
            <p:cNvSpPr/>
            <p:nvPr/>
          </p:nvSpPr>
          <p:spPr>
            <a:xfrm>
              <a:off x="5227464" y="3610397"/>
              <a:ext cx="395983" cy="395983"/>
            </a:xfrm>
            <a:prstGeom prst="mathPlus">
              <a:avLst>
                <a:gd name="adj1" fmla="val 123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63" name="四角形 2"/>
          <p:cNvSpPr txBox="1">
            <a:spLocks/>
          </p:cNvSpPr>
          <p:nvPr/>
        </p:nvSpPr>
        <p:spPr>
          <a:xfrm>
            <a:off x="0" y="0"/>
            <a:ext cx="9144000"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3600" b="1" i="0" u="none" strike="noStrike" kern="0" cap="none" spc="5"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sym typeface="Wingdings"/>
              </a:rPr>
              <a:t>安全なネット利用のために</a:t>
            </a:r>
          </a:p>
        </p:txBody>
      </p:sp>
      <p:pic>
        <p:nvPicPr>
          <p:cNvPr id="64" name="図 63"/>
          <p:cNvPicPr>
            <a:picLocks noChangeAspect="1"/>
          </p:cNvPicPr>
          <p:nvPr/>
        </p:nvPicPr>
        <p:blipFill>
          <a:blip r:embed="rId3">
            <a:clrChange>
              <a:clrFrom>
                <a:srgbClr val="FFFFFF"/>
              </a:clrFrom>
              <a:clrTo>
                <a:srgbClr val="FFFFFF">
                  <a:alpha val="0"/>
                </a:srgbClr>
              </a:clrTo>
            </a:clrChange>
          </a:blip>
          <a:stretch>
            <a:fillRect/>
          </a:stretch>
        </p:blipFill>
        <p:spPr>
          <a:xfrm>
            <a:off x="416366" y="1285167"/>
            <a:ext cx="519323" cy="182370"/>
          </a:xfrm>
          <a:prstGeom prst="rect">
            <a:avLst/>
          </a:prstGeom>
        </p:spPr>
      </p:pic>
      <p:pic>
        <p:nvPicPr>
          <p:cNvPr id="65" name="図 64"/>
          <p:cNvPicPr>
            <a:picLocks noChangeAspect="1"/>
          </p:cNvPicPr>
          <p:nvPr/>
        </p:nvPicPr>
        <p:blipFill>
          <a:blip r:embed="rId3">
            <a:clrChange>
              <a:clrFrom>
                <a:srgbClr val="FFFFFF"/>
              </a:clrFrom>
              <a:clrTo>
                <a:srgbClr val="FFFFFF">
                  <a:alpha val="0"/>
                </a:srgbClr>
              </a:clrTo>
            </a:clrChange>
          </a:blip>
          <a:stretch>
            <a:fillRect/>
          </a:stretch>
        </p:blipFill>
        <p:spPr>
          <a:xfrm>
            <a:off x="207882" y="4031528"/>
            <a:ext cx="519323" cy="182370"/>
          </a:xfrm>
          <a:prstGeom prst="rect">
            <a:avLst/>
          </a:prstGeom>
        </p:spPr>
      </p:pic>
      <p:sp>
        <p:nvSpPr>
          <p:cNvPr id="3" name="円/楕円 2"/>
          <p:cNvSpPr/>
          <p:nvPr/>
        </p:nvSpPr>
        <p:spPr>
          <a:xfrm>
            <a:off x="2269267" y="177816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BIZ UDPゴシック" panose="020B0400000000000000" pitchFamily="50" charset="-128"/>
              <a:ea typeface="BIZ UDPゴシック" panose="020B0400000000000000" pitchFamily="50" charset="-128"/>
            </a:endParaRPr>
          </a:p>
        </p:txBody>
      </p:sp>
      <p:sp>
        <p:nvSpPr>
          <p:cNvPr id="66" name="円/楕円 65"/>
          <p:cNvSpPr/>
          <p:nvPr/>
        </p:nvSpPr>
        <p:spPr>
          <a:xfrm>
            <a:off x="5545987" y="1787217"/>
            <a:ext cx="135077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BIZ UDPゴシック" panose="020B0400000000000000" pitchFamily="50" charset="-128"/>
              <a:ea typeface="BIZ UDPゴシック" panose="020B0400000000000000" pitchFamily="50" charset="-128"/>
            </a:endParaRPr>
          </a:p>
        </p:txBody>
      </p:sp>
      <p:sp>
        <p:nvSpPr>
          <p:cNvPr id="67" name="円/楕円 66"/>
          <p:cNvSpPr/>
          <p:nvPr/>
        </p:nvSpPr>
        <p:spPr>
          <a:xfrm>
            <a:off x="3165801" y="451449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70488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wheel(1)">
                                      <p:cBhvr>
                                        <p:cTn id="12" dur="2000"/>
                                        <p:tgtEl>
                                          <p:spTgt spid="6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heel(1)">
                                      <p:cBhvr>
                                        <p:cTn id="17" dur="2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6" grpId="0" animBg="1"/>
      <p:bldP spid="6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617351" cy="5760640"/>
          </a:xfrm>
          <a:prstGeom prst="rect">
            <a:avLst/>
          </a:prstGeom>
        </p:spPr>
      </p:pic>
      <p:sp>
        <p:nvSpPr>
          <p:cNvPr id="3" name="Rectangle 6">
            <a:extLst>
              <a:ext uri="{FF2B5EF4-FFF2-40B4-BE49-F238E27FC236}">
                <a16:creationId xmlns:a16="http://schemas.microsoft.com/office/drawing/2014/main" id="{15FB5F30-A0E7-4C34-8EEC-C0AC72F17287}"/>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120</a:t>
            </a:fld>
            <a:endParaRPr lang="en-US" altLang="ja-JP" b="0" dirty="0"/>
          </a:p>
        </p:txBody>
      </p:sp>
    </p:spTree>
    <p:extLst>
      <p:ext uri="{BB962C8B-B14F-4D97-AF65-F5344CB8AC3E}">
        <p14:creationId xmlns:p14="http://schemas.microsoft.com/office/powerpoint/2010/main" val="27335470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68952" cy="5644649"/>
          </a:xfrm>
          <a:prstGeom prst="rect">
            <a:avLst/>
          </a:prstGeom>
        </p:spPr>
      </p:pic>
      <p:sp>
        <p:nvSpPr>
          <p:cNvPr id="3" name="Rectangle 6">
            <a:extLst>
              <a:ext uri="{FF2B5EF4-FFF2-40B4-BE49-F238E27FC236}">
                <a16:creationId xmlns:a16="http://schemas.microsoft.com/office/drawing/2014/main" id="{143B6539-FF7F-4784-81C8-D74FDD03DE92}"/>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121</a:t>
            </a:fld>
            <a:endParaRPr lang="en-US" altLang="ja-JP" b="0" dirty="0"/>
          </a:p>
        </p:txBody>
      </p:sp>
    </p:spTree>
    <p:extLst>
      <p:ext uri="{BB962C8B-B14F-4D97-AF65-F5344CB8AC3E}">
        <p14:creationId xmlns:p14="http://schemas.microsoft.com/office/powerpoint/2010/main" val="28007025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26933" cy="5688632"/>
          </a:xfrm>
          <a:prstGeom prst="rect">
            <a:avLst/>
          </a:prstGeom>
        </p:spPr>
      </p:pic>
      <p:sp>
        <p:nvSpPr>
          <p:cNvPr id="3" name="Rectangle 6">
            <a:extLst>
              <a:ext uri="{FF2B5EF4-FFF2-40B4-BE49-F238E27FC236}">
                <a16:creationId xmlns:a16="http://schemas.microsoft.com/office/drawing/2014/main" id="{D5DDA124-41B1-403D-92C4-82E76A342A0E}"/>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122</a:t>
            </a:fld>
            <a:endParaRPr lang="en-US" altLang="ja-JP" b="0" dirty="0"/>
          </a:p>
        </p:txBody>
      </p:sp>
    </p:spTree>
    <p:extLst>
      <p:ext uri="{BB962C8B-B14F-4D97-AF65-F5344CB8AC3E}">
        <p14:creationId xmlns:p14="http://schemas.microsoft.com/office/powerpoint/2010/main" val="84703743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424936" cy="5624318"/>
          </a:xfrm>
          <a:prstGeom prst="rect">
            <a:avLst/>
          </a:prstGeom>
        </p:spPr>
      </p:pic>
      <p:sp>
        <p:nvSpPr>
          <p:cNvPr id="3" name="Rectangle 6">
            <a:extLst>
              <a:ext uri="{FF2B5EF4-FFF2-40B4-BE49-F238E27FC236}">
                <a16:creationId xmlns:a16="http://schemas.microsoft.com/office/drawing/2014/main" id="{9097A001-CB7F-408E-8257-2AA5B2BE5AD5}"/>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123</a:t>
            </a:fld>
            <a:endParaRPr lang="en-US" altLang="ja-JP" b="0" dirty="0"/>
          </a:p>
        </p:txBody>
      </p:sp>
    </p:spTree>
    <p:extLst>
      <p:ext uri="{BB962C8B-B14F-4D97-AF65-F5344CB8AC3E}">
        <p14:creationId xmlns:p14="http://schemas.microsoft.com/office/powerpoint/2010/main" val="236276596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7CF9B09-16A6-4CAF-B8C1-29F31A3DF85D}"/>
              </a:ext>
            </a:extLst>
          </p:cNvPr>
          <p:cNvPicPr>
            <a:picLocks noChangeAspect="1"/>
          </p:cNvPicPr>
          <p:nvPr/>
        </p:nvPicPr>
        <p:blipFill>
          <a:blip r:embed="rId3"/>
          <a:stretch>
            <a:fillRect/>
          </a:stretch>
        </p:blipFill>
        <p:spPr>
          <a:xfrm>
            <a:off x="196688" y="836712"/>
            <a:ext cx="8750624" cy="5730205"/>
          </a:xfrm>
          <a:prstGeom prst="rect">
            <a:avLst/>
          </a:prstGeom>
        </p:spPr>
      </p:pic>
      <p:sp>
        <p:nvSpPr>
          <p:cNvPr id="3" name="テキスト ボックス 4">
            <a:extLst>
              <a:ext uri="{FF2B5EF4-FFF2-40B4-BE49-F238E27FC236}">
                <a16:creationId xmlns:a16="http://schemas.microsoft.com/office/drawing/2014/main" id="{A67292E2-28DF-4704-81A2-E34B40B10827}"/>
              </a:ext>
            </a:extLst>
          </p:cNvPr>
          <p:cNvSpPr txBox="1">
            <a:spLocks noChangeArrowheads="1"/>
          </p:cNvSpPr>
          <p:nvPr/>
        </p:nvSpPr>
        <p:spPr bwMode="auto">
          <a:xfrm>
            <a:off x="0" y="22408"/>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中学校向け教材の紹介</a:t>
            </a:r>
          </a:p>
        </p:txBody>
      </p:sp>
      <p:sp>
        <p:nvSpPr>
          <p:cNvPr id="4" name="Rectangle 6">
            <a:extLst>
              <a:ext uri="{FF2B5EF4-FFF2-40B4-BE49-F238E27FC236}">
                <a16:creationId xmlns:a16="http://schemas.microsoft.com/office/drawing/2014/main" id="{0E9A2085-69FF-46DD-AF42-2A72F345E7CD}"/>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124</a:t>
            </a:fld>
            <a:endParaRPr lang="en-US" altLang="ja-JP" b="0" dirty="0"/>
          </a:p>
        </p:txBody>
      </p:sp>
    </p:spTree>
    <p:extLst>
      <p:ext uri="{BB962C8B-B14F-4D97-AF65-F5344CB8AC3E}">
        <p14:creationId xmlns:p14="http://schemas.microsoft.com/office/powerpoint/2010/main" val="145103800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F830888-3E40-4004-B61D-76F6C2C8650D}"/>
              </a:ext>
            </a:extLst>
          </p:cNvPr>
          <p:cNvPicPr>
            <a:picLocks noChangeAspect="1"/>
          </p:cNvPicPr>
          <p:nvPr/>
        </p:nvPicPr>
        <p:blipFill>
          <a:blip r:embed="rId3"/>
          <a:stretch>
            <a:fillRect/>
          </a:stretch>
        </p:blipFill>
        <p:spPr>
          <a:xfrm>
            <a:off x="0" y="692697"/>
            <a:ext cx="9025394" cy="5904656"/>
          </a:xfrm>
          <a:prstGeom prst="rect">
            <a:avLst/>
          </a:prstGeom>
        </p:spPr>
      </p:pic>
      <p:sp>
        <p:nvSpPr>
          <p:cNvPr id="3" name="Rectangle 6">
            <a:extLst>
              <a:ext uri="{FF2B5EF4-FFF2-40B4-BE49-F238E27FC236}">
                <a16:creationId xmlns:a16="http://schemas.microsoft.com/office/drawing/2014/main" id="{BFAD7F64-89EE-42EA-839B-565107380BF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125</a:t>
            </a:fld>
            <a:endParaRPr lang="en-US" altLang="ja-JP" b="0" dirty="0"/>
          </a:p>
        </p:txBody>
      </p:sp>
    </p:spTree>
    <p:extLst>
      <p:ext uri="{BB962C8B-B14F-4D97-AF65-F5344CB8AC3E}">
        <p14:creationId xmlns:p14="http://schemas.microsoft.com/office/powerpoint/2010/main" val="264983930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7621BC9-9769-4840-8AF7-D7D9C14B8F84}"/>
              </a:ext>
            </a:extLst>
          </p:cNvPr>
          <p:cNvPicPr>
            <a:picLocks noChangeAspect="1"/>
          </p:cNvPicPr>
          <p:nvPr/>
        </p:nvPicPr>
        <p:blipFill>
          <a:blip r:embed="rId3"/>
          <a:stretch>
            <a:fillRect/>
          </a:stretch>
        </p:blipFill>
        <p:spPr>
          <a:xfrm>
            <a:off x="22437" y="783021"/>
            <a:ext cx="9121563" cy="6060073"/>
          </a:xfrm>
          <a:prstGeom prst="rect">
            <a:avLst/>
          </a:prstGeom>
        </p:spPr>
      </p:pic>
      <p:sp>
        <p:nvSpPr>
          <p:cNvPr id="3" name="Rectangle 6">
            <a:extLst>
              <a:ext uri="{FF2B5EF4-FFF2-40B4-BE49-F238E27FC236}">
                <a16:creationId xmlns:a16="http://schemas.microsoft.com/office/drawing/2014/main" id="{331762C2-7CE5-453C-86CC-AFD56D1BF2FC}"/>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126</a:t>
            </a:fld>
            <a:endParaRPr lang="en-US" altLang="ja-JP" b="0" dirty="0"/>
          </a:p>
        </p:txBody>
      </p:sp>
    </p:spTree>
    <p:extLst>
      <p:ext uri="{BB962C8B-B14F-4D97-AF65-F5344CB8AC3E}">
        <p14:creationId xmlns:p14="http://schemas.microsoft.com/office/powerpoint/2010/main" val="196824393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1C1158F-DA6C-45F6-9538-E3F91FCA1B0F}"/>
              </a:ext>
            </a:extLst>
          </p:cNvPr>
          <p:cNvPicPr>
            <a:picLocks noChangeAspect="1"/>
          </p:cNvPicPr>
          <p:nvPr/>
        </p:nvPicPr>
        <p:blipFill>
          <a:blip r:embed="rId3"/>
          <a:stretch>
            <a:fillRect/>
          </a:stretch>
        </p:blipFill>
        <p:spPr>
          <a:xfrm>
            <a:off x="0" y="692696"/>
            <a:ext cx="9144000" cy="5959557"/>
          </a:xfrm>
          <a:prstGeom prst="rect">
            <a:avLst/>
          </a:prstGeom>
        </p:spPr>
      </p:pic>
      <p:sp>
        <p:nvSpPr>
          <p:cNvPr id="3" name="Rectangle 6">
            <a:extLst>
              <a:ext uri="{FF2B5EF4-FFF2-40B4-BE49-F238E27FC236}">
                <a16:creationId xmlns:a16="http://schemas.microsoft.com/office/drawing/2014/main" id="{F1480933-74A6-439F-B77E-1F1444EF7B11}"/>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127</a:t>
            </a:fld>
            <a:endParaRPr lang="en-US" altLang="ja-JP" b="0" dirty="0"/>
          </a:p>
        </p:txBody>
      </p:sp>
    </p:spTree>
    <p:extLst>
      <p:ext uri="{BB962C8B-B14F-4D97-AF65-F5344CB8AC3E}">
        <p14:creationId xmlns:p14="http://schemas.microsoft.com/office/powerpoint/2010/main" val="256728630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ED7022C-EB91-492C-B9FE-4498686B28F4}"/>
              </a:ext>
            </a:extLst>
          </p:cNvPr>
          <p:cNvPicPr>
            <a:picLocks noChangeAspect="1"/>
          </p:cNvPicPr>
          <p:nvPr/>
        </p:nvPicPr>
        <p:blipFill>
          <a:blip r:embed="rId3"/>
          <a:stretch>
            <a:fillRect/>
          </a:stretch>
        </p:blipFill>
        <p:spPr>
          <a:xfrm>
            <a:off x="0" y="836172"/>
            <a:ext cx="9144000" cy="6021828"/>
          </a:xfrm>
          <a:prstGeom prst="rect">
            <a:avLst/>
          </a:prstGeom>
        </p:spPr>
      </p:pic>
      <p:sp>
        <p:nvSpPr>
          <p:cNvPr id="3" name="Rectangle 6">
            <a:extLst>
              <a:ext uri="{FF2B5EF4-FFF2-40B4-BE49-F238E27FC236}">
                <a16:creationId xmlns:a16="http://schemas.microsoft.com/office/drawing/2014/main" id="{BFB8E51E-BA90-4EED-B43F-3AD74A69E49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128</a:t>
            </a:fld>
            <a:endParaRPr lang="en-US" altLang="ja-JP" b="0" dirty="0"/>
          </a:p>
        </p:txBody>
      </p:sp>
    </p:spTree>
    <p:extLst>
      <p:ext uri="{BB962C8B-B14F-4D97-AF65-F5344CB8AC3E}">
        <p14:creationId xmlns:p14="http://schemas.microsoft.com/office/powerpoint/2010/main" val="109249306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スライド番号プレースホルダ 1"/>
          <p:cNvSpPr>
            <a:spLocks noGrp="1"/>
          </p:cNvSpPr>
          <p:nvPr>
            <p:ph type="sldNum" sz="quarter" idx="12"/>
          </p:nvPr>
        </p:nvSpPr>
        <p:spPr>
          <a:noFill/>
        </p:spPr>
        <p:txBody>
          <a:bodyPr/>
          <a:lstStyle/>
          <a:p>
            <a:fld id="{F0F829A2-9EBA-4451-9EC5-64971F0D455B}" type="slidenum">
              <a:rPr lang="en-US" altLang="ja-JP" b="0" smtClean="0"/>
              <a:pPr/>
              <a:t>129</a:t>
            </a:fld>
            <a:endParaRPr lang="en-US" altLang="ja-JP" b="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463" y="844178"/>
            <a:ext cx="8304213" cy="561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正方形/長方形 1"/>
          <p:cNvSpPr/>
          <p:nvPr/>
        </p:nvSpPr>
        <p:spPr>
          <a:xfrm>
            <a:off x="0" y="34883"/>
            <a:ext cx="9144000" cy="646331"/>
          </a:xfrm>
          <a:prstGeom prst="rect">
            <a:avLst/>
          </a:prstGeom>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高等学校向け教材の紹介</a:t>
            </a:r>
          </a:p>
        </p:txBody>
      </p:sp>
    </p:spTree>
    <p:extLst>
      <p:ext uri="{BB962C8B-B14F-4D97-AF65-F5344CB8AC3E}">
        <p14:creationId xmlns:p14="http://schemas.microsoft.com/office/powerpoint/2010/main" val="22295978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D8F08629-D038-4632-9DB7-0F4810808DE5}"/>
              </a:ext>
            </a:extLst>
          </p:cNvPr>
          <p:cNvPicPr>
            <a:picLocks noChangeAspect="1"/>
          </p:cNvPicPr>
          <p:nvPr/>
        </p:nvPicPr>
        <p:blipFill>
          <a:blip r:embed="rId3"/>
          <a:stretch>
            <a:fillRect/>
          </a:stretch>
        </p:blipFill>
        <p:spPr>
          <a:xfrm>
            <a:off x="6023596" y="1908988"/>
            <a:ext cx="3099874" cy="2848188"/>
          </a:xfrm>
          <a:prstGeom prst="rect">
            <a:avLst/>
          </a:prstGeom>
          <a:ln>
            <a:solidFill>
              <a:schemeClr val="accent1"/>
            </a:solidFill>
          </a:ln>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3596" y="4659281"/>
            <a:ext cx="3099874" cy="207973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四角形 2"/>
          <p:cNvSpPr>
            <a:spLocks noGrp="1"/>
          </p:cNvSpPr>
          <p:nvPr>
            <p:ph type="title"/>
          </p:nvPr>
        </p:nvSpPr>
        <p:spPr>
          <a:xfrm>
            <a:off x="0" y="0"/>
            <a:ext cx="9106280" cy="611131"/>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defTabSz="899662">
              <a:buClr>
                <a:srgbClr val="000000">
                  <a:alpha val="100000"/>
                </a:srgbClr>
              </a:buClr>
              <a:buSzPct val="100000"/>
            </a:pPr>
            <a:r>
              <a:rPr lang="ja-JP" altLang="en-US" sz="3600" b="1" spc="5" dirty="0">
                <a:sym typeface="Wingdings"/>
              </a:rPr>
              <a:t>フィルタリングの仕組み</a:t>
            </a:r>
          </a:p>
        </p:txBody>
      </p:sp>
      <p:sp>
        <p:nvSpPr>
          <p:cNvPr id="4" name="四角形 3"/>
          <p:cNvSpPr>
            <a:spLocks noGrp="1"/>
          </p:cNvSpPr>
          <p:nvPr>
            <p:ph sz="quarter" idx="1"/>
          </p:nvPr>
        </p:nvSpPr>
        <p:spPr>
          <a:xfrm>
            <a:off x="45231" y="1136676"/>
            <a:ext cx="7714738" cy="4530445"/>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marL="0" indent="0" defTabSz="899662">
              <a:buClr>
                <a:schemeClr val="accent1"/>
              </a:buClr>
              <a:buSzPct val="65000"/>
              <a:buFont typeface="Wingdings"/>
              <a:buChar char="n"/>
            </a:pPr>
            <a:r>
              <a:rPr lang="ja-JP" altLang="en-US" sz="2599" spc="5" dirty="0">
                <a:sym typeface="Wingdings"/>
              </a:rPr>
              <a:t>URL制限　　言葉の制限　　レイティング</a:t>
            </a:r>
          </a:p>
          <a:p>
            <a:pPr marL="0" indent="0" defTabSz="899662">
              <a:buClr>
                <a:schemeClr val="accent1"/>
              </a:buClr>
              <a:buSzPct val="65000"/>
              <a:buFont typeface="Wingdings"/>
              <a:buChar char="n"/>
            </a:pPr>
            <a:r>
              <a:rPr lang="ja-JP" altLang="en-US" sz="2599" spc="5" dirty="0">
                <a:sym typeface="Wingdings"/>
              </a:rPr>
              <a:t>リストと比較し，該当していればブロック</a:t>
            </a:r>
          </a:p>
        </p:txBody>
      </p:sp>
      <p:sp>
        <p:nvSpPr>
          <p:cNvPr id="6" name="丸め四角形1 5"/>
          <p:cNvSpPr/>
          <p:nvPr/>
        </p:nvSpPr>
        <p:spPr>
          <a:xfrm>
            <a:off x="142116" y="5013199"/>
            <a:ext cx="2518930" cy="50320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http://hoge.com/</a:t>
            </a:r>
          </a:p>
        </p:txBody>
      </p:sp>
      <p:sp>
        <p:nvSpPr>
          <p:cNvPr id="7" name="ベジエ曲線 6"/>
          <p:cNvSpPr/>
          <p:nvPr/>
        </p:nvSpPr>
        <p:spPr>
          <a:xfrm rot="21600000">
            <a:off x="3428779" y="3714705"/>
            <a:ext cx="2447764" cy="1655653"/>
          </a:xfrm>
          <a:custGeom>
            <a:avLst/>
            <a:gdLst/>
            <a:ahLst/>
            <a:cxnLst/>
            <a:rect l="l" t="t" r="r" b="b"/>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Lst>
          </a:custGeom>
          <a:solidFill>
            <a:srgbClr val="D8EBB3"/>
          </a:solidFill>
          <a:ln w="9523" cap="rnd" cmpd="sng" algn="ctr">
            <a:solidFill>
              <a:srgbClr val="000000"/>
            </a:solidFill>
            <a:prstDash val="solid"/>
            <a:round/>
          </a:ln>
          <a:effectLst>
            <a:outerShdw dist="107073" dir="2700000" algn="tl">
              <a:srgbClr val="808080"/>
            </a:outerShdw>
          </a:effectLst>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http://www.otona.jp/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http://moge.co.jp/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http://hoge.net/</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http://hoge.com/</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endParaRP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endParaRPr>
          </a:p>
        </p:txBody>
      </p:sp>
      <p:sp>
        <p:nvSpPr>
          <p:cNvPr id="8" name="四角形 7"/>
          <p:cNvSpPr txBox="1"/>
          <p:nvPr/>
        </p:nvSpPr>
        <p:spPr>
          <a:xfrm>
            <a:off x="3245173" y="5516403"/>
            <a:ext cx="2778423" cy="461906"/>
          </a:xfrm>
          <a:prstGeom prst="rect">
            <a:avLst/>
          </a:prstGeom>
          <a:noFill/>
          <a:ln w="25400" cap="flat" cmpd="sng" algn="ctr">
            <a:noFill/>
            <a:prstDash val="solid"/>
            <a:round/>
          </a:ln>
        </p:spPr>
        <p:txBody>
          <a:bodyPr vert="horz" wrap="square" lIns="91398" tIns="45699" rIns="91398" bIns="45699" anchor="t">
            <a:noAutofit/>
          </a:bodyPr>
          <a:lstStyle/>
          <a:p>
            <a:pPr marL="0" marR="0" lvl="0" indent="0" algn="l" defTabSz="899662" rtl="0" eaLnBrk="1" fontAlgn="auto" latinLnBrk="0" hangingPunct="1">
              <a:lnSpc>
                <a:spcPct val="100000"/>
              </a:lnSpc>
              <a:spcBef>
                <a:spcPct val="50000"/>
              </a:spcBef>
              <a:spcAft>
                <a:spcPts val="0"/>
              </a:spcAft>
              <a:buClr>
                <a:srgbClr val="000000">
                  <a:alpha val="100000"/>
                </a:srgbClr>
              </a:buClr>
              <a:buSzPct val="100000"/>
              <a:buFontTx/>
              <a:buNone/>
              <a:tabLst/>
              <a:defRPr/>
            </a:pPr>
            <a:r>
              <a:rPr kumimoji="1" lang="ja-JP" altLang="en-US" sz="2200" b="1" i="0" u="none" strike="noStrike" kern="1200" cap="none" spc="5" normalizeH="0" baseline="0" noProof="0" dirty="0">
                <a:ln>
                  <a:noFill/>
                </a:ln>
                <a:solidFill>
                  <a:srgbClr val="2C6123">
                    <a:alpha val="100000"/>
                  </a:srgbClr>
                </a:solidFill>
                <a:effectLst/>
                <a:uLnTx/>
                <a:uFillTx/>
                <a:latin typeface="BIZ UDPゴシック" panose="020B0400000000000000" pitchFamily="50" charset="-128"/>
                <a:ea typeface="BIZ UDPゴシック" panose="020B0400000000000000" pitchFamily="50" charset="-128"/>
                <a:sym typeface="Wingdings"/>
              </a:rPr>
              <a:t>ブラックリストと照合</a:t>
            </a:r>
          </a:p>
        </p:txBody>
      </p:sp>
      <p:sp>
        <p:nvSpPr>
          <p:cNvPr id="9" name="丸め四角形1 8"/>
          <p:cNvSpPr/>
          <p:nvPr/>
        </p:nvSpPr>
        <p:spPr>
          <a:xfrm>
            <a:off x="179360" y="3716267"/>
            <a:ext cx="2592439" cy="57625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600"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http://www.mext.go.jp/</a:t>
            </a:r>
          </a:p>
        </p:txBody>
      </p:sp>
      <p:sp>
        <p:nvSpPr>
          <p:cNvPr id="10" name="右矢印 9"/>
          <p:cNvSpPr/>
          <p:nvPr/>
        </p:nvSpPr>
        <p:spPr>
          <a:xfrm>
            <a:off x="2411267" y="4292521"/>
            <a:ext cx="1079400" cy="649247"/>
          </a:xfrm>
          <a:prstGeom prst="rightArrow">
            <a:avLst>
              <a:gd name="adj1" fmla="val 50000"/>
              <a:gd name="adj2" fmla="val 39062"/>
            </a:avLst>
          </a:prstGeom>
          <a:solidFill>
            <a:schemeClr val="accent6">
              <a:lumMod val="20000"/>
              <a:lumOff val="80000"/>
            </a:schemeClr>
          </a:solidFill>
          <a:ln w="9523" cap="rnd" cmpd="sng" algn="ctr">
            <a:solidFill>
              <a:srgbClr val="000000"/>
            </a:solidFill>
            <a:prstDash val="solid"/>
            <a:round/>
          </a:ln>
        </p:spPr>
        <p:style>
          <a:lnRef idx="2">
            <a:schemeClr val="accent1">
              <a:shade val="20000"/>
            </a:schemeClr>
          </a:lnRef>
          <a:fillRef idx="1">
            <a:schemeClr val="accent1"/>
          </a:fillRef>
          <a:effectRef idx="0">
            <a:schemeClr val="accent1"/>
          </a:effectRef>
          <a:fontRef idx="minor">
            <a:schemeClr val="lt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リクエスト</a:t>
            </a:r>
          </a:p>
        </p:txBody>
      </p:sp>
      <p:sp>
        <p:nvSpPr>
          <p:cNvPr id="11" name="ベジエ曲線 10"/>
          <p:cNvSpPr/>
          <p:nvPr/>
        </p:nvSpPr>
        <p:spPr>
          <a:xfrm rot="8460000">
            <a:off x="5795569" y="4076606"/>
            <a:ext cx="934974" cy="936592"/>
          </a:xfrm>
          <a:custGeom>
            <a:avLst/>
            <a:gdLst/>
            <a:ahLst/>
            <a:cxnLst/>
            <a:rect l="l" t="t" r="r" b="b"/>
            <a:pathLst>
              <a:path w="21600" h="21600" extrusionOk="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lnTo>
                  <a:pt x="15429" y="0"/>
                </a:lnTo>
                <a:close/>
              </a:path>
            </a:pathLst>
          </a:custGeom>
          <a:solidFill>
            <a:schemeClr val="accent2"/>
          </a:solidFill>
          <a:ln w="9523" cap="rnd" cmpd="sng" algn="ctr">
            <a:solidFill>
              <a:srgbClr val="000000"/>
            </a:solidFill>
            <a:prstDash val="solid"/>
            <a:round/>
          </a:ln>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12" name="四角形 11"/>
          <p:cNvSpPr txBox="1"/>
          <p:nvPr/>
        </p:nvSpPr>
        <p:spPr>
          <a:xfrm>
            <a:off x="6784508" y="5451333"/>
            <a:ext cx="1950923" cy="584122"/>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3198" b="1" i="1" u="none" strike="noStrike" kern="1200" cap="none" spc="5" normalizeH="0" baseline="0" noProof="0" dirty="0">
                <a:ln>
                  <a:noFill/>
                </a:ln>
                <a:solidFill>
                  <a:srgbClr val="FF0000">
                    <a:alpha val="100000"/>
                  </a:srgbClr>
                </a:solidFill>
                <a:effectLst/>
                <a:uLnTx/>
                <a:uFillTx/>
                <a:latin typeface="BIZ UDPゴシック" panose="020B0400000000000000" pitchFamily="50" charset="-128"/>
                <a:ea typeface="BIZ UDPゴシック" panose="020B0400000000000000" pitchFamily="50" charset="-128"/>
                <a:sym typeface="Wingdings"/>
              </a:rPr>
              <a:t>ブロック！</a:t>
            </a:r>
          </a:p>
        </p:txBody>
      </p:sp>
      <p:sp>
        <p:nvSpPr>
          <p:cNvPr id="5" name="スライド番号プレースホルダー 4">
            <a:extLst>
              <a:ext uri="{FF2B5EF4-FFF2-40B4-BE49-F238E27FC236}">
                <a16:creationId xmlns:a16="http://schemas.microsoft.com/office/drawing/2014/main" id="{172B8B86-3B25-4E12-8742-888D220E1B00}"/>
              </a:ext>
            </a:extLst>
          </p:cNvPr>
          <p:cNvSpPr>
            <a:spLocks noGrp="1"/>
          </p:cNvSpPr>
          <p:nvPr>
            <p:ph type="sldNum" sz="quarter" idx="12"/>
          </p:nvPr>
        </p:nvSpPr>
        <p:spPr>
          <a:xfrm>
            <a:off x="6972815" y="6368815"/>
            <a:ext cx="2133465" cy="457189"/>
          </a:xfrm>
        </p:spPr>
        <p:txBody>
          <a:bodyPr/>
          <a:lstStyle/>
          <a:p>
            <a:pPr marL="0" marR="0" lvl="0" indent="0" algn="r" defTabSz="899662" rtl="0" eaLnBrk="1" fontAlgn="base" latinLnBrk="0" hangingPunct="1">
              <a:lnSpc>
                <a:spcPct val="100000"/>
              </a:lnSpc>
              <a:spcBef>
                <a:spcPct val="0"/>
              </a:spcBef>
              <a:spcAft>
                <a:spcPct val="0"/>
              </a:spcAft>
              <a:buClr>
                <a:srgbClr val="000000">
                  <a:alpha val="100000"/>
                </a:srgbClr>
              </a:buClr>
              <a:buSzPct val="100000"/>
              <a:buFontTx/>
              <a:buNone/>
              <a:tabLst/>
              <a:defRPr/>
            </a:pPr>
            <a:r>
              <a:rPr kumimoji="1" lang="en-US" altLang="ja-JP" b="0" i="0" u="none" strike="noStrike" kern="1200" cap="none" spc="5" normalizeH="0" baseline="0" noProof="0" dirty="0">
                <a:ln>
                  <a:noFill/>
                </a:ln>
                <a:solidFill>
                  <a:prstClr val="black"/>
                </a:solidFill>
                <a:effectLst/>
                <a:uLnTx/>
                <a:uFillTx/>
                <a:sym typeface="Wingdings"/>
              </a:rPr>
              <a:t>13</a:t>
            </a:r>
            <a:r>
              <a:rPr kumimoji="1" lang="ja-JP" altLang="en-US" sz="1199" b="0" i="0" u="none" strike="noStrike" kern="1200" cap="none" spc="5" normalizeH="0" baseline="0" noProof="0" dirty="0">
                <a:ln>
                  <a:noFill/>
                </a:ln>
                <a:solidFill>
                  <a:prstClr val="black"/>
                </a:solidFill>
                <a:effectLst/>
                <a:uLnTx/>
                <a:uFillTx/>
                <a:sym typeface="Wingdings"/>
              </a:rPr>
              <a:t> </a:t>
            </a:r>
          </a:p>
        </p:txBody>
      </p:sp>
    </p:spTree>
    <p:extLst>
      <p:ext uri="{BB962C8B-B14F-4D97-AF65-F5344CB8AC3E}">
        <p14:creationId xmlns:p14="http://schemas.microsoft.com/office/powerpoint/2010/main" val="1736947063"/>
      </p:ext>
    </p:extLst>
  </p:cSld>
  <p:clrMapOvr>
    <a:masterClrMapping/>
  </p:clrMapOvr>
  <p:transition spd="med">
    <p:wipe dir="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 1"/>
          <p:cNvSpPr>
            <a:spLocks noGrp="1"/>
          </p:cNvSpPr>
          <p:nvPr>
            <p:ph type="sldNum" sz="quarter" idx="12"/>
          </p:nvPr>
        </p:nvSpPr>
        <p:spPr>
          <a:noFill/>
        </p:spPr>
        <p:txBody>
          <a:bodyPr/>
          <a:lstStyle/>
          <a:p>
            <a:fld id="{F753D124-1483-47C0-95DB-FCB62533160F}" type="slidenum">
              <a:rPr lang="en-US" altLang="ja-JP" b="0" smtClean="0"/>
              <a:pPr/>
              <a:t>130</a:t>
            </a:fld>
            <a:endParaRPr lang="en-US" altLang="ja-JP" b="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3" y="836712"/>
            <a:ext cx="8294687"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144072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番号プレースホルダ 1"/>
          <p:cNvSpPr>
            <a:spLocks noGrp="1"/>
          </p:cNvSpPr>
          <p:nvPr>
            <p:ph type="sldNum" sz="quarter" idx="12"/>
          </p:nvPr>
        </p:nvSpPr>
        <p:spPr>
          <a:noFill/>
        </p:spPr>
        <p:txBody>
          <a:bodyPr/>
          <a:lstStyle/>
          <a:p>
            <a:fld id="{B40B065A-CA5B-405C-A964-F54B2C965DE4}" type="slidenum">
              <a:rPr lang="en-US" altLang="ja-JP" b="0" smtClean="0"/>
              <a:pPr/>
              <a:t>131</a:t>
            </a:fld>
            <a:endParaRPr lang="en-US" altLang="ja-JP" b="0"/>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4" y="908720"/>
            <a:ext cx="8361363" cy="561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302370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番号プレースホルダ 1"/>
          <p:cNvSpPr>
            <a:spLocks noGrp="1"/>
          </p:cNvSpPr>
          <p:nvPr>
            <p:ph type="sldNum" sz="quarter" idx="12"/>
          </p:nvPr>
        </p:nvSpPr>
        <p:spPr>
          <a:noFill/>
        </p:spPr>
        <p:txBody>
          <a:bodyPr/>
          <a:lstStyle/>
          <a:p>
            <a:fld id="{2214D725-96F8-4A94-B052-DE96FC0738D6}" type="slidenum">
              <a:rPr lang="en-US" altLang="ja-JP" b="0" smtClean="0"/>
              <a:pPr/>
              <a:t>132</a:t>
            </a:fld>
            <a:endParaRPr lang="en-US" altLang="ja-JP" b="0"/>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49" y="836712"/>
            <a:ext cx="834231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259883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番号プレースホルダ 1"/>
          <p:cNvSpPr>
            <a:spLocks noGrp="1"/>
          </p:cNvSpPr>
          <p:nvPr>
            <p:ph type="sldNum" sz="quarter" idx="12"/>
          </p:nvPr>
        </p:nvSpPr>
        <p:spPr>
          <a:noFill/>
        </p:spPr>
        <p:txBody>
          <a:bodyPr/>
          <a:lstStyle/>
          <a:p>
            <a:fld id="{B091E26C-29E9-4E23-BC37-DFCF63DD9088}" type="slidenum">
              <a:rPr lang="en-US" altLang="ja-JP" b="0" smtClean="0"/>
              <a:pPr/>
              <a:t>133</a:t>
            </a:fld>
            <a:endParaRPr lang="en-US" altLang="ja-JP" b="0"/>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4" y="836712"/>
            <a:ext cx="832326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221905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p:cNvSpPr>
            <a:spLocks noGrp="1" noChangeArrowheads="1"/>
          </p:cNvSpPr>
          <p:nvPr>
            <p:ph type="sldNum" sz="quarter" idx="12"/>
          </p:nvPr>
        </p:nvSpPr>
        <p:spPr>
          <a:noFill/>
        </p:spPr>
        <p:txBody>
          <a:bodyPr/>
          <a:lstStyle/>
          <a:p>
            <a:fld id="{1F574D7B-96BF-4528-8D8E-C5CA497D6E34}" type="slidenum">
              <a:rPr lang="en-US" altLang="ja-JP" b="0" smtClean="0"/>
              <a:pPr/>
              <a:t>134</a:t>
            </a:fld>
            <a:endParaRPr lang="en-US" altLang="ja-JP" b="0"/>
          </a:p>
        </p:txBody>
      </p:sp>
      <p:sp>
        <p:nvSpPr>
          <p:cNvPr id="119811" name="テキスト ボックス 4"/>
          <p:cNvSpPr txBox="1">
            <a:spLocks noChangeArrowheads="1"/>
          </p:cNvSpPr>
          <p:nvPr/>
        </p:nvSpPr>
        <p:spPr bwMode="auto">
          <a:xfrm>
            <a:off x="0" y="0"/>
            <a:ext cx="9144000" cy="707886"/>
          </a:xfrm>
          <a:prstGeom prst="rect">
            <a:avLst/>
          </a:prstGeom>
          <a:noFill/>
          <a:ln w="9525">
            <a:noFill/>
            <a:miter lim="800000"/>
            <a:headEnd/>
            <a:tailEnd/>
          </a:ln>
        </p:spPr>
        <p:txBody>
          <a:bodyPr wrap="square">
            <a:spAutoFit/>
          </a:bodyPr>
          <a:lstStyle/>
          <a:p>
            <a:pPr algn="ctr" eaLnBrk="0" hangingPunct="0"/>
            <a:r>
              <a:rPr lang="ja-JP" altLang="en-US" sz="4000" b="1" dirty="0">
                <a:solidFill>
                  <a:srgbClr val="1F497D"/>
                </a:solidFill>
                <a:latin typeface="+mj-lt"/>
                <a:ea typeface="BIZ UDPゴシック" panose="020B0400000000000000" pitchFamily="50" charset="-128"/>
                <a:cs typeface="+mj-cs"/>
              </a:rPr>
              <a:t>教材の視聴</a:t>
            </a:r>
          </a:p>
        </p:txBody>
      </p:sp>
      <p:sp>
        <p:nvSpPr>
          <p:cNvPr id="119812" name="テキスト ボックス 5"/>
          <p:cNvSpPr txBox="1">
            <a:spLocks noChangeArrowheads="1"/>
          </p:cNvSpPr>
          <p:nvPr/>
        </p:nvSpPr>
        <p:spPr bwMode="auto">
          <a:xfrm>
            <a:off x="971550" y="2420938"/>
            <a:ext cx="7272338" cy="1200150"/>
          </a:xfrm>
          <a:prstGeom prst="rect">
            <a:avLst/>
          </a:prstGeom>
          <a:noFill/>
          <a:ln w="9525">
            <a:noFill/>
            <a:miter lim="800000"/>
            <a:headEnd/>
            <a:tailEnd/>
          </a:ln>
        </p:spPr>
        <p:txBody>
          <a:bodyPr>
            <a:spAutoFit/>
          </a:bodyPr>
          <a:lstStyle/>
          <a:p>
            <a:r>
              <a:rPr lang="ja-JP" altLang="en-US" sz="3600" dirty="0">
                <a:ea typeface="BIZ UDPゴシック" panose="020B0400000000000000" pitchFamily="50" charset="-128"/>
              </a:rPr>
              <a:t>各端末を操作して，指定された時間まで教材の視聴を行ってください。</a:t>
            </a:r>
          </a:p>
        </p:txBody>
      </p:sp>
    </p:spTree>
    <p:extLst>
      <p:ext uri="{BB962C8B-B14F-4D97-AF65-F5344CB8AC3E}">
        <p14:creationId xmlns:p14="http://schemas.microsoft.com/office/powerpoint/2010/main" val="206138827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a:spLocks noGrp="1" noChangeArrowheads="1"/>
          </p:cNvSpPr>
          <p:nvPr>
            <p:ph type="sldNum" sz="quarter" idx="12"/>
          </p:nvPr>
        </p:nvSpPr>
        <p:spPr>
          <a:noFill/>
        </p:spPr>
        <p:txBody>
          <a:bodyPr/>
          <a:lstStyle/>
          <a:p>
            <a:fld id="{F77F1199-C5D1-4A8C-A3ED-70294A0E1E57}" type="slidenum">
              <a:rPr lang="en-US" altLang="ja-JP" b="0" smtClean="0"/>
              <a:pPr/>
              <a:t>135</a:t>
            </a:fld>
            <a:endParaRPr lang="en-US" altLang="ja-JP" b="0" dirty="0"/>
          </a:p>
        </p:txBody>
      </p:sp>
      <p:sp>
        <p:nvSpPr>
          <p:cNvPr id="121859" name="コンテンツ プレースホルダ 2"/>
          <p:cNvSpPr>
            <a:spLocks noGrp="1"/>
          </p:cNvSpPr>
          <p:nvPr>
            <p:ph idx="4294967295"/>
          </p:nvPr>
        </p:nvSpPr>
        <p:spPr>
          <a:xfrm>
            <a:off x="457200" y="2564904"/>
            <a:ext cx="8229600" cy="3561259"/>
          </a:xfrm>
        </p:spPr>
        <p:txBody>
          <a:bodyPr/>
          <a:lstStyle/>
          <a:p>
            <a:r>
              <a:rPr lang="ja-JP" altLang="en-US" dirty="0">
                <a:latin typeface="BIZ UDPゴシック" panose="020B0400000000000000" pitchFamily="50" charset="-128"/>
              </a:rPr>
              <a:t>情報モラル指導のための教材資料</a:t>
            </a:r>
            <a:endParaRPr lang="en-US" altLang="ja-JP" dirty="0">
              <a:latin typeface="BIZ UDPゴシック" panose="020B0400000000000000" pitchFamily="50" charset="-128"/>
            </a:endParaRPr>
          </a:p>
          <a:p>
            <a:pPr lvl="1"/>
            <a:r>
              <a:rPr lang="ja-JP" altLang="en-US" dirty="0">
                <a:latin typeface="BIZ UDPゴシック" panose="020B0400000000000000" pitchFamily="50" charset="-128"/>
              </a:rPr>
              <a:t>サイバー犯罪対策，情報セキュリティ，</a:t>
            </a:r>
            <a:endParaRPr lang="en-US" altLang="ja-JP" dirty="0">
              <a:latin typeface="BIZ UDPゴシック" panose="020B0400000000000000" pitchFamily="50" charset="-128"/>
            </a:endParaRPr>
          </a:p>
          <a:p>
            <a:pPr lvl="1"/>
            <a:r>
              <a:rPr lang="ja-JP" altLang="en-US" dirty="0">
                <a:latin typeface="BIZ UDPゴシック" panose="020B0400000000000000" pitchFamily="50" charset="-128"/>
              </a:rPr>
              <a:t>青少年インターネット環境対策</a:t>
            </a:r>
            <a:endParaRPr lang="en-US" altLang="ja-JP" dirty="0">
              <a:latin typeface="BIZ UDPゴシック" panose="020B0400000000000000" pitchFamily="50" charset="-128"/>
            </a:endParaRPr>
          </a:p>
          <a:p>
            <a:pPr lvl="1"/>
            <a:r>
              <a:rPr lang="ja-JP" altLang="en-US" dirty="0">
                <a:latin typeface="BIZ UDPゴシック" panose="020B0400000000000000" pitchFamily="50" charset="-128"/>
              </a:rPr>
              <a:t>著作権・個人情報保護，人権擁護</a:t>
            </a:r>
            <a:endParaRPr lang="en-US" altLang="ja-JP" dirty="0">
              <a:latin typeface="BIZ UDPゴシック" panose="020B0400000000000000" pitchFamily="50" charset="-128"/>
            </a:endParaRPr>
          </a:p>
          <a:p>
            <a:r>
              <a:rPr lang="ja-JP" altLang="en-US" dirty="0">
                <a:latin typeface="BIZ UDPゴシック" panose="020B0400000000000000" pitchFamily="50" charset="-128"/>
              </a:rPr>
              <a:t>教材の形態</a:t>
            </a:r>
            <a:endParaRPr lang="en-US" altLang="ja-JP" dirty="0">
              <a:latin typeface="BIZ UDPゴシック" panose="020B0400000000000000" pitchFamily="50" charset="-128"/>
            </a:endParaRPr>
          </a:p>
          <a:p>
            <a:pPr lvl="1"/>
            <a:r>
              <a:rPr lang="ja-JP" altLang="en-US" dirty="0">
                <a:latin typeface="BIZ UDPゴシック" panose="020B0400000000000000" pitchFamily="50" charset="-128"/>
              </a:rPr>
              <a:t>映像，</a:t>
            </a:r>
            <a:r>
              <a:rPr lang="en-US" altLang="ja-JP" dirty="0">
                <a:latin typeface="BIZ UDPゴシック" panose="020B0400000000000000" pitchFamily="50" charset="-128"/>
              </a:rPr>
              <a:t>Web</a:t>
            </a:r>
            <a:r>
              <a:rPr lang="ja-JP" altLang="en-US" dirty="0">
                <a:latin typeface="BIZ UDPゴシック" panose="020B0400000000000000" pitchFamily="50" charset="-128"/>
              </a:rPr>
              <a:t>サイト，文献資料</a:t>
            </a:r>
          </a:p>
        </p:txBody>
      </p:sp>
      <p:sp>
        <p:nvSpPr>
          <p:cNvPr id="121860" name="テキスト ボックス 4"/>
          <p:cNvSpPr txBox="1">
            <a:spLocks noChangeArrowheads="1"/>
          </p:cNvSpPr>
          <p:nvPr/>
        </p:nvSpPr>
        <p:spPr bwMode="auto">
          <a:xfrm>
            <a:off x="0" y="-1"/>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教材の種別</a:t>
            </a:r>
          </a:p>
        </p:txBody>
      </p:sp>
      <p:sp>
        <p:nvSpPr>
          <p:cNvPr id="5" name="Rectangle 3"/>
          <p:cNvSpPr txBox="1">
            <a:spLocks noChangeArrowheads="1"/>
          </p:cNvSpPr>
          <p:nvPr/>
        </p:nvSpPr>
        <p:spPr>
          <a:xfrm>
            <a:off x="179388" y="601663"/>
            <a:ext cx="8229600" cy="2539305"/>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a:buFontTx/>
              <a:buNone/>
            </a:pPr>
            <a:endParaRPr lang="en-US" altLang="ja-JP" sz="4800" b="1" kern="0" dirty="0">
              <a:latin typeface="BIZ UDPゴシック" panose="020B0400000000000000" pitchFamily="50" charset="-128"/>
              <a:ea typeface="BIZ UDPゴシック" panose="020B0400000000000000" pitchFamily="50" charset="-128"/>
            </a:endParaRPr>
          </a:p>
          <a:p>
            <a:pPr>
              <a:buFontTx/>
              <a:buNone/>
            </a:pPr>
            <a:r>
              <a:rPr lang="ja-JP" altLang="en-US" sz="4800" b="1" kern="0" dirty="0">
                <a:latin typeface="BIZ UDPゴシック" panose="020B0400000000000000" pitchFamily="50" charset="-128"/>
                <a:ea typeface="BIZ UDPゴシック" panose="020B0400000000000000" pitchFamily="50" charset="-128"/>
              </a:rPr>
              <a:t>５　その他の教材の紹介</a:t>
            </a:r>
          </a:p>
        </p:txBody>
      </p:sp>
    </p:spTree>
    <p:extLst>
      <p:ext uri="{BB962C8B-B14F-4D97-AF65-F5344CB8AC3E}">
        <p14:creationId xmlns:p14="http://schemas.microsoft.com/office/powerpoint/2010/main" val="342231128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2216"/>
        <p:cNvGrpSpPr/>
        <p:nvPr/>
      </p:nvGrpSpPr>
      <p:grpSpPr>
        <a:xfrm>
          <a:off x="0" y="0"/>
          <a:ext cx="0" cy="0"/>
          <a:chOff x="0" y="0"/>
          <a:chExt cx="0" cy="0"/>
        </a:xfrm>
      </p:grpSpPr>
      <p:sp>
        <p:nvSpPr>
          <p:cNvPr id="2217" name="Google Shape;2217;p236"/>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1" i="0" u="none" strike="noStrike" cap="none">
                <a:solidFill>
                  <a:srgbClr val="000000"/>
                </a:solidFill>
                <a:latin typeface="BIZ UDPゴシック" panose="020B0400000000000000" pitchFamily="50" charset="-128"/>
                <a:ea typeface="BIZ UDPゴシック" panose="020B0400000000000000" pitchFamily="50" charset="-128"/>
                <a:sym typeface="MS PGothic"/>
              </a:rPr>
              <a:t>136</a:t>
            </a:fld>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18" name="Google Shape;2218;p236"/>
          <p:cNvSpPr txBox="1"/>
          <p:nvPr/>
        </p:nvSpPr>
        <p:spPr>
          <a:xfrm>
            <a:off x="0" y="-27384"/>
            <a:ext cx="9144000"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6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cs typeface="MS PGothic"/>
                <a:sym typeface="MS PGothic"/>
              </a:rPr>
              <a:t>文部科学省：情報モラル学習サイト</a:t>
            </a:r>
            <a:endParaRPr b="1" dirty="0">
              <a:latin typeface="BIZ UDPゴシック" panose="020B0400000000000000" pitchFamily="50" charset="-128"/>
              <a:ea typeface="BIZ UDPゴシック" panose="020B0400000000000000" pitchFamily="50" charset="-128"/>
            </a:endParaRPr>
          </a:p>
        </p:txBody>
      </p:sp>
      <p:sp>
        <p:nvSpPr>
          <p:cNvPr id="2219" name="Google Shape;2219;p236"/>
          <p:cNvSpPr txBox="1"/>
          <p:nvPr/>
        </p:nvSpPr>
        <p:spPr>
          <a:xfrm>
            <a:off x="323528" y="649984"/>
            <a:ext cx="8029897"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https://www.mext.go.jp/moral/</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2220" name="Google Shape;2220;p236"/>
          <p:cNvPicPr preferRelativeResize="0"/>
          <p:nvPr/>
        </p:nvPicPr>
        <p:blipFill rotWithShape="1">
          <a:blip r:embed="rId3">
            <a:alphaModFix/>
          </a:blip>
          <a:srcRect/>
          <a:stretch/>
        </p:blipFill>
        <p:spPr>
          <a:xfrm>
            <a:off x="570799" y="1173204"/>
            <a:ext cx="8236031" cy="5285710"/>
          </a:xfrm>
          <a:prstGeom prst="rect">
            <a:avLst/>
          </a:prstGeom>
          <a:noFill/>
          <a:ln>
            <a:noFill/>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2225"/>
        <p:cNvGrpSpPr/>
        <p:nvPr/>
      </p:nvGrpSpPr>
      <p:grpSpPr>
        <a:xfrm>
          <a:off x="0" y="0"/>
          <a:ext cx="0" cy="0"/>
          <a:chOff x="0" y="0"/>
          <a:chExt cx="0" cy="0"/>
        </a:xfrm>
      </p:grpSpPr>
      <p:sp>
        <p:nvSpPr>
          <p:cNvPr id="2226" name="Google Shape;2226;p237"/>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1" i="0" u="none" strike="noStrike" cap="none">
                <a:solidFill>
                  <a:srgbClr val="000000"/>
                </a:solidFill>
                <a:latin typeface="BIZ UDPゴシック" panose="020B0400000000000000" pitchFamily="50" charset="-128"/>
                <a:ea typeface="BIZ UDPゴシック" panose="020B0400000000000000" pitchFamily="50" charset="-128"/>
                <a:sym typeface="MS PGothic"/>
              </a:rPr>
              <a:t>137</a:t>
            </a:fld>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27" name="Google Shape;2227;p237"/>
          <p:cNvSpPr txBox="1"/>
          <p:nvPr/>
        </p:nvSpPr>
        <p:spPr>
          <a:xfrm>
            <a:off x="0" y="-27384"/>
            <a:ext cx="9144000"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6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cs typeface="MS PGothic"/>
                <a:sym typeface="MS PGothic"/>
              </a:rPr>
              <a:t>文部科学省：情報モラル教育ポータルサイト</a:t>
            </a:r>
            <a:endParaRPr b="1" dirty="0">
              <a:latin typeface="BIZ UDPゴシック" panose="020B0400000000000000" pitchFamily="50" charset="-128"/>
              <a:ea typeface="BIZ UDPゴシック" panose="020B0400000000000000" pitchFamily="50" charset="-128"/>
            </a:endParaRPr>
          </a:p>
        </p:txBody>
      </p:sp>
      <p:sp>
        <p:nvSpPr>
          <p:cNvPr id="2228" name="Google Shape;2228;p237"/>
          <p:cNvSpPr txBox="1"/>
          <p:nvPr/>
        </p:nvSpPr>
        <p:spPr>
          <a:xfrm>
            <a:off x="285748" y="618947"/>
            <a:ext cx="8572503"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https://www.mext.go.jp/zyoukatsu/moral/</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2229" name="Google Shape;2229;p237"/>
          <p:cNvPicPr preferRelativeResize="0"/>
          <p:nvPr/>
        </p:nvPicPr>
        <p:blipFill rotWithShape="1">
          <a:blip r:embed="rId3">
            <a:alphaModFix/>
          </a:blip>
          <a:srcRect/>
          <a:stretch/>
        </p:blipFill>
        <p:spPr>
          <a:xfrm>
            <a:off x="342395" y="1121328"/>
            <a:ext cx="8100900" cy="5427972"/>
          </a:xfrm>
          <a:prstGeom prst="rect">
            <a:avLst/>
          </a:prstGeom>
          <a:noFill/>
          <a:ln>
            <a:noFill/>
          </a:ln>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2234"/>
        <p:cNvGrpSpPr/>
        <p:nvPr/>
      </p:nvGrpSpPr>
      <p:grpSpPr>
        <a:xfrm>
          <a:off x="0" y="0"/>
          <a:ext cx="0" cy="0"/>
          <a:chOff x="0" y="0"/>
          <a:chExt cx="0" cy="0"/>
        </a:xfrm>
      </p:grpSpPr>
      <p:sp>
        <p:nvSpPr>
          <p:cNvPr id="2235" name="Google Shape;2235;p238"/>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138</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36" name="Google Shape;2236;p238"/>
          <p:cNvSpPr txBox="1">
            <a:spLocks noGrp="1"/>
          </p:cNvSpPr>
          <p:nvPr>
            <p:ph type="body" idx="4294967295"/>
          </p:nvPr>
        </p:nvSpPr>
        <p:spPr>
          <a:xfrm>
            <a:off x="34925" y="692150"/>
            <a:ext cx="4249738" cy="6072188"/>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2000"/>
              <a:buFont typeface="Arial"/>
              <a:buChar char="•"/>
            </a:pPr>
            <a:r>
              <a:rPr lang="ja-JP" sz="2000" b="1" dirty="0">
                <a:latin typeface="BIZ UDPゴシック" panose="020B0400000000000000" pitchFamily="50" charset="-128"/>
                <a:ea typeface="BIZ UDPゴシック" panose="020B0400000000000000" pitchFamily="50" charset="-128"/>
              </a:rPr>
              <a:t>文化庁　著作権教育情報</a:t>
            </a: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MS PGothic"/>
              <a:buNone/>
            </a:pPr>
            <a:r>
              <a:rPr lang="ja-JP" sz="1200" dirty="0">
                <a:latin typeface="BIZ UDPゴシック" panose="020B0400000000000000" pitchFamily="50" charset="-128"/>
                <a:ea typeface="BIZ UDPゴシック" panose="020B0400000000000000" pitchFamily="50" charset="-128"/>
                <a:cs typeface="MS PGothic"/>
                <a:sym typeface="MS PGothic"/>
              </a:rPr>
              <a:t>https://www.bunka.go.jp/seisaku/chosakuken/</a:t>
            </a:r>
            <a:endParaRPr sz="12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p:txBody>
      </p:sp>
      <p:sp>
        <p:nvSpPr>
          <p:cNvPr id="2237" name="Google Shape;2237;p238"/>
          <p:cNvSpPr txBox="1"/>
          <p:nvPr/>
        </p:nvSpPr>
        <p:spPr>
          <a:xfrm>
            <a:off x="34924" y="-1"/>
            <a:ext cx="9109075"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著作権に関する教材（文化庁・CRIC）</a:t>
            </a:r>
            <a:endParaRPr sz="1600" b="1" dirty="0">
              <a:latin typeface="BIZ UDPゴシック" panose="020B0400000000000000" pitchFamily="50" charset="-128"/>
              <a:ea typeface="BIZ UDPゴシック" panose="020B0400000000000000" pitchFamily="50" charset="-128"/>
            </a:endParaRPr>
          </a:p>
        </p:txBody>
      </p:sp>
      <p:sp>
        <p:nvSpPr>
          <p:cNvPr id="2238" name="Google Shape;2238;p238"/>
          <p:cNvSpPr/>
          <p:nvPr/>
        </p:nvSpPr>
        <p:spPr>
          <a:xfrm>
            <a:off x="4249737" y="788988"/>
            <a:ext cx="4894263" cy="597535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r>
              <a:rPr lang="ja-JP"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https://pf.bunka.go.jp/chosaku/tanoshiku/</a:t>
            </a:r>
            <a:endParaRPr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hlinkClick r:id="rId3">
                <a:extLst>
                  <a:ext uri="{A12FA001-AC4F-418D-AE19-62706E023703}">
                    <ahyp:hlinkClr xmlns:ahyp="http://schemas.microsoft.com/office/drawing/2018/hyperlinkcolor" val="tx"/>
                  </a:ext>
                </a:extLst>
              </a:hlinkClick>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r>
              <a:rPr lang="ja-JP"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https://www.cric.or.jp/education/jissenrei.html</a:t>
            </a:r>
            <a:endParaRPr sz="1050" dirty="0">
              <a:latin typeface="BIZ UDPゴシック" panose="020B0400000000000000" pitchFamily="50" charset="-128"/>
              <a:ea typeface="BIZ UDPゴシック" panose="020B0400000000000000" pitchFamily="50" charset="-128"/>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sng"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hlinkClick r:id="rId4">
                <a:extLst>
                  <a:ext uri="{A12FA001-AC4F-418D-AE19-62706E023703}">
                    <ahyp:hlinkClr xmlns:ahyp="http://schemas.microsoft.com/office/drawing/2018/hyperlinkcolor" val="tx"/>
                  </a:ext>
                </a:extLst>
              </a:hlinkClick>
            </a:endParaRPr>
          </a:p>
          <a:p>
            <a:pPr marL="342900" marR="0" lvl="0" indent="-342900" algn="l" rtl="0">
              <a:lnSpc>
                <a:spcPct val="100000"/>
              </a:lnSpc>
              <a:spcBef>
                <a:spcPts val="320"/>
              </a:spcBef>
              <a:spcAft>
                <a:spcPts val="0"/>
              </a:spcAft>
              <a:buClr>
                <a:srgbClr val="000000"/>
              </a:buClr>
              <a:buSzPts val="1600"/>
              <a:buFont typeface="Arial"/>
              <a:buNone/>
            </a:pPr>
            <a:r>
              <a:rPr lang="ja-JP"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https://www.cric.or.jp/qa/hajime/index.html</a:t>
            </a:r>
            <a:endParaRPr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lang="en-US"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endParaRPr sz="1600" b="0"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342900" marR="0" lvl="0" indent="-342900" algn="l" rtl="0">
              <a:lnSpc>
                <a:spcPct val="100000"/>
              </a:lnSpc>
              <a:spcBef>
                <a:spcPts val="320"/>
              </a:spcBef>
              <a:spcAft>
                <a:spcPts val="0"/>
              </a:spcAft>
              <a:buClr>
                <a:srgbClr val="000000"/>
              </a:buClr>
              <a:buSzPts val="1600"/>
              <a:buFont typeface="Arial"/>
              <a:buNone/>
            </a:pPr>
            <a:r>
              <a:rPr lang="ja-JP"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https://www.cric.or.jp/qa/index.html</a:t>
            </a:r>
            <a:endParaRPr sz="1400" b="0" i="0"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hlinkClick r:id="rId5">
                <a:extLst>
                  <a:ext uri="{A12FA001-AC4F-418D-AE19-62706E023703}">
                    <ahyp:hlinkClr xmlns:ahyp="http://schemas.microsoft.com/office/drawing/2018/hyperlinkcolor" val="tx"/>
                  </a:ext>
                </a:extLst>
              </a:hlinkClick>
            </a:endParaRPr>
          </a:p>
        </p:txBody>
      </p:sp>
      <p:sp>
        <p:nvSpPr>
          <p:cNvPr id="2239" name="Google Shape;2239;p238"/>
          <p:cNvSpPr txBox="1"/>
          <p:nvPr/>
        </p:nvSpPr>
        <p:spPr>
          <a:xfrm>
            <a:off x="4295948" y="907703"/>
            <a:ext cx="2376264"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楽しく学ぼうみんなの著作権（小学生）</a:t>
            </a:r>
            <a:endParaRPr dirty="0">
              <a:latin typeface="BIZ UDPゴシック" panose="020B0400000000000000" pitchFamily="50" charset="-128"/>
              <a:ea typeface="BIZ UDPゴシック" panose="020B0400000000000000" pitchFamily="50" charset="-128"/>
            </a:endParaRPr>
          </a:p>
        </p:txBody>
      </p:sp>
      <p:sp>
        <p:nvSpPr>
          <p:cNvPr id="2240" name="Google Shape;2240;p238"/>
          <p:cNvSpPr txBox="1"/>
          <p:nvPr/>
        </p:nvSpPr>
        <p:spPr>
          <a:xfrm>
            <a:off x="4283968" y="2420888"/>
            <a:ext cx="2016224" cy="7848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1" i="0" u="none" strike="noStrike" cap="none">
                <a:solidFill>
                  <a:srgbClr val="000000"/>
                </a:solidFill>
                <a:latin typeface="BIZ UDPゴシック" panose="020B0400000000000000" pitchFamily="50" charset="-128"/>
                <a:ea typeface="BIZ UDPゴシック" panose="020B0400000000000000" pitchFamily="50" charset="-128"/>
                <a:sym typeface="Arial"/>
              </a:rPr>
              <a:t>著作権教育の</a:t>
            </a:r>
            <a:endParaRPr>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900"/>
              </a:spcBef>
              <a:spcAft>
                <a:spcPts val="0"/>
              </a:spcAft>
              <a:buClr>
                <a:srgbClr val="000000"/>
              </a:buClr>
              <a:buSzPts val="1800"/>
              <a:buFont typeface="Arial"/>
              <a:buNone/>
            </a:pPr>
            <a:r>
              <a:rPr lang="ja-JP" sz="1800" b="1" i="0" u="none" strike="noStrike" cap="none">
                <a:solidFill>
                  <a:srgbClr val="000000"/>
                </a:solidFill>
                <a:latin typeface="BIZ UDPゴシック" panose="020B0400000000000000" pitchFamily="50" charset="-128"/>
                <a:ea typeface="BIZ UDPゴシック" panose="020B0400000000000000" pitchFamily="50" charset="-128"/>
                <a:sym typeface="Arial"/>
              </a:rPr>
              <a:t>実践事例</a:t>
            </a:r>
            <a:endParaRPr>
              <a:latin typeface="BIZ UDPゴシック" panose="020B0400000000000000" pitchFamily="50" charset="-128"/>
              <a:ea typeface="BIZ UDPゴシック" panose="020B0400000000000000" pitchFamily="50" charset="-128"/>
            </a:endParaRPr>
          </a:p>
        </p:txBody>
      </p:sp>
      <p:sp>
        <p:nvSpPr>
          <p:cNvPr id="2241" name="Google Shape;2241;p238"/>
          <p:cNvSpPr txBox="1"/>
          <p:nvPr/>
        </p:nvSpPr>
        <p:spPr>
          <a:xfrm>
            <a:off x="4211959" y="3933056"/>
            <a:ext cx="2807965" cy="7617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著作権って何？</a:t>
            </a:r>
            <a:endParaRPr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a:p>
            <a:pPr marL="0" marR="0" lvl="0" indent="0" algn="l" rtl="0">
              <a:lnSpc>
                <a:spcPct val="100000"/>
              </a:lnSpc>
              <a:spcBef>
                <a:spcPts val="900"/>
              </a:spcBef>
              <a:spcAft>
                <a:spcPts val="0"/>
              </a:spcAft>
              <a:buClr>
                <a:srgbClr val="000000"/>
              </a:buClr>
              <a:buSzPts val="1800"/>
              <a:buFont typeface="Arial"/>
              <a:buNone/>
            </a:pPr>
            <a:r>
              <a:rPr lang="ja-JP"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（はじめての著作権講座 ）</a:t>
            </a:r>
            <a:endParaRPr dirty="0">
              <a:latin typeface="BIZ UDPゴシック" panose="020B0400000000000000" pitchFamily="50" charset="-128"/>
              <a:ea typeface="BIZ UDPゴシック" panose="020B0400000000000000" pitchFamily="50" charset="-128"/>
            </a:endParaRPr>
          </a:p>
        </p:txBody>
      </p:sp>
      <p:sp>
        <p:nvSpPr>
          <p:cNvPr id="2242" name="Google Shape;2242;p238"/>
          <p:cNvSpPr txBox="1"/>
          <p:nvPr/>
        </p:nvSpPr>
        <p:spPr>
          <a:xfrm>
            <a:off x="4295948" y="5301208"/>
            <a:ext cx="2367990"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著作権情報センター</a:t>
            </a:r>
            <a:br>
              <a:rPr lang="ja-JP"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br>
            <a:r>
              <a:rPr lang="ja-JP"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rPr>
              <a:t>　　　　　　　　　(CRIC)著作権Q&amp;A</a:t>
            </a:r>
            <a:endParaRPr sz="1800" b="1" i="0" u="none" strike="noStrike" cap="none" dirty="0">
              <a:solidFill>
                <a:srgbClr val="000000"/>
              </a:solidFill>
              <a:latin typeface="BIZ UDPゴシック" panose="020B0400000000000000" pitchFamily="50" charset="-128"/>
              <a:ea typeface="BIZ UDPゴシック" panose="020B0400000000000000" pitchFamily="50" charset="-128"/>
              <a:cs typeface="MS PGothic"/>
              <a:sym typeface="MS PGothic"/>
            </a:endParaRPr>
          </a:p>
        </p:txBody>
      </p:sp>
      <p:pic>
        <p:nvPicPr>
          <p:cNvPr id="2243" name="Google Shape;2243;p238"/>
          <p:cNvPicPr preferRelativeResize="0"/>
          <p:nvPr/>
        </p:nvPicPr>
        <p:blipFill rotWithShape="1">
          <a:blip r:embed="rId6">
            <a:alphaModFix/>
          </a:blip>
          <a:srcRect/>
          <a:stretch/>
        </p:blipFill>
        <p:spPr>
          <a:xfrm>
            <a:off x="7164288" y="2197763"/>
            <a:ext cx="1440160" cy="1150681"/>
          </a:xfrm>
          <a:prstGeom prst="rect">
            <a:avLst/>
          </a:prstGeom>
          <a:noFill/>
          <a:ln w="12700" cap="flat" cmpd="sng">
            <a:solidFill>
              <a:schemeClr val="dk1"/>
            </a:solidFill>
            <a:prstDash val="solid"/>
            <a:miter lim="800000"/>
            <a:headEnd type="none" w="sm" len="sm"/>
            <a:tailEnd type="none" w="sm" len="sm"/>
          </a:ln>
        </p:spPr>
      </p:pic>
      <p:pic>
        <p:nvPicPr>
          <p:cNvPr id="2244" name="Google Shape;2244;p238"/>
          <p:cNvPicPr preferRelativeResize="0"/>
          <p:nvPr/>
        </p:nvPicPr>
        <p:blipFill rotWithShape="1">
          <a:blip r:embed="rId7">
            <a:alphaModFix/>
          </a:blip>
          <a:srcRect/>
          <a:stretch/>
        </p:blipFill>
        <p:spPr>
          <a:xfrm>
            <a:off x="6948264" y="3642027"/>
            <a:ext cx="1717168" cy="1052736"/>
          </a:xfrm>
          <a:prstGeom prst="rect">
            <a:avLst/>
          </a:prstGeom>
          <a:noFill/>
          <a:ln w="12700" cap="flat" cmpd="sng">
            <a:solidFill>
              <a:schemeClr val="dk1"/>
            </a:solidFill>
            <a:prstDash val="solid"/>
            <a:miter lim="800000"/>
            <a:headEnd type="none" w="sm" len="sm"/>
            <a:tailEnd type="none" w="sm" len="sm"/>
          </a:ln>
        </p:spPr>
      </p:pic>
      <p:pic>
        <p:nvPicPr>
          <p:cNvPr id="2245" name="Google Shape;2245;p238"/>
          <p:cNvPicPr preferRelativeResize="0"/>
          <p:nvPr/>
        </p:nvPicPr>
        <p:blipFill rotWithShape="1">
          <a:blip r:embed="rId8">
            <a:alphaModFix/>
          </a:blip>
          <a:srcRect/>
          <a:stretch/>
        </p:blipFill>
        <p:spPr>
          <a:xfrm>
            <a:off x="6663938" y="5301208"/>
            <a:ext cx="2084526" cy="1052736"/>
          </a:xfrm>
          <a:prstGeom prst="rect">
            <a:avLst/>
          </a:prstGeom>
          <a:noFill/>
          <a:ln w="12700" cap="flat" cmpd="sng">
            <a:solidFill>
              <a:schemeClr val="dk1"/>
            </a:solidFill>
            <a:prstDash val="solid"/>
            <a:miter lim="800000"/>
            <a:headEnd type="none" w="sm" len="sm"/>
            <a:tailEnd type="none" w="sm" len="sm"/>
          </a:ln>
        </p:spPr>
      </p:pic>
      <p:pic>
        <p:nvPicPr>
          <p:cNvPr id="2246" name="Google Shape;2246;p238" descr="マンガでわかる著作物の利用">
            <a:hlinkClick r:id="rId9"/>
          </p:cNvPr>
          <p:cNvPicPr preferRelativeResize="0"/>
          <p:nvPr/>
        </p:nvPicPr>
        <p:blipFill rotWithShape="1">
          <a:blip r:embed="rId10">
            <a:alphaModFix/>
          </a:blip>
          <a:srcRect/>
          <a:stretch/>
        </p:blipFill>
        <p:spPr>
          <a:xfrm>
            <a:off x="880295" y="4854489"/>
            <a:ext cx="2600256" cy="866752"/>
          </a:xfrm>
          <a:prstGeom prst="rect">
            <a:avLst/>
          </a:prstGeom>
          <a:noFill/>
          <a:ln>
            <a:noFill/>
          </a:ln>
        </p:spPr>
      </p:pic>
      <p:pic>
        <p:nvPicPr>
          <p:cNvPr id="2247" name="Google Shape;2247;p238" descr="はじめて学ぶ著作権">
            <a:hlinkClick r:id="rId11"/>
          </p:cNvPr>
          <p:cNvPicPr preferRelativeResize="0"/>
          <p:nvPr/>
        </p:nvPicPr>
        <p:blipFill rotWithShape="1">
          <a:blip r:embed="rId12">
            <a:alphaModFix/>
          </a:blip>
          <a:srcRect/>
          <a:stretch/>
        </p:blipFill>
        <p:spPr>
          <a:xfrm>
            <a:off x="880295" y="3005922"/>
            <a:ext cx="2600256" cy="866752"/>
          </a:xfrm>
          <a:prstGeom prst="rect">
            <a:avLst/>
          </a:prstGeom>
          <a:noFill/>
          <a:ln>
            <a:noFill/>
          </a:ln>
        </p:spPr>
      </p:pic>
      <p:pic>
        <p:nvPicPr>
          <p:cNvPr id="2248" name="Google Shape;2248;p238" descr="5分でできる著作権教育">
            <a:hlinkClick r:id="rId13"/>
          </p:cNvPr>
          <p:cNvPicPr preferRelativeResize="0"/>
          <p:nvPr/>
        </p:nvPicPr>
        <p:blipFill rotWithShape="1">
          <a:blip r:embed="rId14">
            <a:alphaModFix/>
          </a:blip>
          <a:srcRect/>
          <a:stretch/>
        </p:blipFill>
        <p:spPr>
          <a:xfrm>
            <a:off x="880295" y="2092339"/>
            <a:ext cx="2600256" cy="866752"/>
          </a:xfrm>
          <a:prstGeom prst="rect">
            <a:avLst/>
          </a:prstGeom>
          <a:noFill/>
          <a:ln>
            <a:noFill/>
          </a:ln>
        </p:spPr>
      </p:pic>
      <p:pic>
        <p:nvPicPr>
          <p:cNvPr id="2249" name="Google Shape;2249;p238" descr="みんなのための著作権教室">
            <a:hlinkClick r:id="rId15"/>
          </p:cNvPr>
          <p:cNvPicPr preferRelativeResize="0"/>
          <p:nvPr/>
        </p:nvPicPr>
        <p:blipFill rotWithShape="1">
          <a:blip r:embed="rId16">
            <a:alphaModFix/>
          </a:blip>
          <a:srcRect/>
          <a:stretch/>
        </p:blipFill>
        <p:spPr>
          <a:xfrm>
            <a:off x="870439" y="3929047"/>
            <a:ext cx="2600256" cy="866752"/>
          </a:xfrm>
          <a:prstGeom prst="rect">
            <a:avLst/>
          </a:prstGeom>
          <a:noFill/>
          <a:ln>
            <a:noFill/>
          </a:ln>
        </p:spPr>
      </p:pic>
      <p:pic>
        <p:nvPicPr>
          <p:cNvPr id="2250" name="Google Shape;2250;p238"/>
          <p:cNvPicPr preferRelativeResize="0"/>
          <p:nvPr/>
        </p:nvPicPr>
        <p:blipFill rotWithShape="1">
          <a:blip r:embed="rId17">
            <a:alphaModFix/>
          </a:blip>
          <a:srcRect/>
          <a:stretch/>
        </p:blipFill>
        <p:spPr>
          <a:xfrm>
            <a:off x="7118989" y="729932"/>
            <a:ext cx="1530757" cy="1233246"/>
          </a:xfrm>
          <a:prstGeom prst="rect">
            <a:avLst/>
          </a:prstGeom>
          <a:noFill/>
          <a:ln w="9525" cap="flat" cmpd="sng">
            <a:solidFill>
              <a:schemeClr val="dk1"/>
            </a:solidFill>
            <a:prstDash val="solid"/>
            <a:round/>
            <a:headEnd type="none" w="sm" len="sm"/>
            <a:tailEnd type="none" w="sm" len="sm"/>
          </a:ln>
        </p:spPr>
      </p:pic>
      <p:pic>
        <p:nvPicPr>
          <p:cNvPr id="2251" name="Google Shape;2251;p238">
            <a:hlinkClick r:id="rId18"/>
          </p:cNvPr>
          <p:cNvPicPr preferRelativeResize="0"/>
          <p:nvPr/>
        </p:nvPicPr>
        <p:blipFill rotWithShape="1">
          <a:blip r:embed="rId19">
            <a:alphaModFix/>
          </a:blip>
          <a:srcRect/>
          <a:stretch/>
        </p:blipFill>
        <p:spPr>
          <a:xfrm>
            <a:off x="861333" y="5739919"/>
            <a:ext cx="2618467" cy="866752"/>
          </a:xfrm>
          <a:prstGeom prst="rect">
            <a:avLst/>
          </a:prstGeom>
          <a:noFill/>
          <a:ln>
            <a:noFill/>
          </a:ln>
        </p:spPr>
      </p:pic>
      <p:pic>
        <p:nvPicPr>
          <p:cNvPr id="2252" name="Google Shape;2252;p238"/>
          <p:cNvPicPr preferRelativeResize="0"/>
          <p:nvPr/>
        </p:nvPicPr>
        <p:blipFill rotWithShape="1">
          <a:blip r:embed="rId20">
            <a:alphaModFix/>
          </a:blip>
          <a:srcRect/>
          <a:stretch/>
        </p:blipFill>
        <p:spPr>
          <a:xfrm>
            <a:off x="929246" y="1507305"/>
            <a:ext cx="2461095" cy="522839"/>
          </a:xfrm>
          <a:prstGeom prst="rect">
            <a:avLst/>
          </a:prstGeom>
          <a:noFill/>
          <a:ln w="9525" cap="flat" cmpd="sng">
            <a:solidFill>
              <a:schemeClr val="dk1"/>
            </a:solidFill>
            <a:prstDash val="solid"/>
            <a:round/>
            <a:headEnd type="none" w="sm" len="sm"/>
            <a:tailEnd type="none" w="sm" len="sm"/>
          </a:ln>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2257"/>
        <p:cNvGrpSpPr/>
        <p:nvPr/>
      </p:nvGrpSpPr>
      <p:grpSpPr>
        <a:xfrm>
          <a:off x="0" y="0"/>
          <a:ext cx="0" cy="0"/>
          <a:chOff x="0" y="0"/>
          <a:chExt cx="0" cy="0"/>
        </a:xfrm>
      </p:grpSpPr>
      <p:sp>
        <p:nvSpPr>
          <p:cNvPr id="2258" name="Google Shape;2258;p239"/>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139</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59" name="Google Shape;2259;p239"/>
          <p:cNvSpPr txBox="1">
            <a:spLocks noGrp="1"/>
          </p:cNvSpPr>
          <p:nvPr>
            <p:ph type="body" idx="4294967295"/>
          </p:nvPr>
        </p:nvSpPr>
        <p:spPr>
          <a:xfrm>
            <a:off x="34924" y="692150"/>
            <a:ext cx="4609084" cy="6072188"/>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2000"/>
              <a:buFont typeface="Arial"/>
              <a:buChar char="•"/>
            </a:pPr>
            <a:r>
              <a:rPr lang="ja-JP" sz="2000" b="1" dirty="0">
                <a:latin typeface="BIZ UDPゴシック" panose="020B0400000000000000" pitchFamily="50" charset="-128"/>
                <a:ea typeface="BIZ UDPゴシック" panose="020B0400000000000000" pitchFamily="50" charset="-128"/>
              </a:rPr>
              <a:t>2020年度から開始</a:t>
            </a:r>
            <a:endParaRPr sz="2000" b="1" dirty="0">
              <a:latin typeface="BIZ UDPゴシック" panose="020B0400000000000000" pitchFamily="50" charset="-128"/>
              <a:ea typeface="BIZ UDPゴシック" panose="020B0400000000000000" pitchFamily="50" charset="-128"/>
            </a:endParaRPr>
          </a:p>
          <a:p>
            <a:pPr marL="342900" lvl="0" indent="-342900" algn="l" rtl="0">
              <a:spcBef>
                <a:spcPts val="400"/>
              </a:spcBef>
              <a:spcAft>
                <a:spcPts val="0"/>
              </a:spcAft>
              <a:buClr>
                <a:schemeClr val="dk1"/>
              </a:buClr>
              <a:buSzPts val="2000"/>
              <a:buFont typeface="Arial"/>
              <a:buChar char="•"/>
            </a:pPr>
            <a:r>
              <a:rPr lang="ja-JP" sz="2000" b="1" dirty="0">
                <a:latin typeface="BIZ UDPゴシック" panose="020B0400000000000000" pitchFamily="50" charset="-128"/>
                <a:ea typeface="BIZ UDPゴシック" panose="020B0400000000000000" pitchFamily="50" charset="-128"/>
              </a:rPr>
              <a:t>従来通り</a:t>
            </a:r>
            <a:r>
              <a:rPr lang="ja-JP" sz="2000" b="1" dirty="0">
                <a:solidFill>
                  <a:srgbClr val="632423"/>
                </a:solidFill>
                <a:latin typeface="BIZ UDPゴシック" panose="020B0400000000000000" pitchFamily="50" charset="-128"/>
                <a:ea typeface="BIZ UDPゴシック" panose="020B0400000000000000" pitchFamily="50" charset="-128"/>
              </a:rPr>
              <a:t>遠隔合同授業は</a:t>
            </a:r>
            <a:r>
              <a:rPr lang="ja-JP" sz="2000" b="1" dirty="0">
                <a:latin typeface="BIZ UDPゴシック" panose="020B0400000000000000" pitchFamily="50" charset="-128"/>
                <a:ea typeface="BIZ UDPゴシック" panose="020B0400000000000000" pitchFamily="50" charset="-128"/>
              </a:rPr>
              <a:t>無許諾無償でネット送信できる</a:t>
            </a:r>
            <a:br>
              <a:rPr lang="ja-JP" sz="2000" b="1" dirty="0">
                <a:latin typeface="BIZ UDPゴシック" panose="020B0400000000000000" pitchFamily="50" charset="-128"/>
                <a:ea typeface="BIZ UDPゴシック" panose="020B0400000000000000" pitchFamily="50" charset="-128"/>
              </a:rPr>
            </a:br>
            <a:r>
              <a:rPr lang="ja-JP" sz="2000" b="1" dirty="0">
                <a:latin typeface="BIZ UDPゴシック" panose="020B0400000000000000" pitchFamily="50" charset="-128"/>
                <a:ea typeface="BIZ UDPゴシック" panose="020B0400000000000000" pitchFamily="50" charset="-128"/>
              </a:rPr>
              <a:t>　　　　↓</a:t>
            </a:r>
            <a:endParaRPr sz="2000" b="1" dirty="0">
              <a:latin typeface="BIZ UDPゴシック" panose="020B0400000000000000" pitchFamily="50" charset="-128"/>
              <a:ea typeface="BIZ UDPゴシック" panose="020B0400000000000000" pitchFamily="50" charset="-128"/>
            </a:endParaRPr>
          </a:p>
          <a:p>
            <a:pPr marL="342900" lvl="0" indent="-342900" algn="l" rtl="0">
              <a:spcBef>
                <a:spcPts val="400"/>
              </a:spcBef>
              <a:spcAft>
                <a:spcPts val="0"/>
              </a:spcAft>
              <a:buClr>
                <a:schemeClr val="dk1"/>
              </a:buClr>
              <a:buSzPts val="2000"/>
              <a:buFont typeface="Arial"/>
              <a:buChar char="•"/>
            </a:pPr>
            <a:r>
              <a:rPr lang="ja-JP" sz="2000" b="1" dirty="0">
                <a:latin typeface="BIZ UDPゴシック" panose="020B0400000000000000" pitchFamily="50" charset="-128"/>
                <a:ea typeface="BIZ UDPゴシック" panose="020B0400000000000000" pitchFamily="50" charset="-128"/>
              </a:rPr>
              <a:t>加えて、学校が一括して補償金を</a:t>
            </a:r>
            <a:br>
              <a:rPr lang="en-US" altLang="ja-JP" sz="2000" b="1" dirty="0">
                <a:latin typeface="BIZ UDPゴシック" panose="020B0400000000000000" pitchFamily="50" charset="-128"/>
                <a:ea typeface="BIZ UDPゴシック" panose="020B0400000000000000" pitchFamily="50" charset="-128"/>
              </a:rPr>
            </a:br>
            <a:r>
              <a:rPr lang="ja-JP" sz="2000" b="1" dirty="0">
                <a:latin typeface="BIZ UDPゴシック" panose="020B0400000000000000" pitchFamily="50" charset="-128"/>
                <a:ea typeface="BIZ UDPゴシック" panose="020B0400000000000000" pitchFamily="50" charset="-128"/>
              </a:rPr>
              <a:t>支払うことにより、</a:t>
            </a:r>
            <a:r>
              <a:rPr lang="ja-JP" sz="2000" b="1" dirty="0">
                <a:solidFill>
                  <a:srgbClr val="632423"/>
                </a:solidFill>
                <a:latin typeface="BIZ UDPゴシック" panose="020B0400000000000000" pitchFamily="50" charset="-128"/>
                <a:ea typeface="BIZ UDPゴシック" panose="020B0400000000000000" pitchFamily="50" charset="-128"/>
              </a:rPr>
              <a:t>授業目的であれば無許諾で</a:t>
            </a:r>
            <a:r>
              <a:rPr lang="ja-JP" sz="2000" b="1" dirty="0">
                <a:latin typeface="BIZ UDPゴシック" panose="020B0400000000000000" pitchFamily="50" charset="-128"/>
                <a:ea typeface="BIZ UDPゴシック" panose="020B0400000000000000" pitchFamily="50" charset="-128"/>
              </a:rPr>
              <a:t>、著作物のネット送信やサーバーへのアップロードができる</a:t>
            </a:r>
            <a:endParaRPr sz="2000" b="1" dirty="0">
              <a:latin typeface="BIZ UDPゴシック" panose="020B0400000000000000" pitchFamily="50" charset="-128"/>
              <a:ea typeface="BIZ UDPゴシック" panose="020B0400000000000000" pitchFamily="50" charset="-128"/>
            </a:endParaRPr>
          </a:p>
          <a:p>
            <a:pPr marL="0" lvl="0" indent="0" algn="l" rtl="0">
              <a:spcBef>
                <a:spcPts val="400"/>
              </a:spcBef>
              <a:spcAft>
                <a:spcPts val="0"/>
              </a:spcAft>
              <a:buClr>
                <a:schemeClr val="dk1"/>
              </a:buClr>
              <a:buSzPts val="2000"/>
              <a:buFont typeface="Arial"/>
              <a:buNone/>
            </a:pPr>
            <a:br>
              <a:rPr lang="ja-JP" sz="2000" b="1" dirty="0">
                <a:latin typeface="BIZ UDPゴシック" panose="020B0400000000000000" pitchFamily="50" charset="-128"/>
                <a:ea typeface="BIZ UDPゴシック" panose="020B0400000000000000" pitchFamily="50" charset="-128"/>
              </a:rPr>
            </a:br>
            <a:r>
              <a:rPr lang="ja-JP" sz="2000" b="1" dirty="0">
                <a:latin typeface="BIZ UDPゴシック" panose="020B0400000000000000" pitchFamily="50" charset="-128"/>
                <a:ea typeface="BIZ UDPゴシック" panose="020B0400000000000000" pitchFamily="50" charset="-128"/>
              </a:rPr>
              <a:t>　【文化庁指定管理機関】</a:t>
            </a:r>
            <a:endParaRPr dirty="0">
              <a:latin typeface="BIZ UDPゴシック" panose="020B0400000000000000" pitchFamily="50" charset="-128"/>
              <a:ea typeface="BIZ UDPゴシック" panose="020B0400000000000000" pitchFamily="50" charset="-128"/>
            </a:endParaRPr>
          </a:p>
          <a:p>
            <a:pPr marL="0" lvl="0" indent="0" algn="l" rtl="0">
              <a:spcBef>
                <a:spcPts val="400"/>
              </a:spcBef>
              <a:spcAft>
                <a:spcPts val="0"/>
              </a:spcAft>
              <a:buClr>
                <a:schemeClr val="dk1"/>
              </a:buClr>
              <a:buSzPts val="2000"/>
              <a:buFont typeface="Arial"/>
              <a:buNone/>
            </a:pPr>
            <a:r>
              <a:rPr lang="ja-JP" sz="2000" b="1" dirty="0">
                <a:latin typeface="BIZ UDPゴシック" panose="020B0400000000000000" pitchFamily="50" charset="-128"/>
                <a:ea typeface="BIZ UDPゴシック" panose="020B0400000000000000" pitchFamily="50" charset="-128"/>
              </a:rPr>
              <a:t>授業目的公衆送信補償金等管理協会</a:t>
            </a:r>
            <a:br>
              <a:rPr lang="ja-JP" sz="2000" b="1" dirty="0">
                <a:latin typeface="BIZ UDPゴシック" panose="020B0400000000000000" pitchFamily="50" charset="-128"/>
                <a:ea typeface="BIZ UDPゴシック" panose="020B0400000000000000" pitchFamily="50" charset="-128"/>
              </a:rPr>
            </a:br>
            <a:r>
              <a:rPr lang="ja-JP" sz="2000" b="1" dirty="0">
                <a:latin typeface="BIZ UDPゴシック" panose="020B0400000000000000" pitchFamily="50" charset="-128"/>
                <a:ea typeface="BIZ UDPゴシック" panose="020B0400000000000000" pitchFamily="50" charset="-128"/>
              </a:rPr>
              <a:t>（SARTRAS　サートラス）　</a:t>
            </a:r>
            <a:endParaRPr sz="2000" b="1" dirty="0">
              <a:latin typeface="BIZ UDPゴシック" panose="020B0400000000000000" pitchFamily="50" charset="-128"/>
              <a:ea typeface="BIZ UDPゴシック" panose="020B0400000000000000" pitchFamily="50" charset="-128"/>
            </a:endParaRPr>
          </a:p>
          <a:p>
            <a:pPr marL="0" lvl="0" indent="0" algn="l" rtl="0">
              <a:spcBef>
                <a:spcPts val="320"/>
              </a:spcBef>
              <a:spcAft>
                <a:spcPts val="0"/>
              </a:spcAft>
              <a:buClr>
                <a:schemeClr val="dk1"/>
              </a:buClr>
              <a:buSzPts val="1600"/>
              <a:buFont typeface="MS PGothic"/>
              <a:buNone/>
            </a:pPr>
            <a:r>
              <a:rPr lang="ja-JP" sz="1600" dirty="0">
                <a:latin typeface="BIZ UDPゴシック" panose="020B0400000000000000" pitchFamily="50" charset="-128"/>
                <a:ea typeface="BIZ UDPゴシック" panose="020B0400000000000000" pitchFamily="50" charset="-128"/>
                <a:cs typeface="MS PGothic"/>
                <a:sym typeface="MS PGothic"/>
              </a:rPr>
              <a:t>https://sartras.or.jp/</a:t>
            </a: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a:p>
            <a:pPr marL="342900" lvl="0" indent="-342900" algn="l" rtl="0">
              <a:spcBef>
                <a:spcPts val="320"/>
              </a:spcBef>
              <a:spcAft>
                <a:spcPts val="0"/>
              </a:spcAft>
              <a:buClr>
                <a:schemeClr val="dk1"/>
              </a:buClr>
              <a:buSzPts val="1600"/>
              <a:buFont typeface="Arial"/>
              <a:buNone/>
            </a:pPr>
            <a:endParaRPr sz="1600" dirty="0">
              <a:latin typeface="BIZ UDPゴシック" panose="020B0400000000000000" pitchFamily="50" charset="-128"/>
              <a:ea typeface="BIZ UDPゴシック" panose="020B0400000000000000" pitchFamily="50" charset="-128"/>
              <a:cs typeface="MS PGothic"/>
              <a:sym typeface="MS PGothic"/>
            </a:endParaRPr>
          </a:p>
        </p:txBody>
      </p:sp>
      <p:sp>
        <p:nvSpPr>
          <p:cNvPr id="2260" name="Google Shape;2260;p239"/>
          <p:cNvSpPr txBox="1"/>
          <p:nvPr/>
        </p:nvSpPr>
        <p:spPr>
          <a:xfrm>
            <a:off x="0" y="5647"/>
            <a:ext cx="9144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授業目的公衆送信補償金制度（SARTRAS)</a:t>
            </a:r>
            <a:endParaRPr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endParaRPr>
          </a:p>
        </p:txBody>
      </p:sp>
      <p:sp>
        <p:nvSpPr>
          <p:cNvPr id="2261" name="Google Shape;2261;p239"/>
          <p:cNvSpPr/>
          <p:nvPr/>
        </p:nvSpPr>
        <p:spPr>
          <a:xfrm>
            <a:off x="4249738" y="693738"/>
            <a:ext cx="4570412" cy="61642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000000"/>
              </a:buClr>
              <a:buSzPts val="1600"/>
              <a:buFont typeface="Arial"/>
              <a:buNone/>
            </a:pPr>
            <a:endParaRPr sz="1600" b="0" i="0" u="sng"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hlinkClick r:id="rId3">
                <a:extLst>
                  <a:ext uri="{A12FA001-AC4F-418D-AE19-62706E023703}">
                    <ahyp:hlinkClr xmlns:ahyp="http://schemas.microsoft.com/office/drawing/2018/hyperlinkcolor" val="tx"/>
                  </a:ext>
                </a:extLst>
              </a:hlinkClick>
            </a:endParaRPr>
          </a:p>
        </p:txBody>
      </p:sp>
      <p:sp>
        <p:nvSpPr>
          <p:cNvPr id="2262" name="Google Shape;2262;p239"/>
          <p:cNvSpPr txBox="1"/>
          <p:nvPr/>
        </p:nvSpPr>
        <p:spPr>
          <a:xfrm>
            <a:off x="4644008" y="779815"/>
            <a:ext cx="397246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1" i="0" u="none" strike="noStrike" cap="none">
                <a:solidFill>
                  <a:srgbClr val="000000"/>
                </a:solidFill>
                <a:latin typeface="BIZ UDPゴシック" panose="020B0400000000000000" pitchFamily="50" charset="-128"/>
                <a:ea typeface="BIZ UDPゴシック" panose="020B0400000000000000" pitchFamily="50" charset="-128"/>
                <a:sym typeface="Arial"/>
              </a:rPr>
              <a:t>学校補償金（国・自治体から助成あり）</a:t>
            </a:r>
            <a:endParaRPr>
              <a:latin typeface="BIZ UDPゴシック" panose="020B0400000000000000" pitchFamily="50" charset="-128"/>
              <a:ea typeface="BIZ UDPゴシック" panose="020B0400000000000000" pitchFamily="50" charset="-128"/>
            </a:endParaRPr>
          </a:p>
        </p:txBody>
      </p:sp>
      <p:pic>
        <p:nvPicPr>
          <p:cNvPr id="2263" name="Google Shape;2263;p239" descr="一般社団法人 授業目的公衆送信補償金等管理協会"/>
          <p:cNvPicPr preferRelativeResize="0"/>
          <p:nvPr/>
        </p:nvPicPr>
        <p:blipFill rotWithShape="1">
          <a:blip r:embed="rId4">
            <a:alphaModFix/>
          </a:blip>
          <a:srcRect/>
          <a:stretch/>
        </p:blipFill>
        <p:spPr>
          <a:xfrm>
            <a:off x="683568" y="5445224"/>
            <a:ext cx="2857500" cy="857250"/>
          </a:xfrm>
          <a:prstGeom prst="rect">
            <a:avLst/>
          </a:prstGeom>
          <a:noFill/>
          <a:ln>
            <a:noFill/>
          </a:ln>
        </p:spPr>
      </p:pic>
      <p:graphicFrame>
        <p:nvGraphicFramePr>
          <p:cNvPr id="2264" name="Google Shape;2264;p239"/>
          <p:cNvGraphicFramePr/>
          <p:nvPr>
            <p:extLst>
              <p:ext uri="{D42A27DB-BD31-4B8C-83A1-F6EECF244321}">
                <p14:modId xmlns:p14="http://schemas.microsoft.com/office/powerpoint/2010/main" val="3050075623"/>
              </p:ext>
            </p:extLst>
          </p:nvPr>
        </p:nvGraphicFramePr>
        <p:xfrm>
          <a:off x="4699398" y="1170940"/>
          <a:ext cx="4146250" cy="3977740"/>
        </p:xfrm>
        <a:graphic>
          <a:graphicData uri="http://schemas.openxmlformats.org/drawingml/2006/table">
            <a:tbl>
              <a:tblPr firstRow="1" bandRow="1">
                <a:tableStyleId>{5C22544A-7EE6-4342-B048-85BDC9FD1C3A}</a:tableStyleId>
              </a:tblPr>
              <a:tblGrid>
                <a:gridCol w="1846600">
                  <a:extLst>
                    <a:ext uri="{9D8B030D-6E8A-4147-A177-3AD203B41FA5}">
                      <a16:colId xmlns:a16="http://schemas.microsoft.com/office/drawing/2014/main" val="20000"/>
                    </a:ext>
                  </a:extLst>
                </a:gridCol>
                <a:gridCol w="2299650">
                  <a:extLst>
                    <a:ext uri="{9D8B030D-6E8A-4147-A177-3AD203B41FA5}">
                      <a16:colId xmlns:a16="http://schemas.microsoft.com/office/drawing/2014/main" val="20001"/>
                    </a:ext>
                  </a:extLst>
                </a:gridCol>
              </a:tblGrid>
              <a:tr h="370850">
                <a:tc>
                  <a:txBody>
                    <a:bodyPr/>
                    <a:lstStyle/>
                    <a:p>
                      <a:pPr marL="0" marR="0" lvl="0" indent="0" algn="ctr" rtl="0">
                        <a:spcBef>
                          <a:spcPts val="0"/>
                        </a:spcBef>
                        <a:spcAft>
                          <a:spcPts val="0"/>
                        </a:spcAft>
                        <a:buNone/>
                      </a:pPr>
                      <a:r>
                        <a:rPr lang="ja-JP" sz="1800" u="none" strike="noStrike" cap="none" dirty="0"/>
                        <a:t>校種</a:t>
                      </a:r>
                      <a:endParaRPr dirty="0"/>
                    </a:p>
                  </a:txBody>
                  <a:tcPr marL="91450" marR="91450" marT="45725" marB="45725" anchor="ctr"/>
                </a:tc>
                <a:tc>
                  <a:txBody>
                    <a:bodyPr/>
                    <a:lstStyle/>
                    <a:p>
                      <a:pPr marL="0" marR="0" lvl="0" indent="0" algn="l" rtl="0">
                        <a:spcBef>
                          <a:spcPts val="0"/>
                        </a:spcBef>
                        <a:spcAft>
                          <a:spcPts val="0"/>
                        </a:spcAft>
                        <a:buNone/>
                      </a:pPr>
                      <a:r>
                        <a:rPr lang="ja-JP" sz="1800" u="none" strike="noStrike" cap="none" dirty="0"/>
                        <a:t>児童生徒１人あたり</a:t>
                      </a:r>
                      <a:endParaRPr sz="1800" dirty="0"/>
                    </a:p>
                    <a:p>
                      <a:pPr marL="0" marR="0" lvl="0" indent="0" algn="ctr" rtl="0">
                        <a:spcBef>
                          <a:spcPts val="0"/>
                        </a:spcBef>
                        <a:spcAft>
                          <a:spcPts val="0"/>
                        </a:spcAft>
                        <a:buNone/>
                      </a:pPr>
                      <a:r>
                        <a:rPr lang="ja-JP" sz="1800" dirty="0"/>
                        <a:t>補償金額（年額）</a:t>
                      </a:r>
                      <a:endParaRPr dirty="0"/>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r>
                        <a:rPr lang="ja-JP" sz="1800" dirty="0"/>
                        <a:t>幼稚園</a:t>
                      </a:r>
                      <a:endParaRPr dirty="0"/>
                    </a:p>
                  </a:txBody>
                  <a:tcPr marL="91450" marR="91450" marT="45725" marB="45725"/>
                </a:tc>
                <a:tc>
                  <a:txBody>
                    <a:bodyPr/>
                    <a:lstStyle/>
                    <a:p>
                      <a:pPr marL="0" marR="0" lvl="0" indent="0" algn="l" rtl="0">
                        <a:spcBef>
                          <a:spcPts val="0"/>
                        </a:spcBef>
                        <a:spcAft>
                          <a:spcPts val="0"/>
                        </a:spcAft>
                        <a:buNone/>
                      </a:pPr>
                      <a:r>
                        <a:rPr lang="ja-JP" sz="1800" dirty="0"/>
                        <a:t>　　　　　</a:t>
                      </a:r>
                      <a:r>
                        <a:rPr lang="en-US" altLang="ja-JP" sz="1800" dirty="0"/>
                        <a:t>    </a:t>
                      </a:r>
                      <a:r>
                        <a:rPr lang="ja-JP" altLang="en-US" sz="1800" dirty="0"/>
                        <a:t>　</a:t>
                      </a:r>
                      <a:r>
                        <a:rPr lang="ja-JP" sz="1800" dirty="0"/>
                        <a:t>６０円</a:t>
                      </a:r>
                      <a:endParaRPr dirty="0"/>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ja-JP" sz="1800" dirty="0"/>
                        <a:t>小学校</a:t>
                      </a:r>
                      <a:endParaRPr dirty="0"/>
                    </a:p>
                  </a:txBody>
                  <a:tcPr marL="91450" marR="91450" marT="45725" marB="45725"/>
                </a:tc>
                <a:tc>
                  <a:txBody>
                    <a:bodyPr/>
                    <a:lstStyle/>
                    <a:p>
                      <a:pPr marL="0" marR="0" lvl="0" indent="0" algn="l" rtl="0">
                        <a:spcBef>
                          <a:spcPts val="0"/>
                        </a:spcBef>
                        <a:spcAft>
                          <a:spcPts val="0"/>
                        </a:spcAft>
                        <a:buNone/>
                      </a:pPr>
                      <a:r>
                        <a:rPr lang="ja-JP" sz="1800" dirty="0"/>
                        <a:t>　　　　</a:t>
                      </a:r>
                      <a:r>
                        <a:rPr lang="en-US" altLang="ja-JP" sz="1800" dirty="0"/>
                        <a:t>    </a:t>
                      </a:r>
                      <a:r>
                        <a:rPr lang="ja-JP" altLang="en-US" sz="1800" dirty="0"/>
                        <a:t>　</a:t>
                      </a:r>
                      <a:r>
                        <a:rPr lang="ja-JP" sz="1800" dirty="0"/>
                        <a:t>１２０円</a:t>
                      </a:r>
                      <a:endParaRPr dirty="0"/>
                    </a:p>
                  </a:txBody>
                  <a:tcPr marL="91450" marR="91450" marT="45725" marB="45725"/>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ja-JP" sz="1800"/>
                        <a:t>中学校</a:t>
                      </a:r>
                      <a:endParaRPr/>
                    </a:p>
                  </a:txBody>
                  <a:tcPr marL="91450" marR="91450" marT="45725" marB="45725"/>
                </a:tc>
                <a:tc>
                  <a:txBody>
                    <a:bodyPr/>
                    <a:lstStyle/>
                    <a:p>
                      <a:pPr marL="0" marR="0" lvl="0" indent="0" algn="l" rtl="0">
                        <a:spcBef>
                          <a:spcPts val="0"/>
                        </a:spcBef>
                        <a:spcAft>
                          <a:spcPts val="0"/>
                        </a:spcAft>
                        <a:buNone/>
                      </a:pPr>
                      <a:r>
                        <a:rPr lang="ja-JP" sz="1800" dirty="0"/>
                        <a:t>　　　　</a:t>
                      </a:r>
                      <a:r>
                        <a:rPr lang="en-US" altLang="ja-JP" sz="1800" dirty="0"/>
                        <a:t>  </a:t>
                      </a:r>
                      <a:r>
                        <a:rPr lang="ja-JP" altLang="en-US" sz="1800" dirty="0"/>
                        <a:t>　</a:t>
                      </a:r>
                      <a:r>
                        <a:rPr lang="en-US" altLang="ja-JP" sz="1800" dirty="0"/>
                        <a:t>  </a:t>
                      </a:r>
                      <a:r>
                        <a:rPr lang="ja-JP" sz="1800" dirty="0"/>
                        <a:t>１８０円</a:t>
                      </a:r>
                      <a:endParaRPr dirty="0"/>
                    </a:p>
                  </a:txBody>
                  <a:tcPr marL="91450" marR="91450" marT="45725" marB="45725"/>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ja-JP" sz="1800"/>
                        <a:t>高等学校</a:t>
                      </a:r>
                      <a:endParaRPr/>
                    </a:p>
                  </a:txBody>
                  <a:tcPr marL="91450" marR="91450" marT="45725" marB="45725"/>
                </a:tc>
                <a:tc>
                  <a:txBody>
                    <a:bodyPr/>
                    <a:lstStyle/>
                    <a:p>
                      <a:pPr marL="0" marR="0" lvl="0" indent="0" algn="l" rtl="0">
                        <a:spcBef>
                          <a:spcPts val="0"/>
                        </a:spcBef>
                        <a:spcAft>
                          <a:spcPts val="0"/>
                        </a:spcAft>
                        <a:buNone/>
                      </a:pPr>
                      <a:r>
                        <a:rPr lang="ja-JP" sz="1800" dirty="0"/>
                        <a:t>　　　　</a:t>
                      </a:r>
                      <a:r>
                        <a:rPr lang="ja-JP" altLang="en-US" sz="1800" dirty="0"/>
                        <a:t>　</a:t>
                      </a:r>
                      <a:r>
                        <a:rPr lang="en-US" altLang="ja-JP" sz="1800" dirty="0"/>
                        <a:t>    </a:t>
                      </a:r>
                      <a:r>
                        <a:rPr lang="ja-JP" sz="1800" dirty="0"/>
                        <a:t>４２０円</a:t>
                      </a:r>
                      <a:endParaRPr sz="1800" dirty="0"/>
                    </a:p>
                  </a:txBody>
                  <a:tcPr marL="91450" marR="91450" marT="45725" marB="45725"/>
                </a:tc>
                <a:extLst>
                  <a:ext uri="{0D108BD9-81ED-4DB2-BD59-A6C34878D82A}">
                    <a16:rowId xmlns:a16="http://schemas.microsoft.com/office/drawing/2014/main" val="10004"/>
                  </a:ext>
                </a:extLst>
              </a:tr>
              <a:tr h="370850">
                <a:tc>
                  <a:txBody>
                    <a:bodyPr/>
                    <a:lstStyle/>
                    <a:p>
                      <a:pPr marL="0" marR="0" lvl="0" indent="0" algn="l" rtl="0">
                        <a:spcBef>
                          <a:spcPts val="0"/>
                        </a:spcBef>
                        <a:spcAft>
                          <a:spcPts val="0"/>
                        </a:spcAft>
                        <a:buNone/>
                      </a:pPr>
                      <a:r>
                        <a:rPr lang="ja-JP" sz="1800"/>
                        <a:t>大学・専門学校</a:t>
                      </a:r>
                      <a:endParaRPr/>
                    </a:p>
                  </a:txBody>
                  <a:tcPr marL="91450" marR="91450" marT="45725" marB="45725"/>
                </a:tc>
                <a:tc>
                  <a:txBody>
                    <a:bodyPr/>
                    <a:lstStyle/>
                    <a:p>
                      <a:pPr marL="0" marR="0" lvl="0" indent="0" algn="l" rtl="0">
                        <a:spcBef>
                          <a:spcPts val="0"/>
                        </a:spcBef>
                        <a:spcAft>
                          <a:spcPts val="0"/>
                        </a:spcAft>
                        <a:buNone/>
                      </a:pPr>
                      <a:r>
                        <a:rPr lang="ja-JP" sz="1800" dirty="0"/>
                        <a:t>　　　</a:t>
                      </a:r>
                      <a:r>
                        <a:rPr lang="ja-JP" altLang="en-US" sz="1800" dirty="0"/>
                        <a:t>　</a:t>
                      </a:r>
                      <a:r>
                        <a:rPr lang="ja-JP" sz="1800" dirty="0"/>
                        <a:t>　</a:t>
                      </a:r>
                      <a:r>
                        <a:rPr lang="en-US" altLang="ja-JP" sz="1800" dirty="0"/>
                        <a:t>    </a:t>
                      </a:r>
                      <a:r>
                        <a:rPr lang="ja-JP" sz="1800" dirty="0"/>
                        <a:t>７２０円</a:t>
                      </a:r>
                      <a:endParaRPr dirty="0"/>
                    </a:p>
                  </a:txBody>
                  <a:tcPr marL="91450" marR="91450" marT="45725" marB="45725"/>
                </a:tc>
                <a:extLst>
                  <a:ext uri="{0D108BD9-81ED-4DB2-BD59-A6C34878D82A}">
                    <a16:rowId xmlns:a16="http://schemas.microsoft.com/office/drawing/2014/main" val="10005"/>
                  </a:ext>
                </a:extLst>
              </a:tr>
              <a:tr h="370850">
                <a:tc>
                  <a:txBody>
                    <a:bodyPr/>
                    <a:lstStyle/>
                    <a:p>
                      <a:pPr marL="0" marR="0" lvl="0" indent="0" algn="l" rtl="0">
                        <a:spcBef>
                          <a:spcPts val="0"/>
                        </a:spcBef>
                        <a:spcAft>
                          <a:spcPts val="0"/>
                        </a:spcAft>
                        <a:buNone/>
                      </a:pPr>
                      <a:r>
                        <a:rPr lang="ja-JP" sz="1800"/>
                        <a:t>特別支援学校　</a:t>
                      </a:r>
                      <a:endParaRPr/>
                    </a:p>
                  </a:txBody>
                  <a:tcPr marL="91450" marR="91450" marT="45725" marB="45725"/>
                </a:tc>
                <a:tc>
                  <a:txBody>
                    <a:bodyPr/>
                    <a:lstStyle/>
                    <a:p>
                      <a:pPr marL="0" marR="0" lvl="0" indent="0" algn="l" rtl="0">
                        <a:spcBef>
                          <a:spcPts val="0"/>
                        </a:spcBef>
                        <a:spcAft>
                          <a:spcPts val="0"/>
                        </a:spcAft>
                        <a:buNone/>
                      </a:pPr>
                      <a:r>
                        <a:rPr lang="ja-JP" sz="1800" dirty="0"/>
                        <a:t>幼稚部</a:t>
                      </a:r>
                      <a:r>
                        <a:rPr lang="ja-JP" altLang="en-US" sz="1800" dirty="0"/>
                        <a:t>　</a:t>
                      </a:r>
                      <a:r>
                        <a:rPr lang="ja-JP" sz="1800" dirty="0"/>
                        <a:t>　　３０円</a:t>
                      </a:r>
                      <a:endParaRPr dirty="0"/>
                    </a:p>
                  </a:txBody>
                  <a:tcPr marL="91450" marR="91450" marT="45725" marB="45725"/>
                </a:tc>
                <a:extLst>
                  <a:ext uri="{0D108BD9-81ED-4DB2-BD59-A6C34878D82A}">
                    <a16:rowId xmlns:a16="http://schemas.microsoft.com/office/drawing/2014/main" val="10006"/>
                  </a:ext>
                </a:extLst>
              </a:tr>
              <a:tr h="370850">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r>
                        <a:rPr lang="ja-JP" sz="1800" dirty="0"/>
                        <a:t>小学部　　</a:t>
                      </a:r>
                      <a:r>
                        <a:rPr lang="ja-JP" altLang="en-US" sz="1800" dirty="0"/>
                        <a:t>　</a:t>
                      </a:r>
                      <a:r>
                        <a:rPr lang="ja-JP" sz="1800" dirty="0"/>
                        <a:t>６０円</a:t>
                      </a:r>
                      <a:endParaRPr dirty="0"/>
                    </a:p>
                  </a:txBody>
                  <a:tcPr marL="91450" marR="91450" marT="45725" marB="45725"/>
                </a:tc>
                <a:extLst>
                  <a:ext uri="{0D108BD9-81ED-4DB2-BD59-A6C34878D82A}">
                    <a16:rowId xmlns:a16="http://schemas.microsoft.com/office/drawing/2014/main" val="10007"/>
                  </a:ext>
                </a:extLst>
              </a:tr>
              <a:tr h="370850">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r>
                        <a:rPr lang="ja-JP" sz="1800" dirty="0"/>
                        <a:t>中学部　</a:t>
                      </a:r>
                      <a:r>
                        <a:rPr lang="ja-JP" altLang="en-US" sz="1800" dirty="0"/>
                        <a:t>　</a:t>
                      </a:r>
                      <a:r>
                        <a:rPr lang="ja-JP" sz="1800" dirty="0"/>
                        <a:t>　９０円</a:t>
                      </a:r>
                      <a:endParaRPr dirty="0"/>
                    </a:p>
                  </a:txBody>
                  <a:tcPr marL="91450" marR="91450" marT="45725" marB="45725"/>
                </a:tc>
                <a:extLst>
                  <a:ext uri="{0D108BD9-81ED-4DB2-BD59-A6C34878D82A}">
                    <a16:rowId xmlns:a16="http://schemas.microsoft.com/office/drawing/2014/main" val="10008"/>
                  </a:ext>
                </a:extLst>
              </a:tr>
              <a:tr h="370850">
                <a:tc>
                  <a:txBody>
                    <a:bodyPr/>
                    <a:lstStyle/>
                    <a:p>
                      <a:pPr marL="0" marR="0" lvl="0" indent="0" algn="l" rtl="0">
                        <a:spcBef>
                          <a:spcPts val="0"/>
                        </a:spcBef>
                        <a:spcAft>
                          <a:spcPts val="0"/>
                        </a:spcAft>
                        <a:buNone/>
                      </a:pPr>
                      <a:endParaRPr sz="1800"/>
                    </a:p>
                  </a:txBody>
                  <a:tcPr marL="91450" marR="91450" marT="45725" marB="45725"/>
                </a:tc>
                <a:tc>
                  <a:txBody>
                    <a:bodyPr/>
                    <a:lstStyle/>
                    <a:p>
                      <a:pPr marL="0" marR="0" lvl="0" indent="0" algn="l" rtl="0">
                        <a:spcBef>
                          <a:spcPts val="0"/>
                        </a:spcBef>
                        <a:spcAft>
                          <a:spcPts val="0"/>
                        </a:spcAft>
                        <a:buNone/>
                      </a:pPr>
                      <a:r>
                        <a:rPr lang="ja-JP" sz="1800" dirty="0"/>
                        <a:t>高等部</a:t>
                      </a:r>
                      <a:r>
                        <a:rPr lang="ja-JP" altLang="en-US" sz="1800" dirty="0"/>
                        <a:t>　</a:t>
                      </a:r>
                      <a:r>
                        <a:rPr lang="ja-JP" sz="1800" dirty="0"/>
                        <a:t>　２１０円</a:t>
                      </a:r>
                      <a:endParaRPr dirty="0"/>
                    </a:p>
                  </a:txBody>
                  <a:tcPr marL="91450" marR="91450" marT="45725" marB="45725"/>
                </a:tc>
                <a:extLst>
                  <a:ext uri="{0D108BD9-81ED-4DB2-BD59-A6C34878D82A}">
                    <a16:rowId xmlns:a16="http://schemas.microsoft.com/office/drawing/2014/main" val="10009"/>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2"/>
          <p:cNvSpPr>
            <a:spLocks noGrp="1"/>
          </p:cNvSpPr>
          <p:nvPr>
            <p:ph type="title"/>
          </p:nvPr>
        </p:nvSpPr>
        <p:spPr>
          <a:xfrm>
            <a:off x="0" y="0"/>
            <a:ext cx="9144000" cy="74925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ctr" defTabSz="899662">
              <a:buClr>
                <a:srgbClr val="000000">
                  <a:alpha val="100000"/>
                </a:srgbClr>
              </a:buClr>
              <a:buSzPct val="100000"/>
            </a:pPr>
            <a:r>
              <a:rPr lang="ja-JP" altLang="en-US" sz="3600" b="1" spc="5" dirty="0">
                <a:solidFill>
                  <a:schemeClr val="accent1">
                    <a:lumMod val="75000"/>
                  </a:schemeClr>
                </a:solidFill>
                <a:sym typeface="Wingdings"/>
              </a:rPr>
              <a:t>フィルタリングの有無のトラブルの差</a:t>
            </a:r>
          </a:p>
        </p:txBody>
      </p:sp>
      <p:sp>
        <p:nvSpPr>
          <p:cNvPr id="2" name="スライド番号プレースホルダー 1">
            <a:extLst>
              <a:ext uri="{FF2B5EF4-FFF2-40B4-BE49-F238E27FC236}">
                <a16:creationId xmlns:a16="http://schemas.microsoft.com/office/drawing/2014/main" id="{B125D5AD-F858-4FF9-865E-CEBA66C0B736}"/>
              </a:ext>
            </a:extLst>
          </p:cNvPr>
          <p:cNvSpPr>
            <a:spLocks noGrp="1"/>
          </p:cNvSpPr>
          <p:nvPr>
            <p:ph type="sldNum" sz="quarter" idx="12"/>
          </p:nvPr>
        </p:nvSpPr>
        <p:spPr>
          <a:xfrm>
            <a:off x="7010535" y="6300023"/>
            <a:ext cx="2133465" cy="457189"/>
          </a:xfrm>
        </p:spPr>
        <p:txBody>
          <a:bodyPr/>
          <a:lstStyle/>
          <a:p>
            <a:pPr defTabSz="899662">
              <a:buClr>
                <a:srgbClr val="000000">
                  <a:alpha val="100000"/>
                </a:srgbClr>
              </a:buClr>
              <a:buSzPct val="100000"/>
            </a:pPr>
            <a:r>
              <a:rPr lang="en-US" altLang="ja-JP" b="0" spc="5" dirty="0">
                <a:sym typeface="Wingdings"/>
              </a:rPr>
              <a:t>14</a:t>
            </a:r>
            <a:endParaRPr lang="ja-JP" altLang="en-US" b="0" spc="5" dirty="0">
              <a:sym typeface="Wingdings"/>
            </a:endParaRPr>
          </a:p>
        </p:txBody>
      </p:sp>
      <p:sp>
        <p:nvSpPr>
          <p:cNvPr id="8" name="テキスト ボックス 7">
            <a:extLst>
              <a:ext uri="{FF2B5EF4-FFF2-40B4-BE49-F238E27FC236}">
                <a16:creationId xmlns:a16="http://schemas.microsoft.com/office/drawing/2014/main" id="{AFA5310F-8568-4672-B7E2-FA1444ED5BFC}"/>
              </a:ext>
            </a:extLst>
          </p:cNvPr>
          <p:cNvSpPr txBox="1"/>
          <p:nvPr/>
        </p:nvSpPr>
        <p:spPr>
          <a:xfrm>
            <a:off x="107504" y="657563"/>
            <a:ext cx="8055452" cy="430887"/>
          </a:xfrm>
          <a:prstGeom prst="rect">
            <a:avLst/>
          </a:prstGeom>
          <a:noFill/>
        </p:spPr>
        <p:txBody>
          <a:bodyPr wrap="square" rtlCol="0">
            <a:spAutoFit/>
          </a:bodyPr>
          <a:lstStyle/>
          <a:p>
            <a:pPr algn="ctr"/>
            <a:r>
              <a:rPr lang="en-US" altLang="ja-JP" sz="2200" dirty="0">
                <a:latin typeface="BIZ UDPゴシック" panose="020B0400000000000000" pitchFamily="50" charset="-128"/>
                <a:ea typeface="BIZ UDPゴシック" panose="020B0400000000000000" pitchFamily="50" charset="-128"/>
              </a:rPr>
              <a:t>SNS</a:t>
            </a:r>
            <a:r>
              <a:rPr lang="ja-JP" altLang="en-US" sz="2200" dirty="0">
                <a:latin typeface="BIZ UDPゴシック" panose="020B0400000000000000" pitchFamily="50" charset="-128"/>
                <a:ea typeface="BIZ UDPゴシック" panose="020B0400000000000000" pitchFamily="50" charset="-128"/>
              </a:rPr>
              <a:t>に起因する事犯の被害児童のフィルタリング利用状況</a:t>
            </a:r>
            <a:endParaRPr kumimoji="1" lang="ja-JP" altLang="en-US" sz="2200" dirty="0">
              <a:latin typeface="BIZ UDPゴシック" panose="020B0400000000000000" pitchFamily="50" charset="-128"/>
              <a:ea typeface="BIZ UDPゴシック" panose="020B0400000000000000" pitchFamily="50" charset="-128"/>
            </a:endParaRPr>
          </a:p>
        </p:txBody>
      </p:sp>
      <p:sp>
        <p:nvSpPr>
          <p:cNvPr id="6" name="Google Shape;937;p217">
            <a:extLst>
              <a:ext uri="{FF2B5EF4-FFF2-40B4-BE49-F238E27FC236}">
                <a16:creationId xmlns:a16="http://schemas.microsoft.com/office/drawing/2014/main" id="{95AA4F57-8F35-3FD7-DD99-3F746DEDC1E8}"/>
              </a:ext>
            </a:extLst>
          </p:cNvPr>
          <p:cNvSpPr txBox="1"/>
          <p:nvPr/>
        </p:nvSpPr>
        <p:spPr>
          <a:xfrm>
            <a:off x="1666875" y="6361682"/>
            <a:ext cx="6920733"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警察庁　令和6年における少年非行、児童虐待及び子供の性被害の状況より作成</a:t>
            </a:r>
            <a:endParaRPr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1200"/>
              <a:buFont typeface="Arial"/>
              <a:buNone/>
            </a:pPr>
            <a:r>
              <a:rPr lang="ja-JP"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https://www.npa.go.jp/bureau/safetylife/syonen/pdf_r6_syonenhikoujyokyo.pdf</a:t>
            </a:r>
            <a:endParaRPr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p:txBody>
      </p:sp>
      <p:pic>
        <p:nvPicPr>
          <p:cNvPr id="7" name="Google Shape;939;p217">
            <a:extLst>
              <a:ext uri="{FF2B5EF4-FFF2-40B4-BE49-F238E27FC236}">
                <a16:creationId xmlns:a16="http://schemas.microsoft.com/office/drawing/2014/main" id="{0CFF46E5-5FCD-6B90-46CD-D5E446064198}"/>
              </a:ext>
            </a:extLst>
          </p:cNvPr>
          <p:cNvPicPr preferRelativeResize="0"/>
          <p:nvPr/>
        </p:nvPicPr>
        <p:blipFill rotWithShape="1">
          <a:blip r:embed="rId3">
            <a:alphaModFix/>
          </a:blip>
          <a:srcRect/>
          <a:stretch/>
        </p:blipFill>
        <p:spPr>
          <a:xfrm>
            <a:off x="89756" y="657563"/>
            <a:ext cx="8964488" cy="5743167"/>
          </a:xfrm>
          <a:prstGeom prst="rect">
            <a:avLst/>
          </a:prstGeom>
          <a:noFill/>
          <a:ln>
            <a:noFill/>
          </a:ln>
        </p:spPr>
      </p:pic>
    </p:spTree>
    <p:extLst>
      <p:ext uri="{BB962C8B-B14F-4D97-AF65-F5344CB8AC3E}">
        <p14:creationId xmlns:p14="http://schemas.microsoft.com/office/powerpoint/2010/main" val="2003600412"/>
      </p:ext>
    </p:extLst>
  </p:cSld>
  <p:clrMapOvr>
    <a:masterClrMapping/>
  </p:clrMapOvr>
  <p:transition spd="med">
    <p:wipe dir="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2269"/>
        <p:cNvGrpSpPr/>
        <p:nvPr/>
      </p:nvGrpSpPr>
      <p:grpSpPr>
        <a:xfrm>
          <a:off x="0" y="0"/>
          <a:ext cx="0" cy="0"/>
          <a:chOff x="0" y="0"/>
          <a:chExt cx="0" cy="0"/>
        </a:xfrm>
      </p:grpSpPr>
      <p:sp>
        <p:nvSpPr>
          <p:cNvPr id="2270" name="Google Shape;2270;p240"/>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140</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71" name="Google Shape;2271;p240"/>
          <p:cNvSpPr txBox="1"/>
          <p:nvPr/>
        </p:nvSpPr>
        <p:spPr>
          <a:xfrm>
            <a:off x="0" y="41250"/>
            <a:ext cx="9144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10代のデジタルエチケット</a:t>
            </a:r>
            <a:endParaRPr sz="1600" b="1" dirty="0">
              <a:latin typeface="BIZ UDPゴシック" panose="020B0400000000000000" pitchFamily="50" charset="-128"/>
              <a:ea typeface="BIZ UDPゴシック" panose="020B0400000000000000" pitchFamily="50" charset="-128"/>
            </a:endParaRPr>
          </a:p>
        </p:txBody>
      </p:sp>
      <p:sp>
        <p:nvSpPr>
          <p:cNvPr id="2272" name="Google Shape;2272;p240"/>
          <p:cNvSpPr txBox="1"/>
          <p:nvPr/>
        </p:nvSpPr>
        <p:spPr>
          <a:xfrm>
            <a:off x="318388" y="723352"/>
            <a:ext cx="821405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https://digital-etiquette-japan.com/</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273" name="Google Shape;2273;p240"/>
          <p:cNvSpPr txBox="1"/>
          <p:nvPr/>
        </p:nvSpPr>
        <p:spPr>
          <a:xfrm>
            <a:off x="158280" y="1283247"/>
            <a:ext cx="5575916" cy="830997"/>
          </a:xfrm>
          <a:prstGeom prst="rect">
            <a:avLst/>
          </a:prstGeom>
          <a:solidFill>
            <a:srgbClr val="B6DDE7"/>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ja-JP"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デジタルエチケットを学ぶ、PBL教材</a:t>
            </a:r>
            <a:endParaRPr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400"/>
              <a:buFont typeface="Arial"/>
              <a:buNone/>
            </a:pPr>
            <a:r>
              <a:rPr lang="ja-JP"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プロジェクト・ベース・ラーニング</a:t>
            </a:r>
            <a:endParaRPr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2274" name="Google Shape;2274;p240">
            <a:hlinkClick r:id="rId3"/>
          </p:cNvPr>
          <p:cNvPicPr preferRelativeResize="0"/>
          <p:nvPr/>
        </p:nvPicPr>
        <p:blipFill rotWithShape="1">
          <a:blip r:embed="rId4">
            <a:alphaModFix/>
          </a:blip>
          <a:srcRect/>
          <a:stretch/>
        </p:blipFill>
        <p:spPr>
          <a:xfrm>
            <a:off x="318388" y="2450719"/>
            <a:ext cx="7317639" cy="3931030"/>
          </a:xfrm>
          <a:prstGeom prst="rect">
            <a:avLst/>
          </a:prstGeom>
          <a:noFill/>
          <a:ln>
            <a:noFill/>
          </a:ln>
        </p:spPr>
      </p:pic>
      <p:pic>
        <p:nvPicPr>
          <p:cNvPr id="2275" name="Google Shape;2275;p240">
            <a:hlinkClick r:id="rId3"/>
          </p:cNvPr>
          <p:cNvPicPr preferRelativeResize="0"/>
          <p:nvPr/>
        </p:nvPicPr>
        <p:blipFill rotWithShape="1">
          <a:blip r:embed="rId5">
            <a:alphaModFix/>
          </a:blip>
          <a:srcRect/>
          <a:stretch/>
        </p:blipFill>
        <p:spPr>
          <a:xfrm>
            <a:off x="3779912" y="2284553"/>
            <a:ext cx="5147730" cy="3168447"/>
          </a:xfrm>
          <a:prstGeom prst="rect">
            <a:avLst/>
          </a:prstGeom>
          <a:noFill/>
          <a:ln>
            <a:noFill/>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2280"/>
        <p:cNvGrpSpPr/>
        <p:nvPr/>
      </p:nvGrpSpPr>
      <p:grpSpPr>
        <a:xfrm>
          <a:off x="0" y="0"/>
          <a:ext cx="0" cy="0"/>
          <a:chOff x="0" y="0"/>
          <a:chExt cx="0" cy="0"/>
        </a:xfrm>
      </p:grpSpPr>
      <p:sp>
        <p:nvSpPr>
          <p:cNvPr id="2281" name="Google Shape;2281;p24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141</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2282" name="Google Shape;2282;p241"/>
          <p:cNvSpPr txBox="1"/>
          <p:nvPr/>
        </p:nvSpPr>
        <p:spPr>
          <a:xfrm>
            <a:off x="0" y="41250"/>
            <a:ext cx="9144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ＧＩＧＡワークブックとうきょう</a:t>
            </a:r>
            <a:endParaRPr sz="1600" b="1" dirty="0">
              <a:latin typeface="BIZ UDPゴシック" panose="020B0400000000000000" pitchFamily="50" charset="-128"/>
              <a:ea typeface="BIZ UDPゴシック" panose="020B0400000000000000" pitchFamily="50" charset="-128"/>
            </a:endParaRPr>
          </a:p>
        </p:txBody>
      </p:sp>
      <p:sp>
        <p:nvSpPr>
          <p:cNvPr id="2283" name="Google Shape;2283;p241"/>
          <p:cNvSpPr txBox="1"/>
          <p:nvPr/>
        </p:nvSpPr>
        <p:spPr>
          <a:xfrm>
            <a:off x="107504" y="654831"/>
            <a:ext cx="8214052"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ja-JP" sz="2400" b="0" i="0" u="none" strike="noStrike" cap="none">
                <a:solidFill>
                  <a:srgbClr val="000000"/>
                </a:solidFill>
                <a:latin typeface="BIZ UDPゴシック" panose="020B0400000000000000" pitchFamily="50" charset="-128"/>
                <a:ea typeface="BIZ UDPゴシック" panose="020B0400000000000000" pitchFamily="50" charset="-128"/>
                <a:sym typeface="Arial"/>
              </a:rPr>
              <a:t>https://infoedu.metro.tokyo.lg.jp/giga_workbook/</a:t>
            </a:r>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284" name="Google Shape;2284;p241"/>
          <p:cNvSpPr txBox="1"/>
          <p:nvPr/>
        </p:nvSpPr>
        <p:spPr>
          <a:xfrm>
            <a:off x="158280" y="1165247"/>
            <a:ext cx="5575916" cy="1692771"/>
          </a:xfrm>
          <a:prstGeom prst="rect">
            <a:avLst/>
          </a:prstGeom>
          <a:solidFill>
            <a:srgbClr val="B6DDE7"/>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ja-JP"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３つのポイント</a:t>
            </a:r>
            <a:endParaRPr sz="24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①情報活用と情報モラルをセットで学ぶ</a:t>
            </a:r>
            <a:endParaRPr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②４５分でも１５分でも実施できる</a:t>
            </a:r>
            <a:endParaRPr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180975" marR="0" lvl="0" indent="-180975"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sym typeface="Arial"/>
              </a:rPr>
              <a:t>③３Ｃ（消費者、市民、職業人・つくり手）の視点で考える</a:t>
            </a:r>
            <a:endParaRPr dirty="0">
              <a:latin typeface="BIZ UDPゴシック" panose="020B0400000000000000" pitchFamily="50" charset="-128"/>
              <a:ea typeface="BIZ UDPゴシック" panose="020B0400000000000000" pitchFamily="50" charset="-128"/>
            </a:endParaRPr>
          </a:p>
        </p:txBody>
      </p:sp>
      <p:graphicFrame>
        <p:nvGraphicFramePr>
          <p:cNvPr id="2285" name="Google Shape;2285;p241"/>
          <p:cNvGraphicFramePr/>
          <p:nvPr/>
        </p:nvGraphicFramePr>
        <p:xfrm>
          <a:off x="5868144" y="1119411"/>
          <a:ext cx="2826309" cy="2124296"/>
        </p:xfrm>
        <a:graphic>
          <a:graphicData uri="http://schemas.openxmlformats.org/presentationml/2006/ole">
            <mc:AlternateContent xmlns:mc="http://schemas.openxmlformats.org/markup-compatibility/2006">
              <mc:Choice xmlns:v="urn:schemas-microsoft-com:vml" Requires="v">
                <p:oleObj r:id="rId3" imgW="2826309" imgH="2124296" progId="">
                  <p:embed/>
                </p:oleObj>
              </mc:Choice>
              <mc:Fallback>
                <p:oleObj r:id="rId3" imgW="2826309" imgH="2124296" progId="">
                  <p:embed/>
                  <p:pic>
                    <p:nvPicPr>
                      <p:cNvPr id="2285" name="Google Shape;2285;p241"/>
                      <p:cNvPicPr preferRelativeResize="0"/>
                      <p:nvPr/>
                    </p:nvPicPr>
                    <p:blipFill rotWithShape="1">
                      <a:blip r:embed="rId4">
                        <a:alphaModFix/>
                      </a:blip>
                      <a:srcRect/>
                      <a:stretch/>
                    </p:blipFill>
                    <p:spPr>
                      <a:xfrm>
                        <a:off x="5868144" y="1119411"/>
                        <a:ext cx="2826309" cy="2124296"/>
                      </a:xfrm>
                      <a:prstGeom prst="rect">
                        <a:avLst/>
                      </a:prstGeom>
                      <a:noFill/>
                      <a:ln>
                        <a:noFill/>
                      </a:ln>
                    </p:spPr>
                  </p:pic>
                </p:oleObj>
              </mc:Fallback>
            </mc:AlternateContent>
          </a:graphicData>
        </a:graphic>
      </p:graphicFrame>
      <p:pic>
        <p:nvPicPr>
          <p:cNvPr id="2286" name="Google Shape;2286;p241"/>
          <p:cNvPicPr preferRelativeResize="0"/>
          <p:nvPr/>
        </p:nvPicPr>
        <p:blipFill rotWithShape="1">
          <a:blip r:embed="rId5">
            <a:alphaModFix/>
          </a:blip>
          <a:srcRect/>
          <a:stretch/>
        </p:blipFill>
        <p:spPr>
          <a:xfrm>
            <a:off x="3995936" y="3284984"/>
            <a:ext cx="5115704" cy="2658820"/>
          </a:xfrm>
          <a:prstGeom prst="rect">
            <a:avLst/>
          </a:prstGeom>
          <a:noFill/>
          <a:ln>
            <a:noFill/>
          </a:ln>
        </p:spPr>
      </p:pic>
      <p:pic>
        <p:nvPicPr>
          <p:cNvPr id="2287" name="Google Shape;2287;p241"/>
          <p:cNvPicPr preferRelativeResize="0"/>
          <p:nvPr/>
        </p:nvPicPr>
        <p:blipFill rotWithShape="1">
          <a:blip r:embed="rId6">
            <a:alphaModFix/>
          </a:blip>
          <a:srcRect/>
          <a:stretch/>
        </p:blipFill>
        <p:spPr>
          <a:xfrm>
            <a:off x="240052" y="3002402"/>
            <a:ext cx="3718811" cy="3223984"/>
          </a:xfrm>
          <a:prstGeom prst="rect">
            <a:avLst/>
          </a:prstGeom>
          <a:noFill/>
          <a:ln>
            <a:noFill/>
          </a:ln>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355" y="702958"/>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大人の道しる</a:t>
            </a:r>
            <a:r>
              <a:rPr lang="ja-JP" altLang="en-US" sz="3600" b="1" dirty="0" err="1">
                <a:solidFill>
                  <a:srgbClr val="1F497D"/>
                </a:solidFill>
                <a:latin typeface="+mj-lt"/>
                <a:ea typeface="BIZ UDPゴシック" panose="020B0400000000000000" pitchFamily="50" charset="-128"/>
                <a:cs typeface="+mj-cs"/>
              </a:rPr>
              <a:t>べ</a:t>
            </a:r>
            <a:r>
              <a:rPr lang="ja-JP" altLang="en-US" sz="3600" b="1" dirty="0">
                <a:solidFill>
                  <a:srgbClr val="1F497D"/>
                </a:solidFill>
                <a:latin typeface="+mj-lt"/>
                <a:ea typeface="BIZ UDPゴシック" panose="020B0400000000000000" pitchFamily="50" charset="-128"/>
                <a:cs typeface="+mj-cs"/>
              </a:rPr>
              <a:t>（法務省）</a:t>
            </a:r>
          </a:p>
        </p:txBody>
      </p:sp>
      <p:sp>
        <p:nvSpPr>
          <p:cNvPr id="17" name="テキスト ボックス 16">
            <a:extLst>
              <a:ext uri="{FF2B5EF4-FFF2-40B4-BE49-F238E27FC236}">
                <a16:creationId xmlns:a16="http://schemas.microsoft.com/office/drawing/2014/main" id="{B3BF46F7-088E-4337-8A95-AB5D773E8498}"/>
              </a:ext>
            </a:extLst>
          </p:cNvPr>
          <p:cNvSpPr txBox="1"/>
          <p:nvPr/>
        </p:nvSpPr>
        <p:spPr>
          <a:xfrm>
            <a:off x="3905776" y="6193018"/>
            <a:ext cx="3778599" cy="369332"/>
          </a:xfrm>
          <a:prstGeom prst="rect">
            <a:avLst/>
          </a:prstGeom>
          <a:noFill/>
        </p:spPr>
        <p:txBody>
          <a:bodyPr vert="horz" wrap="none" rtlCol="0">
            <a:spAutoFit/>
          </a:bodyPr>
          <a:lstStyle/>
          <a:p>
            <a:r>
              <a:rPr lang="ja-JP" altLang="en-US" b="0" i="0" dirty="0">
                <a:effectLst/>
                <a:latin typeface="Roboto" panose="02000000000000000000" pitchFamily="2" charset="0"/>
                <a:ea typeface="BIZ UDPゴシック" panose="020B0400000000000000" pitchFamily="50" charset="-128"/>
              </a:rPr>
              <a:t>漫画：その動画、アップして大丈夫？</a:t>
            </a:r>
          </a:p>
        </p:txBody>
      </p:sp>
      <p:sp>
        <p:nvSpPr>
          <p:cNvPr id="20" name="テキスト ボックス 19">
            <a:extLst>
              <a:ext uri="{FF2B5EF4-FFF2-40B4-BE49-F238E27FC236}">
                <a16:creationId xmlns:a16="http://schemas.microsoft.com/office/drawing/2014/main" id="{D15FE8A1-6574-4491-B9F0-239B6D733FCA}"/>
              </a:ext>
            </a:extLst>
          </p:cNvPr>
          <p:cNvSpPr txBox="1"/>
          <p:nvPr/>
        </p:nvSpPr>
        <p:spPr>
          <a:xfrm>
            <a:off x="7175989" y="3902352"/>
            <a:ext cx="1753311" cy="1200329"/>
          </a:xfrm>
          <a:prstGeom prst="rect">
            <a:avLst/>
          </a:prstGeom>
          <a:noFill/>
        </p:spPr>
        <p:txBody>
          <a:bodyPr wrap="square" rtlCol="0">
            <a:spAutoFit/>
          </a:bodyPr>
          <a:lstStyle/>
          <a:p>
            <a:r>
              <a:rPr kumimoji="1" lang="ja-JP" altLang="en-US" dirty="0">
                <a:ea typeface="BIZ UDPゴシック" panose="020B0400000000000000" pitchFamily="50" charset="-128"/>
              </a:rPr>
              <a:t>１８歳。</a:t>
            </a:r>
            <a:endParaRPr kumimoji="1" lang="en-US" altLang="ja-JP" dirty="0">
              <a:ea typeface="BIZ UDPゴシック" panose="020B0400000000000000" pitchFamily="50" charset="-128"/>
            </a:endParaRPr>
          </a:p>
          <a:p>
            <a:r>
              <a:rPr kumimoji="1" lang="ja-JP" altLang="en-US" dirty="0">
                <a:ea typeface="BIZ UDPゴシック" panose="020B0400000000000000" pitchFamily="50" charset="-128"/>
              </a:rPr>
              <a:t>どんな日常が待っているのだろう。</a:t>
            </a:r>
          </a:p>
        </p:txBody>
      </p:sp>
      <p:pic>
        <p:nvPicPr>
          <p:cNvPr id="4" name="図 3">
            <a:extLst>
              <a:ext uri="{FF2B5EF4-FFF2-40B4-BE49-F238E27FC236}">
                <a16:creationId xmlns:a16="http://schemas.microsoft.com/office/drawing/2014/main" id="{1E07C204-A1C8-42CF-A5C3-5E34C08DE0ED}"/>
              </a:ext>
            </a:extLst>
          </p:cNvPr>
          <p:cNvPicPr>
            <a:picLocks noChangeAspect="1"/>
          </p:cNvPicPr>
          <p:nvPr/>
        </p:nvPicPr>
        <p:blipFill>
          <a:blip r:embed="rId3"/>
          <a:stretch>
            <a:fillRect/>
          </a:stretch>
        </p:blipFill>
        <p:spPr>
          <a:xfrm>
            <a:off x="363414" y="794033"/>
            <a:ext cx="4191585" cy="885949"/>
          </a:xfrm>
          <a:prstGeom prst="rect">
            <a:avLst/>
          </a:prstGeom>
        </p:spPr>
      </p:pic>
      <p:pic>
        <p:nvPicPr>
          <p:cNvPr id="5" name="図 4">
            <a:hlinkClick r:id="rId4"/>
            <a:extLst>
              <a:ext uri="{FF2B5EF4-FFF2-40B4-BE49-F238E27FC236}">
                <a16:creationId xmlns:a16="http://schemas.microsoft.com/office/drawing/2014/main" id="{73173E98-D2BB-4381-9AC3-A87A0DF1AE91}"/>
              </a:ext>
            </a:extLst>
          </p:cNvPr>
          <p:cNvPicPr>
            <a:picLocks noChangeAspect="1"/>
          </p:cNvPicPr>
          <p:nvPr/>
        </p:nvPicPr>
        <p:blipFill>
          <a:blip r:embed="rId5"/>
          <a:stretch>
            <a:fillRect/>
          </a:stretch>
        </p:blipFill>
        <p:spPr>
          <a:xfrm>
            <a:off x="363414" y="1812600"/>
            <a:ext cx="3190759" cy="4509120"/>
          </a:xfrm>
          <a:prstGeom prst="rect">
            <a:avLst/>
          </a:prstGeom>
        </p:spPr>
      </p:pic>
      <p:pic>
        <p:nvPicPr>
          <p:cNvPr id="6" name="図 5">
            <a:extLst>
              <a:ext uri="{FF2B5EF4-FFF2-40B4-BE49-F238E27FC236}">
                <a16:creationId xmlns:a16="http://schemas.microsoft.com/office/drawing/2014/main" id="{CB2F0261-54E9-4CA9-A003-D10619262A79}"/>
              </a:ext>
            </a:extLst>
          </p:cNvPr>
          <p:cNvPicPr>
            <a:picLocks noChangeAspect="1"/>
          </p:cNvPicPr>
          <p:nvPr/>
        </p:nvPicPr>
        <p:blipFill>
          <a:blip r:embed="rId6"/>
          <a:stretch>
            <a:fillRect/>
          </a:stretch>
        </p:blipFill>
        <p:spPr>
          <a:xfrm>
            <a:off x="7175989" y="1316252"/>
            <a:ext cx="1753311" cy="2469358"/>
          </a:xfrm>
          <a:prstGeom prst="rect">
            <a:avLst/>
          </a:prstGeom>
        </p:spPr>
      </p:pic>
      <p:pic>
        <p:nvPicPr>
          <p:cNvPr id="7" name="図 6">
            <a:hlinkClick r:id="rId7"/>
            <a:extLst>
              <a:ext uri="{FF2B5EF4-FFF2-40B4-BE49-F238E27FC236}">
                <a16:creationId xmlns:a16="http://schemas.microsoft.com/office/drawing/2014/main" id="{ADC18F2E-111B-46F2-9F20-BC600102A251}"/>
              </a:ext>
            </a:extLst>
          </p:cNvPr>
          <p:cNvPicPr>
            <a:picLocks noChangeAspect="1"/>
          </p:cNvPicPr>
          <p:nvPr/>
        </p:nvPicPr>
        <p:blipFill>
          <a:blip r:embed="rId8"/>
          <a:stretch>
            <a:fillRect/>
          </a:stretch>
        </p:blipFill>
        <p:spPr>
          <a:xfrm>
            <a:off x="3905776" y="1826019"/>
            <a:ext cx="3051158" cy="4329023"/>
          </a:xfrm>
          <a:prstGeom prst="rect">
            <a:avLst/>
          </a:prstGeom>
        </p:spPr>
      </p:pic>
      <p:sp>
        <p:nvSpPr>
          <p:cNvPr id="9" name="スライド番号プレースホルダー 3">
            <a:extLst>
              <a:ext uri="{FF2B5EF4-FFF2-40B4-BE49-F238E27FC236}">
                <a16:creationId xmlns:a16="http://schemas.microsoft.com/office/drawing/2014/main" id="{5C9EBF1E-79C1-7E43-86C4-9AFEC20CA359}"/>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142</a:t>
            </a:fld>
            <a:endParaRPr lang="en-US" altLang="ja-JP" b="0" dirty="0">
              <a:solidFill>
                <a:prstClr val="black"/>
              </a:solidFill>
            </a:endParaRPr>
          </a:p>
        </p:txBody>
      </p:sp>
      <p:sp>
        <p:nvSpPr>
          <p:cNvPr id="2" name="Google Shape;2296;p242">
            <a:extLst>
              <a:ext uri="{FF2B5EF4-FFF2-40B4-BE49-F238E27FC236}">
                <a16:creationId xmlns:a16="http://schemas.microsoft.com/office/drawing/2014/main" id="{9EACBE59-8FB2-6F59-D0FC-219420FB535E}"/>
              </a:ext>
            </a:extLst>
          </p:cNvPr>
          <p:cNvSpPr txBox="1"/>
          <p:nvPr/>
        </p:nvSpPr>
        <p:spPr>
          <a:xfrm>
            <a:off x="4572000" y="832628"/>
            <a:ext cx="4600010"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https://www.moj.go.jp/seinen/</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Tree>
    <p:extLst>
      <p:ext uri="{BB962C8B-B14F-4D97-AF65-F5344CB8AC3E}">
        <p14:creationId xmlns:p14="http://schemas.microsoft.com/office/powerpoint/2010/main" val="238052596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92696"/>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143</a:t>
            </a:fld>
            <a:endParaRPr lang="en-US" altLang="ja-JP" b="0"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BIZ UDPゴシック" panose="020B0400000000000000" pitchFamily="50" charset="-128"/>
                <a:cs typeface="+mj-cs"/>
              </a:rPr>
              <a:t>文部科学省：ビデオ教材（</a:t>
            </a:r>
            <a:r>
              <a:rPr lang="en-US" altLang="ja-JP" sz="3200" dirty="0">
                <a:solidFill>
                  <a:srgbClr val="1F497D"/>
                </a:solidFill>
                <a:latin typeface="+mj-lt"/>
                <a:ea typeface="BIZ UDPゴシック" panose="020B0400000000000000" pitchFamily="50" charset="-128"/>
                <a:cs typeface="+mj-cs"/>
              </a:rPr>
              <a:t>YouTube</a:t>
            </a:r>
            <a:r>
              <a:rPr lang="ja-JP" altLang="en-US" sz="3200" dirty="0">
                <a:solidFill>
                  <a:srgbClr val="1F497D"/>
                </a:solidFill>
                <a:latin typeface="+mj-lt"/>
                <a:ea typeface="BIZ UDPゴシック" panose="020B0400000000000000" pitchFamily="50" charset="-128"/>
                <a:cs typeface="+mj-cs"/>
              </a:rPr>
              <a:t>）</a:t>
            </a:r>
          </a:p>
        </p:txBody>
      </p:sp>
      <p:sp>
        <p:nvSpPr>
          <p:cNvPr id="4" name="テキスト ボックス 3"/>
          <p:cNvSpPr txBox="1"/>
          <p:nvPr/>
        </p:nvSpPr>
        <p:spPr>
          <a:xfrm>
            <a:off x="228273" y="1032651"/>
            <a:ext cx="8214052" cy="523220"/>
          </a:xfrm>
          <a:prstGeom prst="rect">
            <a:avLst/>
          </a:prstGeom>
          <a:noFill/>
        </p:spPr>
        <p:txBody>
          <a:bodyPr wrap="square" rtlCol="0">
            <a:spAutoFit/>
          </a:bodyPr>
          <a:lstStyle/>
          <a:p>
            <a:r>
              <a:rPr lang="ja-JP" altLang="en-US" sz="2800" dirty="0">
                <a:ea typeface="BIZ UDPゴシック" panose="020B0400000000000000" pitchFamily="50" charset="-128"/>
              </a:rPr>
              <a:t>情報化社会の新たな問題を考えるための教材</a:t>
            </a:r>
            <a:endParaRPr lang="en-US" altLang="ja-JP" sz="2800" dirty="0">
              <a:ea typeface="BIZ UDPゴシック" panose="020B0400000000000000" pitchFamily="50" charset="-128"/>
            </a:endParaRPr>
          </a:p>
        </p:txBody>
      </p:sp>
      <p:pic>
        <p:nvPicPr>
          <p:cNvPr id="6" name="図 5"/>
          <p:cNvPicPr>
            <a:picLocks noChangeAspect="1"/>
          </p:cNvPicPr>
          <p:nvPr/>
        </p:nvPicPr>
        <p:blipFill>
          <a:blip r:embed="rId3"/>
          <a:stretch>
            <a:fillRect/>
          </a:stretch>
        </p:blipFill>
        <p:spPr>
          <a:xfrm>
            <a:off x="3642733" y="1517984"/>
            <a:ext cx="3661081" cy="5040000"/>
          </a:xfrm>
          <a:prstGeom prst="rect">
            <a:avLst/>
          </a:prstGeom>
        </p:spPr>
      </p:pic>
      <p:pic>
        <p:nvPicPr>
          <p:cNvPr id="7" name="図 6"/>
          <p:cNvPicPr>
            <a:picLocks noChangeAspect="1"/>
          </p:cNvPicPr>
          <p:nvPr/>
        </p:nvPicPr>
        <p:blipFill>
          <a:blip r:embed="rId4"/>
          <a:stretch>
            <a:fillRect/>
          </a:stretch>
        </p:blipFill>
        <p:spPr>
          <a:xfrm>
            <a:off x="153139" y="1521205"/>
            <a:ext cx="3354701" cy="5040000"/>
          </a:xfrm>
          <a:prstGeom prst="rect">
            <a:avLst/>
          </a:prstGeom>
        </p:spPr>
      </p:pic>
      <p:sp>
        <p:nvSpPr>
          <p:cNvPr id="11" name="テキスト ボックス 10"/>
          <p:cNvSpPr txBox="1"/>
          <p:nvPr/>
        </p:nvSpPr>
        <p:spPr>
          <a:xfrm>
            <a:off x="173112" y="668763"/>
            <a:ext cx="8970888" cy="369332"/>
          </a:xfrm>
          <a:prstGeom prst="rect">
            <a:avLst/>
          </a:prstGeom>
          <a:noFill/>
        </p:spPr>
        <p:txBody>
          <a:bodyPr wrap="square" rtlCol="0">
            <a:spAutoFit/>
          </a:bodyPr>
          <a:lstStyle/>
          <a:p>
            <a:r>
              <a:rPr lang="en-US" altLang="ja-JP" dirty="0">
                <a:latin typeface="BIZ UDPゴシック" panose="020B0400000000000000" pitchFamily="50" charset="-128"/>
                <a:ea typeface="BIZ UDPゴシック" panose="020B0400000000000000" pitchFamily="50" charset="-128"/>
              </a:rPr>
              <a:t>http://www.mext.go.jp/a_menu/shotou/zyouhou/detail/1416322.htm</a:t>
            </a:r>
            <a:endParaRPr kumimoji="1" lang="ja-JP" altLang="en-US" dirty="0">
              <a:latin typeface="BIZ UDPゴシック" panose="020B0400000000000000" pitchFamily="50" charset="-128"/>
              <a:ea typeface="BIZ UDPゴシック" panose="020B0400000000000000" pitchFamily="50" charset="-128"/>
            </a:endParaRPr>
          </a:p>
        </p:txBody>
      </p:sp>
      <p:pic>
        <p:nvPicPr>
          <p:cNvPr id="9" name="図 8"/>
          <p:cNvPicPr>
            <a:picLocks noChangeAspect="1"/>
          </p:cNvPicPr>
          <p:nvPr/>
        </p:nvPicPr>
        <p:blipFill>
          <a:blip r:embed="rId5"/>
          <a:stretch>
            <a:fillRect/>
          </a:stretch>
        </p:blipFill>
        <p:spPr>
          <a:xfrm>
            <a:off x="6234341" y="3141750"/>
            <a:ext cx="2348036" cy="3240000"/>
          </a:xfrm>
          <a:prstGeom prst="rect">
            <a:avLst/>
          </a:prstGeom>
          <a:ln>
            <a:solidFill>
              <a:schemeClr val="tx1"/>
            </a:solidFill>
          </a:ln>
        </p:spPr>
      </p:pic>
    </p:spTree>
    <p:extLst>
      <p:ext uri="{BB962C8B-B14F-4D97-AF65-F5344CB8AC3E}">
        <p14:creationId xmlns:p14="http://schemas.microsoft.com/office/powerpoint/2010/main" val="167015454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内閣府／こども家庭庁</a:t>
            </a:r>
          </a:p>
        </p:txBody>
      </p:sp>
      <p:sp>
        <p:nvSpPr>
          <p:cNvPr id="4" name="テキスト ボックス 3"/>
          <p:cNvSpPr txBox="1"/>
          <p:nvPr/>
        </p:nvSpPr>
        <p:spPr>
          <a:xfrm>
            <a:off x="318388" y="620688"/>
            <a:ext cx="8718108" cy="461665"/>
          </a:xfrm>
          <a:prstGeom prst="rect">
            <a:avLst/>
          </a:prstGeom>
          <a:noFill/>
        </p:spPr>
        <p:txBody>
          <a:bodyPr wrap="square" rtlCol="0">
            <a:spAutoFit/>
          </a:bodyPr>
          <a:lstStyle/>
          <a:p>
            <a:r>
              <a:rPr lang="en-US" altLang="ja-JP" sz="2400" dirty="0">
                <a:latin typeface="BIZ UDPゴシック" panose="020B0400000000000000" pitchFamily="50" charset="-128"/>
                <a:ea typeface="BIZ UDPゴシック" panose="020B0400000000000000" pitchFamily="50" charset="-128"/>
              </a:rPr>
              <a:t>https://www.cfa.go.jp/policies/youth-kankyou</a:t>
            </a:r>
          </a:p>
        </p:txBody>
      </p:sp>
      <p:pic>
        <p:nvPicPr>
          <p:cNvPr id="7" name="図 6">
            <a:extLst>
              <a:ext uri="{FF2B5EF4-FFF2-40B4-BE49-F238E27FC236}">
                <a16:creationId xmlns:a16="http://schemas.microsoft.com/office/drawing/2014/main" id="{7410DC22-7356-C42E-0099-260AFA782B0D}"/>
              </a:ext>
            </a:extLst>
          </p:cNvPr>
          <p:cNvPicPr>
            <a:picLocks noChangeAspect="1"/>
          </p:cNvPicPr>
          <p:nvPr/>
        </p:nvPicPr>
        <p:blipFill>
          <a:blip r:embed="rId3"/>
          <a:stretch>
            <a:fillRect/>
          </a:stretch>
        </p:blipFill>
        <p:spPr>
          <a:xfrm>
            <a:off x="733869" y="1413590"/>
            <a:ext cx="7316221" cy="2476846"/>
          </a:xfrm>
          <a:prstGeom prst="rect">
            <a:avLst/>
          </a:prstGeom>
        </p:spPr>
      </p:pic>
      <p:sp>
        <p:nvSpPr>
          <p:cNvPr id="9" name="テキスト ボックス 8">
            <a:extLst>
              <a:ext uri="{FF2B5EF4-FFF2-40B4-BE49-F238E27FC236}">
                <a16:creationId xmlns:a16="http://schemas.microsoft.com/office/drawing/2014/main" id="{7823E6DB-A3C6-3C8B-804F-D6A2CF8E0EE9}"/>
              </a:ext>
            </a:extLst>
          </p:cNvPr>
          <p:cNvSpPr txBox="1"/>
          <p:nvPr/>
        </p:nvSpPr>
        <p:spPr>
          <a:xfrm>
            <a:off x="1763688" y="4205987"/>
            <a:ext cx="6480720" cy="1938992"/>
          </a:xfrm>
          <a:prstGeom prst="rect">
            <a:avLst/>
          </a:prstGeom>
          <a:noFill/>
        </p:spPr>
        <p:txBody>
          <a:bodyPr wrap="square">
            <a:spAutoFit/>
          </a:bodyPr>
          <a:lstStyle/>
          <a:p>
            <a:pPr algn="l">
              <a:buFont typeface="Arial" panose="020B0604020202020204" pitchFamily="34" charset="0"/>
              <a:buChar char="•"/>
            </a:pPr>
            <a:r>
              <a:rPr lang="ja-JP" altLang="en-US" sz="2000" b="1" i="0" u="sng" dirty="0">
                <a:solidFill>
                  <a:srgbClr val="0070C0"/>
                </a:solidFill>
                <a:effectLst/>
                <a:latin typeface="Noto Sans JP"/>
                <a:ea typeface="BIZ UDPゴシック" panose="020B0400000000000000" pitchFamily="50" charset="-128"/>
              </a:rPr>
              <a:t>青少年インターネット環境整備法・関係法令</a:t>
            </a:r>
            <a:endParaRPr lang="ja-JP" altLang="en-US" sz="2000" b="1" i="0" dirty="0">
              <a:solidFill>
                <a:srgbClr val="0070C0"/>
              </a:solidFill>
              <a:effectLst/>
              <a:latin typeface="Noto Sans JP"/>
              <a:ea typeface="BIZ UDPゴシック" panose="020B0400000000000000" pitchFamily="50" charset="-128"/>
            </a:endParaRPr>
          </a:p>
          <a:p>
            <a:pPr algn="l">
              <a:buFont typeface="Arial" panose="020B0604020202020204" pitchFamily="34" charset="0"/>
              <a:buChar char="•"/>
            </a:pPr>
            <a:r>
              <a:rPr lang="ja-JP" altLang="en-US" sz="2000" b="1" i="0" u="sng" dirty="0">
                <a:solidFill>
                  <a:srgbClr val="0070C0"/>
                </a:solidFill>
                <a:effectLst/>
                <a:latin typeface="Noto Sans JP"/>
                <a:ea typeface="BIZ UDPゴシック" panose="020B0400000000000000" pitchFamily="50" charset="-128"/>
              </a:rPr>
              <a:t>基本計画・ガイドライン</a:t>
            </a:r>
            <a:endParaRPr lang="ja-JP" altLang="en-US" sz="2000" b="1" i="0" dirty="0">
              <a:solidFill>
                <a:srgbClr val="0070C0"/>
              </a:solidFill>
              <a:effectLst/>
              <a:latin typeface="Noto Sans JP"/>
              <a:ea typeface="BIZ UDPゴシック" panose="020B0400000000000000" pitchFamily="50" charset="-128"/>
            </a:endParaRPr>
          </a:p>
          <a:p>
            <a:pPr algn="l">
              <a:buFont typeface="Arial" panose="020B0604020202020204" pitchFamily="34" charset="0"/>
              <a:buChar char="•"/>
            </a:pPr>
            <a:r>
              <a:rPr lang="ja-JP" altLang="en-US" sz="2000" b="1" i="0" u="sng" dirty="0">
                <a:solidFill>
                  <a:srgbClr val="0070C0"/>
                </a:solidFill>
                <a:effectLst/>
                <a:latin typeface="Noto Sans JP"/>
                <a:ea typeface="BIZ UDPゴシック" panose="020B0400000000000000" pitchFamily="50" charset="-128"/>
              </a:rPr>
              <a:t>青少年インターネット環境の整備等に関する検討会等</a:t>
            </a:r>
            <a:endParaRPr lang="ja-JP" altLang="en-US" sz="2000" b="1" i="0" dirty="0">
              <a:solidFill>
                <a:srgbClr val="0070C0"/>
              </a:solidFill>
              <a:effectLst/>
              <a:latin typeface="Noto Sans JP"/>
              <a:ea typeface="BIZ UDPゴシック" panose="020B0400000000000000" pitchFamily="50" charset="-128"/>
            </a:endParaRPr>
          </a:p>
          <a:p>
            <a:pPr algn="l">
              <a:buFont typeface="Arial" panose="020B0604020202020204" pitchFamily="34" charset="0"/>
              <a:buChar char="•"/>
            </a:pPr>
            <a:r>
              <a:rPr lang="ja-JP" altLang="en-US" sz="2000" b="1" i="0" u="sng" dirty="0">
                <a:solidFill>
                  <a:srgbClr val="0070C0"/>
                </a:solidFill>
                <a:effectLst/>
                <a:latin typeface="Noto Sans JP"/>
                <a:ea typeface="BIZ UDPゴシック" panose="020B0400000000000000" pitchFamily="50" charset="-128"/>
              </a:rPr>
              <a:t>統計・調査研究</a:t>
            </a:r>
            <a:endParaRPr lang="ja-JP" altLang="en-US" sz="2000" b="1" i="0" dirty="0">
              <a:solidFill>
                <a:srgbClr val="0070C0"/>
              </a:solidFill>
              <a:effectLst/>
              <a:latin typeface="Noto Sans JP"/>
              <a:ea typeface="BIZ UDPゴシック" panose="020B0400000000000000" pitchFamily="50" charset="-128"/>
            </a:endParaRPr>
          </a:p>
          <a:p>
            <a:pPr algn="l">
              <a:buFont typeface="Arial" panose="020B0604020202020204" pitchFamily="34" charset="0"/>
              <a:buChar char="•"/>
            </a:pPr>
            <a:r>
              <a:rPr lang="ja-JP" altLang="en-US" sz="2000" b="1" i="0" dirty="0">
                <a:solidFill>
                  <a:srgbClr val="1A1A1C"/>
                </a:solidFill>
                <a:effectLst/>
                <a:latin typeface="Noto Sans JP"/>
                <a:ea typeface="BIZ UDPゴシック" panose="020B0400000000000000" pitchFamily="50" charset="-128"/>
              </a:rPr>
              <a:t>個別の問題への取組み（準備中）</a:t>
            </a:r>
          </a:p>
          <a:p>
            <a:pPr algn="l">
              <a:buFont typeface="Arial" panose="020B0604020202020204" pitchFamily="34" charset="0"/>
              <a:buChar char="•"/>
            </a:pPr>
            <a:r>
              <a:rPr lang="ja-JP" altLang="en-US" sz="2000" b="1" i="0" u="sng" dirty="0">
                <a:solidFill>
                  <a:srgbClr val="0070C0"/>
                </a:solidFill>
                <a:effectLst/>
                <a:latin typeface="Noto Sans JP"/>
                <a:ea typeface="BIZ UDPゴシック" panose="020B0400000000000000" pitchFamily="50" charset="-128"/>
              </a:rPr>
              <a:t>リンク集</a:t>
            </a:r>
            <a:endParaRPr lang="ja-JP" altLang="en-US" sz="2000" b="1" i="0" dirty="0">
              <a:solidFill>
                <a:srgbClr val="0070C0"/>
              </a:solidFill>
              <a:effectLst/>
              <a:latin typeface="Noto Sans JP"/>
              <a:ea typeface="BIZ UDPゴシック" panose="020B0400000000000000" pitchFamily="50" charset="-128"/>
            </a:endParaRPr>
          </a:p>
        </p:txBody>
      </p:sp>
      <p:sp>
        <p:nvSpPr>
          <p:cNvPr id="5" name="スライド番号プレースホルダー 1">
            <a:extLst>
              <a:ext uri="{FF2B5EF4-FFF2-40B4-BE49-F238E27FC236}">
                <a16:creationId xmlns:a16="http://schemas.microsoft.com/office/drawing/2014/main" id="{A5234B6C-4797-1B8E-5F1A-C920A305B6A9}"/>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144</a:t>
            </a:fld>
            <a:endParaRPr lang="en-US" altLang="ja-JP" b="0" dirty="0"/>
          </a:p>
        </p:txBody>
      </p:sp>
    </p:spTree>
    <p:extLst>
      <p:ext uri="{BB962C8B-B14F-4D97-AF65-F5344CB8AC3E}">
        <p14:creationId xmlns:p14="http://schemas.microsoft.com/office/powerpoint/2010/main" val="8937663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2330"/>
        <p:cNvGrpSpPr/>
        <p:nvPr/>
      </p:nvGrpSpPr>
      <p:grpSpPr>
        <a:xfrm>
          <a:off x="0" y="0"/>
          <a:ext cx="0" cy="0"/>
          <a:chOff x="0" y="0"/>
          <a:chExt cx="0" cy="0"/>
        </a:xfrm>
      </p:grpSpPr>
      <p:sp>
        <p:nvSpPr>
          <p:cNvPr id="2331" name="Google Shape;2331;p245"/>
          <p:cNvSpPr txBox="1"/>
          <p:nvPr/>
        </p:nvSpPr>
        <p:spPr>
          <a:xfrm>
            <a:off x="0" y="3150"/>
            <a:ext cx="9144000" cy="6462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1F497D"/>
              </a:buClr>
              <a:buSzPts val="3200"/>
              <a:buFont typeface="Arial"/>
              <a:buNone/>
              <a:tabLst/>
              <a:defRPr/>
            </a:pPr>
            <a:r>
              <a:rPr kumimoji="0" lang="ja-JP" altLang="en-US" sz="3600" b="1"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政府広報</a:t>
            </a:r>
            <a:endParaRPr kumimoji="0" sz="1600" b="1"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2332" name="Google Shape;2332;p245"/>
          <p:cNvSpPr txBox="1"/>
          <p:nvPr/>
        </p:nvSpPr>
        <p:spPr>
          <a:xfrm>
            <a:off x="174698" y="766551"/>
            <a:ext cx="8789790" cy="738623"/>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ja-JP" altLang="en-US" sz="2400" b="1"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こどものスマホ利用を安全に！ネット犯罪から守るには？</a:t>
            </a:r>
            <a:endParaRPr kumimoji="0" sz="14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1800" b="1"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https://www.gov-online.go.jp/article/201503/entry-7441.html</a:t>
            </a:r>
            <a:endParaRPr kumimoji="0" sz="1800" b="1"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2333" name="Google Shape;2333;p245"/>
          <p:cNvSpPr/>
          <p:nvPr/>
        </p:nvSpPr>
        <p:spPr>
          <a:xfrm>
            <a:off x="1187624" y="4627424"/>
            <a:ext cx="7461076" cy="1846659"/>
          </a:xfrm>
          <a:prstGeom prst="rect">
            <a:avLst/>
          </a:prstGeom>
          <a:solidFill>
            <a:srgbClr val="F5F5F5"/>
          </a:solidFill>
          <a:ln>
            <a:noFill/>
          </a:ln>
        </p:spPr>
        <p:txBody>
          <a:bodyPr spcFirstLastPara="1" wrap="square" lIns="0" tIns="0" rIns="0" bIns="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1</a:t>
            </a:r>
            <a:r>
              <a:rPr kumimoji="0" lang="ja-JP" altLang="en-US"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スマホを悪用したこどものネット犯罪被害</a:t>
            </a:r>
            <a:endParaRPr kumimoji="0" sz="2400" b="0"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2</a:t>
            </a:r>
            <a:r>
              <a:rPr kumimoji="0" lang="ja-JP" altLang="en-US"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どんな犯罪被害が起きているの？</a:t>
            </a:r>
            <a:endParaRPr kumimoji="0" sz="2400" b="0"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3</a:t>
            </a:r>
            <a:r>
              <a:rPr kumimoji="0" lang="ja-JP" altLang="en-US"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こどもが加害者になることもあるの？</a:t>
            </a:r>
            <a:endParaRPr kumimoji="0" sz="2400" b="0"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4</a:t>
            </a:r>
            <a:r>
              <a:rPr kumimoji="0" lang="ja-JP" altLang="en-US"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こどもがインターネットを安全、適切に利用するには？</a:t>
            </a:r>
            <a:endParaRPr kumimoji="0" sz="2400" b="0"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altLang="ja-JP"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5</a:t>
            </a:r>
            <a:r>
              <a:rPr kumimoji="0" lang="ja-JP" altLang="en-US" sz="2400" b="1" i="0" u="sng"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rPr>
              <a:t>フィルタリング設定は十分ですか？</a:t>
            </a:r>
            <a:endParaRPr kumimoji="0" sz="2400" b="0" i="0" u="none" strike="noStrike" kern="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2334" name="Google Shape;2334;p24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2400"/>
              <a:buFont typeface="MS PGothic"/>
              <a:buNone/>
              <a:tabLst/>
              <a:defRPr/>
            </a:pPr>
            <a:fld id="{00000000-1234-1234-1234-123412341234}" type="slidenum">
              <a:rPr kumimoji="0" lang="en-US" altLang="ja-JP"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rPr>
              <a:pPr marL="0" marR="0" lvl="0" indent="0" algn="r" defTabSz="914400" rtl="0" eaLnBrk="1" fontAlgn="auto" latinLnBrk="0" hangingPunct="1">
                <a:lnSpc>
                  <a:spcPct val="100000"/>
                </a:lnSpc>
                <a:spcBef>
                  <a:spcPts val="0"/>
                </a:spcBef>
                <a:spcAft>
                  <a:spcPts val="0"/>
                </a:spcAft>
                <a:buClr>
                  <a:srgbClr val="000000"/>
                </a:buClr>
                <a:buSzPts val="2400"/>
                <a:buFont typeface="MS PGothic"/>
                <a:buNone/>
                <a:tabLst/>
                <a:defRPr/>
              </a:pPr>
              <a:t>145</a:t>
            </a:fld>
            <a:endParaRPr kumimoji="0"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endParaRPr>
          </a:p>
        </p:txBody>
      </p:sp>
      <p:pic>
        <p:nvPicPr>
          <p:cNvPr id="2335" name="Google Shape;2335;p245"/>
          <p:cNvPicPr preferRelativeResize="0"/>
          <p:nvPr/>
        </p:nvPicPr>
        <p:blipFill rotWithShape="1">
          <a:blip r:embed="rId3">
            <a:alphaModFix/>
          </a:blip>
          <a:srcRect/>
          <a:stretch/>
        </p:blipFill>
        <p:spPr>
          <a:xfrm>
            <a:off x="1691680" y="1767297"/>
            <a:ext cx="5455080" cy="2808506"/>
          </a:xfrm>
          <a:prstGeom prst="rect">
            <a:avLst/>
          </a:prstGeom>
          <a:noFill/>
          <a:ln>
            <a:noFill/>
          </a:ln>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ea typeface="BIZ UDPゴシック" panose="020B0400000000000000" pitchFamily="50" charset="-128"/>
              </a:rPr>
              <a:t>上手にネットと付き合おう！（総務省）</a:t>
            </a:r>
          </a:p>
        </p:txBody>
      </p:sp>
      <p:sp>
        <p:nvSpPr>
          <p:cNvPr id="4" name="テキスト ボックス 3"/>
          <p:cNvSpPr txBox="1"/>
          <p:nvPr/>
        </p:nvSpPr>
        <p:spPr>
          <a:xfrm>
            <a:off x="464974" y="781253"/>
            <a:ext cx="8214052" cy="369332"/>
          </a:xfrm>
          <a:prstGeom prst="rect">
            <a:avLst/>
          </a:prstGeom>
          <a:noFill/>
        </p:spPr>
        <p:txBody>
          <a:bodyPr wrap="square" rtlCol="0">
            <a:spAutoFit/>
          </a:bodyPr>
          <a:lstStyle/>
          <a:p>
            <a:pPr marL="0" marR="0" lvl="0" indent="0" algn="l" rtl="0">
              <a:lnSpc>
                <a:spcPct val="100000"/>
              </a:lnSpc>
              <a:spcBef>
                <a:spcPts val="0"/>
              </a:spcBef>
              <a:spcAft>
                <a:spcPts val="0"/>
              </a:spcAft>
              <a:buClr>
                <a:srgbClr val="000000"/>
              </a:buClr>
              <a:buSzPts val="1800"/>
              <a:buFont typeface="Arial"/>
              <a:buNone/>
            </a:pPr>
            <a:r>
              <a:rPr lang="en-US" altLang="ja-JP" sz="18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https://www.soumu.go.jp/use_the_internet_wisely/</a:t>
            </a:r>
          </a:p>
        </p:txBody>
      </p:sp>
      <p:pic>
        <p:nvPicPr>
          <p:cNvPr id="10" name="図 9">
            <a:extLst>
              <a:ext uri="{FF2B5EF4-FFF2-40B4-BE49-F238E27FC236}">
                <a16:creationId xmlns:a16="http://schemas.microsoft.com/office/drawing/2014/main" id="{F8F16187-7A9C-D3F8-A7E1-97903B572254}"/>
              </a:ext>
            </a:extLst>
          </p:cNvPr>
          <p:cNvPicPr>
            <a:picLocks noChangeAspect="1"/>
          </p:cNvPicPr>
          <p:nvPr/>
        </p:nvPicPr>
        <p:blipFill>
          <a:blip r:embed="rId3"/>
          <a:stretch>
            <a:fillRect/>
          </a:stretch>
        </p:blipFill>
        <p:spPr>
          <a:xfrm>
            <a:off x="0" y="1561480"/>
            <a:ext cx="9144000" cy="4295710"/>
          </a:xfrm>
          <a:prstGeom prst="rect">
            <a:avLst/>
          </a:prstGeom>
        </p:spPr>
      </p:pic>
      <p:sp>
        <p:nvSpPr>
          <p:cNvPr id="5" name="スライド番号プレースホルダー 1">
            <a:extLst>
              <a:ext uri="{FF2B5EF4-FFF2-40B4-BE49-F238E27FC236}">
                <a16:creationId xmlns:a16="http://schemas.microsoft.com/office/drawing/2014/main" id="{45963DE0-6379-2536-12B5-5F0B118211B2}"/>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146</a:t>
            </a:fld>
            <a:endParaRPr lang="en-US" altLang="ja-JP" b="0" dirty="0"/>
          </a:p>
        </p:txBody>
      </p:sp>
    </p:spTree>
    <p:extLst>
      <p:ext uri="{BB962C8B-B14F-4D97-AF65-F5344CB8AC3E}">
        <p14:creationId xmlns:p14="http://schemas.microsoft.com/office/powerpoint/2010/main" val="291068985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ea typeface="BIZ UDPゴシック" panose="020B0400000000000000" pitchFamily="50" charset="-128"/>
              </a:rPr>
              <a:t>上手にネットと付き合おう！（総務省）</a:t>
            </a:r>
          </a:p>
        </p:txBody>
      </p:sp>
      <p:sp>
        <p:nvSpPr>
          <p:cNvPr id="4" name="テキスト ボックス 3"/>
          <p:cNvSpPr txBox="1"/>
          <p:nvPr/>
        </p:nvSpPr>
        <p:spPr>
          <a:xfrm>
            <a:off x="464974" y="781253"/>
            <a:ext cx="8571522" cy="369332"/>
          </a:xfrm>
          <a:prstGeom prst="rect">
            <a:avLst/>
          </a:prstGeom>
          <a:noFill/>
        </p:spPr>
        <p:txBody>
          <a:bodyPr wrap="square" rtlCol="0">
            <a:spAutoFit/>
          </a:bodyPr>
          <a:lstStyle/>
          <a:p>
            <a:r>
              <a:rPr lang="en-US" altLang="ja-JP" dirty="0">
                <a:latin typeface="BIZ UDPゴシック" panose="020B0400000000000000" pitchFamily="50" charset="-128"/>
                <a:ea typeface="BIZ UDPゴシック" panose="020B0400000000000000" pitchFamily="50" charset="-128"/>
              </a:rPr>
              <a:t>https://www.soumu.go.jp/use_the_internet_wisely/parent-teacher/</a:t>
            </a:r>
            <a:endParaRPr kumimoji="1" lang="ja-JP" altLang="en-US" dirty="0">
              <a:latin typeface="BIZ UDPゴシック" panose="020B0400000000000000" pitchFamily="50" charset="-128"/>
              <a:ea typeface="BIZ UDPゴシック" panose="020B0400000000000000" pitchFamily="50" charset="-128"/>
            </a:endParaRPr>
          </a:p>
        </p:txBody>
      </p:sp>
      <p:pic>
        <p:nvPicPr>
          <p:cNvPr id="6" name="図 5">
            <a:extLst>
              <a:ext uri="{FF2B5EF4-FFF2-40B4-BE49-F238E27FC236}">
                <a16:creationId xmlns:a16="http://schemas.microsoft.com/office/drawing/2014/main" id="{07867E45-985B-399D-1FDC-5EFAF50BAA22}"/>
              </a:ext>
            </a:extLst>
          </p:cNvPr>
          <p:cNvPicPr>
            <a:picLocks noChangeAspect="1"/>
          </p:cNvPicPr>
          <p:nvPr/>
        </p:nvPicPr>
        <p:blipFill>
          <a:blip r:embed="rId3"/>
          <a:stretch>
            <a:fillRect/>
          </a:stretch>
        </p:blipFill>
        <p:spPr>
          <a:xfrm>
            <a:off x="755576" y="1214455"/>
            <a:ext cx="7776864" cy="5479723"/>
          </a:xfrm>
          <a:prstGeom prst="rect">
            <a:avLst/>
          </a:prstGeom>
        </p:spPr>
      </p:pic>
      <p:sp>
        <p:nvSpPr>
          <p:cNvPr id="5" name="スライド番号プレースホルダー 1">
            <a:extLst>
              <a:ext uri="{FF2B5EF4-FFF2-40B4-BE49-F238E27FC236}">
                <a16:creationId xmlns:a16="http://schemas.microsoft.com/office/drawing/2014/main" id="{92AFD953-A7B9-B29C-F9D0-2BDE6B7095B8}"/>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147</a:t>
            </a:fld>
            <a:endParaRPr lang="en-US" altLang="ja-JP" b="0" dirty="0"/>
          </a:p>
        </p:txBody>
      </p:sp>
    </p:spTree>
    <p:extLst>
      <p:ext uri="{BB962C8B-B14F-4D97-AF65-F5344CB8AC3E}">
        <p14:creationId xmlns:p14="http://schemas.microsoft.com/office/powerpoint/2010/main" val="35397610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ea typeface="BIZ UDPゴシック" panose="020B0400000000000000" pitchFamily="50" charset="-128"/>
              </a:rPr>
              <a:t>上手にネットと付き合おう！（総務省）</a:t>
            </a:r>
          </a:p>
        </p:txBody>
      </p:sp>
      <p:sp>
        <p:nvSpPr>
          <p:cNvPr id="4" name="テキスト ボックス 3"/>
          <p:cNvSpPr txBox="1"/>
          <p:nvPr/>
        </p:nvSpPr>
        <p:spPr>
          <a:xfrm>
            <a:off x="464974" y="781253"/>
            <a:ext cx="8214052" cy="369332"/>
          </a:xfrm>
          <a:prstGeom prst="rect">
            <a:avLst/>
          </a:prstGeom>
          <a:noFill/>
        </p:spPr>
        <p:txBody>
          <a:bodyPr wrap="square" rtlCol="0">
            <a:spAutoFit/>
          </a:bodyPr>
          <a:lstStyle/>
          <a:p>
            <a:r>
              <a:rPr lang="en-US" altLang="ja-JP" dirty="0">
                <a:latin typeface="BIZ UDPゴシック" panose="020B0400000000000000" pitchFamily="50" charset="-128"/>
                <a:ea typeface="BIZ UDPゴシック" panose="020B0400000000000000" pitchFamily="50" charset="-128"/>
              </a:rPr>
              <a:t>https://www.soumu.go.jp/use_the_internet_wisely/trouble/</a:t>
            </a:r>
            <a:endParaRPr kumimoji="1" lang="ja-JP" altLang="en-US" dirty="0">
              <a:latin typeface="BIZ UDPゴシック" panose="020B0400000000000000" pitchFamily="50" charset="-128"/>
              <a:ea typeface="BIZ UDPゴシック" panose="020B0400000000000000" pitchFamily="50" charset="-128"/>
            </a:endParaRPr>
          </a:p>
        </p:txBody>
      </p:sp>
      <p:pic>
        <p:nvPicPr>
          <p:cNvPr id="7" name="図 6">
            <a:extLst>
              <a:ext uri="{FF2B5EF4-FFF2-40B4-BE49-F238E27FC236}">
                <a16:creationId xmlns:a16="http://schemas.microsoft.com/office/drawing/2014/main" id="{89D71369-B836-D56B-3F47-21CBD739C7F8}"/>
              </a:ext>
            </a:extLst>
          </p:cNvPr>
          <p:cNvPicPr>
            <a:picLocks noChangeAspect="1"/>
          </p:cNvPicPr>
          <p:nvPr/>
        </p:nvPicPr>
        <p:blipFill>
          <a:blip r:embed="rId3"/>
          <a:stretch>
            <a:fillRect/>
          </a:stretch>
        </p:blipFill>
        <p:spPr>
          <a:xfrm>
            <a:off x="39633" y="1150586"/>
            <a:ext cx="4964415" cy="2827832"/>
          </a:xfrm>
          <a:prstGeom prst="rect">
            <a:avLst/>
          </a:prstGeom>
        </p:spPr>
      </p:pic>
      <p:pic>
        <p:nvPicPr>
          <p:cNvPr id="10" name="図 9">
            <a:extLst>
              <a:ext uri="{FF2B5EF4-FFF2-40B4-BE49-F238E27FC236}">
                <a16:creationId xmlns:a16="http://schemas.microsoft.com/office/drawing/2014/main" id="{576D1BB4-A26F-D37E-2465-6FB908551E64}"/>
              </a:ext>
            </a:extLst>
          </p:cNvPr>
          <p:cNvPicPr>
            <a:picLocks noChangeAspect="1"/>
          </p:cNvPicPr>
          <p:nvPr/>
        </p:nvPicPr>
        <p:blipFill>
          <a:blip r:embed="rId4"/>
          <a:stretch>
            <a:fillRect/>
          </a:stretch>
        </p:blipFill>
        <p:spPr>
          <a:xfrm>
            <a:off x="5576852" y="1156912"/>
            <a:ext cx="3102174" cy="2346975"/>
          </a:xfrm>
          <a:prstGeom prst="rect">
            <a:avLst/>
          </a:prstGeom>
        </p:spPr>
      </p:pic>
      <p:pic>
        <p:nvPicPr>
          <p:cNvPr id="12" name="図 11">
            <a:extLst>
              <a:ext uri="{FF2B5EF4-FFF2-40B4-BE49-F238E27FC236}">
                <a16:creationId xmlns:a16="http://schemas.microsoft.com/office/drawing/2014/main" id="{9CDA4116-4372-F773-0EE5-4370ECACB3CC}"/>
              </a:ext>
            </a:extLst>
          </p:cNvPr>
          <p:cNvPicPr>
            <a:picLocks noChangeAspect="1"/>
          </p:cNvPicPr>
          <p:nvPr/>
        </p:nvPicPr>
        <p:blipFill>
          <a:blip r:embed="rId5"/>
          <a:stretch>
            <a:fillRect/>
          </a:stretch>
        </p:blipFill>
        <p:spPr>
          <a:xfrm>
            <a:off x="82818" y="4169786"/>
            <a:ext cx="3116167" cy="2688214"/>
          </a:xfrm>
          <a:prstGeom prst="rect">
            <a:avLst/>
          </a:prstGeom>
        </p:spPr>
      </p:pic>
      <p:pic>
        <p:nvPicPr>
          <p:cNvPr id="14" name="図 13">
            <a:extLst>
              <a:ext uri="{FF2B5EF4-FFF2-40B4-BE49-F238E27FC236}">
                <a16:creationId xmlns:a16="http://schemas.microsoft.com/office/drawing/2014/main" id="{AAFE20AC-DC13-A2EF-D492-25121F12E30C}"/>
              </a:ext>
            </a:extLst>
          </p:cNvPr>
          <p:cNvPicPr>
            <a:picLocks noChangeAspect="1"/>
          </p:cNvPicPr>
          <p:nvPr/>
        </p:nvPicPr>
        <p:blipFill>
          <a:blip r:embed="rId6"/>
          <a:stretch>
            <a:fillRect/>
          </a:stretch>
        </p:blipFill>
        <p:spPr>
          <a:xfrm>
            <a:off x="3403383" y="4155742"/>
            <a:ext cx="2702683" cy="2526421"/>
          </a:xfrm>
          <a:prstGeom prst="rect">
            <a:avLst/>
          </a:prstGeom>
        </p:spPr>
      </p:pic>
      <p:pic>
        <p:nvPicPr>
          <p:cNvPr id="16" name="図 15">
            <a:extLst>
              <a:ext uri="{FF2B5EF4-FFF2-40B4-BE49-F238E27FC236}">
                <a16:creationId xmlns:a16="http://schemas.microsoft.com/office/drawing/2014/main" id="{E8B15144-5328-2EE2-C06E-ABBA0B41158C}"/>
              </a:ext>
            </a:extLst>
          </p:cNvPr>
          <p:cNvPicPr>
            <a:picLocks noChangeAspect="1"/>
          </p:cNvPicPr>
          <p:nvPr/>
        </p:nvPicPr>
        <p:blipFill>
          <a:blip r:embed="rId7"/>
          <a:stretch>
            <a:fillRect/>
          </a:stretch>
        </p:blipFill>
        <p:spPr>
          <a:xfrm>
            <a:off x="6106066" y="4115625"/>
            <a:ext cx="2929646" cy="2634741"/>
          </a:xfrm>
          <a:prstGeom prst="rect">
            <a:avLst/>
          </a:prstGeom>
        </p:spPr>
      </p:pic>
      <p:sp>
        <p:nvSpPr>
          <p:cNvPr id="5" name="スライド番号プレースホルダー 1">
            <a:extLst>
              <a:ext uri="{FF2B5EF4-FFF2-40B4-BE49-F238E27FC236}">
                <a16:creationId xmlns:a16="http://schemas.microsoft.com/office/drawing/2014/main" id="{9FBCFA14-D743-B7F9-4A99-29472FFB2E86}"/>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148</a:t>
            </a:fld>
            <a:endParaRPr lang="en-US" altLang="ja-JP" b="0" dirty="0"/>
          </a:p>
        </p:txBody>
      </p:sp>
    </p:spTree>
    <p:extLst>
      <p:ext uri="{BB962C8B-B14F-4D97-AF65-F5344CB8AC3E}">
        <p14:creationId xmlns:p14="http://schemas.microsoft.com/office/powerpoint/2010/main" val="69659987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149</a:t>
            </a:fld>
            <a:endParaRPr lang="en-US" altLang="ja-JP" b="0"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b="1" dirty="0">
                <a:solidFill>
                  <a:srgbClr val="1F497D"/>
                </a:solidFill>
                <a:latin typeface="+mj-lt"/>
                <a:ea typeface="BIZ UDPゴシック" panose="020B0400000000000000" pitchFamily="50" charset="-128"/>
                <a:cs typeface="+mj-cs"/>
              </a:rPr>
              <a:t>保護者用：成長段階ごとの注意事項（経済産業省）</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r>
              <a:rPr lang="en-US" altLang="ja-JP" dirty="0">
                <a:latin typeface="BIZ UDPゴシック" panose="020B0400000000000000" pitchFamily="50" charset="-128"/>
                <a:ea typeface="BIZ UDPゴシック" panose="020B0400000000000000" pitchFamily="50" charset="-128"/>
              </a:rPr>
              <a:t>https://www.meti.go.jp/policy/it_policy/policy/filtering.html</a:t>
            </a:r>
            <a:endParaRPr kumimoji="1" lang="ja-JP" altLang="en-US" dirty="0">
              <a:latin typeface="BIZ UDPゴシック" panose="020B0400000000000000" pitchFamily="50" charset="-128"/>
              <a:ea typeface="BIZ UDPゴシック" panose="020B0400000000000000" pitchFamily="50" charset="-128"/>
            </a:endParaRPr>
          </a:p>
        </p:txBody>
      </p:sp>
      <p:sp>
        <p:nvSpPr>
          <p:cNvPr id="6" name="テキスト ボックス 5"/>
          <p:cNvSpPr txBox="1"/>
          <p:nvPr/>
        </p:nvSpPr>
        <p:spPr>
          <a:xfrm>
            <a:off x="158280" y="1165247"/>
            <a:ext cx="8446168" cy="1200329"/>
          </a:xfrm>
          <a:prstGeom prst="rect">
            <a:avLst/>
          </a:prstGeom>
          <a:solidFill>
            <a:schemeClr val="accent5">
              <a:lumMod val="40000"/>
              <a:lumOff val="60000"/>
            </a:schemeClr>
          </a:solidFill>
        </p:spPr>
        <p:txBody>
          <a:bodyPr wrap="square" rtlCol="0">
            <a:spAutoFit/>
          </a:bodyPr>
          <a:lstStyle/>
          <a:p>
            <a:r>
              <a:rPr lang="ja-JP" altLang="en-US" sz="2400" b="1" dirty="0">
                <a:ea typeface="BIZ UDPゴシック" panose="020B0400000000000000" pitchFamily="50" charset="-128"/>
              </a:rPr>
              <a:t>「インターネット利用に当たっての成長段階ごとの注意事項」</a:t>
            </a:r>
            <a:endParaRPr lang="en-US" altLang="ja-JP" sz="2400" b="1" dirty="0">
              <a:ea typeface="BIZ UDPゴシック" panose="020B0400000000000000" pitchFamily="50" charset="-128"/>
            </a:endParaRPr>
          </a:p>
          <a:p>
            <a:r>
              <a:rPr lang="ja-JP" altLang="en-US" sz="2400" b="1" dirty="0">
                <a:ea typeface="BIZ UDPゴシック" panose="020B0400000000000000" pitchFamily="50" charset="-128"/>
              </a:rPr>
              <a:t>・未就学児の保護者の方へ</a:t>
            </a:r>
            <a:r>
              <a:rPr lang="en-US" altLang="ja-JP" sz="2400" b="1" dirty="0">
                <a:ea typeface="BIZ UDPゴシック" panose="020B0400000000000000" pitchFamily="50" charset="-128"/>
              </a:rPr>
              <a:t>	</a:t>
            </a:r>
            <a:r>
              <a:rPr lang="ja-JP" altLang="en-US" sz="2400" b="1" dirty="0">
                <a:ea typeface="BIZ UDPゴシック" panose="020B0400000000000000" pitchFamily="50" charset="-128"/>
              </a:rPr>
              <a:t>・小学生の保護者の方へ</a:t>
            </a:r>
            <a:endParaRPr lang="en-US" altLang="ja-JP" sz="2400" b="1" dirty="0">
              <a:ea typeface="BIZ UDPゴシック" panose="020B0400000000000000" pitchFamily="50" charset="-128"/>
            </a:endParaRPr>
          </a:p>
          <a:p>
            <a:r>
              <a:rPr lang="ja-JP" altLang="en-US" sz="2400" b="1" dirty="0">
                <a:ea typeface="BIZ UDPゴシック" panose="020B0400000000000000" pitchFamily="50" charset="-128"/>
              </a:rPr>
              <a:t>・中学生の保護者の方へ</a:t>
            </a:r>
            <a:r>
              <a:rPr lang="en-US" altLang="ja-JP" sz="2400" b="1" dirty="0">
                <a:ea typeface="BIZ UDPゴシック" panose="020B0400000000000000" pitchFamily="50" charset="-128"/>
              </a:rPr>
              <a:t>	</a:t>
            </a:r>
            <a:r>
              <a:rPr lang="ja-JP" altLang="en-US" sz="2400" b="1" dirty="0">
                <a:ea typeface="BIZ UDPゴシック" panose="020B0400000000000000" pitchFamily="50" charset="-128"/>
              </a:rPr>
              <a:t>・高校生の保護者の方へ</a:t>
            </a:r>
          </a:p>
        </p:txBody>
      </p:sp>
      <p:pic>
        <p:nvPicPr>
          <p:cNvPr id="5" name="図 4"/>
          <p:cNvPicPr>
            <a:picLocks noChangeAspect="1"/>
          </p:cNvPicPr>
          <p:nvPr/>
        </p:nvPicPr>
        <p:blipFill>
          <a:blip r:embed="rId3"/>
          <a:stretch>
            <a:fillRect/>
          </a:stretch>
        </p:blipFill>
        <p:spPr>
          <a:xfrm>
            <a:off x="86861" y="2475375"/>
            <a:ext cx="2289507" cy="3240000"/>
          </a:xfrm>
          <a:prstGeom prst="rect">
            <a:avLst/>
          </a:prstGeom>
        </p:spPr>
      </p:pic>
      <p:pic>
        <p:nvPicPr>
          <p:cNvPr id="7" name="図 6"/>
          <p:cNvPicPr>
            <a:picLocks noChangeAspect="1"/>
          </p:cNvPicPr>
          <p:nvPr/>
        </p:nvPicPr>
        <p:blipFill>
          <a:blip r:embed="rId4"/>
          <a:stretch>
            <a:fillRect/>
          </a:stretch>
        </p:blipFill>
        <p:spPr>
          <a:xfrm>
            <a:off x="2327245" y="2471857"/>
            <a:ext cx="2287468" cy="3240000"/>
          </a:xfrm>
          <a:prstGeom prst="rect">
            <a:avLst/>
          </a:prstGeom>
        </p:spPr>
      </p:pic>
      <p:pic>
        <p:nvPicPr>
          <p:cNvPr id="9" name="図 8"/>
          <p:cNvPicPr>
            <a:picLocks noChangeAspect="1"/>
          </p:cNvPicPr>
          <p:nvPr/>
        </p:nvPicPr>
        <p:blipFill>
          <a:blip r:embed="rId5"/>
          <a:stretch>
            <a:fillRect/>
          </a:stretch>
        </p:blipFill>
        <p:spPr>
          <a:xfrm>
            <a:off x="4591378" y="2475375"/>
            <a:ext cx="2288489" cy="3240000"/>
          </a:xfrm>
          <a:prstGeom prst="rect">
            <a:avLst/>
          </a:prstGeom>
        </p:spPr>
      </p:pic>
      <p:pic>
        <p:nvPicPr>
          <p:cNvPr id="10" name="図 9"/>
          <p:cNvPicPr>
            <a:picLocks noChangeAspect="1"/>
          </p:cNvPicPr>
          <p:nvPr/>
        </p:nvPicPr>
        <p:blipFill>
          <a:blip r:embed="rId6"/>
          <a:stretch>
            <a:fillRect/>
          </a:stretch>
        </p:blipFill>
        <p:spPr>
          <a:xfrm>
            <a:off x="6855097" y="2471857"/>
            <a:ext cx="2288903" cy="3240000"/>
          </a:xfrm>
          <a:prstGeom prst="rect">
            <a:avLst/>
          </a:prstGeom>
        </p:spPr>
      </p:pic>
    </p:spTree>
    <p:extLst>
      <p:ext uri="{BB962C8B-B14F-4D97-AF65-F5344CB8AC3E}">
        <p14:creationId xmlns:p14="http://schemas.microsoft.com/office/powerpoint/2010/main" val="81141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06A318-531C-4B57-8549-63F2188545D6}"/>
              </a:ext>
            </a:extLst>
          </p:cNvPr>
          <p:cNvSpPr>
            <a:spLocks noGrp="1"/>
          </p:cNvSpPr>
          <p:nvPr>
            <p:ph type="title"/>
          </p:nvPr>
        </p:nvSpPr>
        <p:spPr>
          <a:xfrm>
            <a:off x="0" y="0"/>
            <a:ext cx="9144000" cy="667110"/>
          </a:xfrm>
        </p:spPr>
        <p:txBody>
          <a:bodyPr>
            <a:noAutofit/>
          </a:bodyPr>
          <a:lstStyle/>
          <a:p>
            <a:pPr algn="ctr"/>
            <a:r>
              <a:rPr kumimoji="1" lang="ja-JP" altLang="en-US" sz="3600" b="1" dirty="0">
                <a:solidFill>
                  <a:schemeClr val="accent1">
                    <a:lumMod val="75000"/>
                  </a:schemeClr>
                </a:solidFill>
              </a:rPr>
              <a:t>フィルタリングサービスの解除状況</a:t>
            </a:r>
            <a:endParaRPr kumimoji="1" lang="ja-JP" altLang="en-US" b="1" dirty="0">
              <a:solidFill>
                <a:schemeClr val="accent1">
                  <a:lumMod val="75000"/>
                </a:schemeClr>
              </a:solidFill>
            </a:endParaRPr>
          </a:p>
        </p:txBody>
      </p:sp>
      <p:pic>
        <p:nvPicPr>
          <p:cNvPr id="9" name="コンテンツ プレースホルダー 8">
            <a:extLst>
              <a:ext uri="{FF2B5EF4-FFF2-40B4-BE49-F238E27FC236}">
                <a16:creationId xmlns:a16="http://schemas.microsoft.com/office/drawing/2014/main" id="{42F92B91-767A-4B7D-8D12-06DAEA3E4E28}"/>
              </a:ext>
            </a:extLst>
          </p:cNvPr>
          <p:cNvPicPr>
            <a:picLocks noGrp="1" noChangeAspect="1"/>
          </p:cNvPicPr>
          <p:nvPr>
            <p:ph sz="quarter" idx="1"/>
          </p:nvPr>
        </p:nvPicPr>
        <p:blipFill>
          <a:blip r:embed="rId3"/>
          <a:stretch>
            <a:fillRect/>
          </a:stretch>
        </p:blipFill>
        <p:spPr>
          <a:xfrm>
            <a:off x="540019" y="734301"/>
            <a:ext cx="7920880" cy="5513393"/>
          </a:xfrm>
        </p:spPr>
      </p:pic>
      <p:sp>
        <p:nvSpPr>
          <p:cNvPr id="6" name="コンテンツ プレースホルダー 5">
            <a:extLst>
              <a:ext uri="{FF2B5EF4-FFF2-40B4-BE49-F238E27FC236}">
                <a16:creationId xmlns:a16="http://schemas.microsoft.com/office/drawing/2014/main" id="{FB4FA8A3-7296-4ADF-B6C0-3EEC62C8361E}"/>
              </a:ext>
            </a:extLst>
          </p:cNvPr>
          <p:cNvSpPr>
            <a:spLocks noGrp="1"/>
          </p:cNvSpPr>
          <p:nvPr>
            <p:ph sz="quarter" idx="4"/>
          </p:nvPr>
        </p:nvSpPr>
        <p:spPr>
          <a:xfrm>
            <a:off x="179512" y="6243606"/>
            <a:ext cx="8361503" cy="547203"/>
          </a:xfrm>
        </p:spPr>
        <p:txBody>
          <a:bodyPr/>
          <a:lstStyle/>
          <a:p>
            <a:pPr marL="0" indent="0">
              <a:buNone/>
            </a:pPr>
            <a:r>
              <a:rPr lang="ja-JP" altLang="en-US" sz="1100" dirty="0"/>
              <a:t>総務省 「我が国における 青少年のインターネット利用に係る フィルタリングに関する調査」　　　令和</a:t>
            </a:r>
            <a:r>
              <a:rPr lang="en-US" altLang="ja-JP" sz="1100" dirty="0"/>
              <a:t>3</a:t>
            </a:r>
            <a:r>
              <a:rPr lang="ja-JP" altLang="en-US" sz="1100" dirty="0"/>
              <a:t>年</a:t>
            </a:r>
            <a:r>
              <a:rPr lang="en-US" altLang="ja-JP" sz="1100" dirty="0"/>
              <a:t>4</a:t>
            </a:r>
            <a:r>
              <a:rPr lang="ja-JP" altLang="en-US" sz="1100" dirty="0"/>
              <a:t>月</a:t>
            </a:r>
            <a:br>
              <a:rPr lang="en-US" altLang="ja-JP" sz="1100" dirty="0"/>
            </a:br>
            <a:r>
              <a:rPr lang="en-US" altLang="ja-JP" sz="1100" dirty="0"/>
              <a:t>https://www.soumu.go.jp/main_content/000746221.pdf</a:t>
            </a:r>
            <a:endParaRPr kumimoji="1" lang="ja-JP" altLang="en-US" sz="1100" dirty="0"/>
          </a:p>
        </p:txBody>
      </p:sp>
      <p:sp>
        <p:nvSpPr>
          <p:cNvPr id="10" name="スライド番号プレースホルダー 1">
            <a:extLst>
              <a:ext uri="{FF2B5EF4-FFF2-40B4-BE49-F238E27FC236}">
                <a16:creationId xmlns:a16="http://schemas.microsoft.com/office/drawing/2014/main" id="{E7369D87-8EE9-48A5-A9A2-2F9C7FB22FFB}"/>
              </a:ext>
            </a:extLst>
          </p:cNvPr>
          <p:cNvSpPr txBox="1">
            <a:spLocks/>
          </p:cNvSpPr>
          <p:nvPr/>
        </p:nvSpPr>
        <p:spPr bwMode="auto">
          <a:xfrm>
            <a:off x="6839051" y="6400811"/>
            <a:ext cx="2133465" cy="457189"/>
          </a:xfrm>
          <a:prstGeom prst="rect">
            <a:avLst/>
          </a:prstGeom>
          <a:noFill/>
          <a:ln w="25400" cap="flat" cmpd="sng" algn="ctr">
            <a:noFill/>
            <a:prstDash val="solid"/>
            <a:round/>
            <a:headEnd/>
            <a:tailEnd/>
          </a:ln>
        </p:spPr>
        <p:txBody>
          <a:bodyPr vert="horz" wrap="square" lIns="91446" tIns="45723" rIns="91446" bIns="45723" numCol="1" anchor="b" anchorCtr="0" compatLnSpc="1">
            <a:prstTxWarp prst="textNoShape">
              <a:avLst/>
            </a:prstTxWarp>
            <a:noAutofit/>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defTabSz="899662">
              <a:buClr>
                <a:srgbClr val="000000">
                  <a:alpha val="100000"/>
                </a:srgbClr>
              </a:buClr>
              <a:buSzPct val="100000"/>
            </a:pPr>
            <a:r>
              <a:rPr lang="en-US" altLang="ja-JP" b="0" spc="5" dirty="0">
                <a:latin typeface="BIZ UDPゴシック" panose="020B0400000000000000" pitchFamily="50" charset="-128"/>
                <a:ea typeface="BIZ UDPゴシック" panose="020B0400000000000000" pitchFamily="50" charset="-128"/>
                <a:sym typeface="Wingdings"/>
              </a:rPr>
              <a:t>15</a:t>
            </a:r>
            <a:endParaRPr lang="ja-JP" altLang="en-US" b="0" spc="5" dirty="0">
              <a:latin typeface="BIZ UDPゴシック" panose="020B0400000000000000" pitchFamily="50" charset="-128"/>
              <a:ea typeface="BIZ UDPゴシック" panose="020B0400000000000000" pitchFamily="50" charset="-128"/>
              <a:sym typeface="Wingdings"/>
            </a:endParaRPr>
          </a:p>
        </p:txBody>
      </p:sp>
    </p:spTree>
    <p:extLst>
      <p:ext uri="{BB962C8B-B14F-4D97-AF65-F5344CB8AC3E}">
        <p14:creationId xmlns:p14="http://schemas.microsoft.com/office/powerpoint/2010/main" val="122969844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150</a:t>
            </a:fld>
            <a:endParaRPr lang="en-US" altLang="ja-JP" b="0" dirty="0"/>
          </a:p>
        </p:txBody>
      </p:sp>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サイバー警察局（警察庁）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ea typeface="BIZ UDPゴシック" panose="020B0400000000000000" pitchFamily="50" charset="-128"/>
              </a:rPr>
              <a:t>https://www.npa.go.jp/bureau/cyber/</a:t>
            </a:r>
          </a:p>
        </p:txBody>
      </p:sp>
      <p:pic>
        <p:nvPicPr>
          <p:cNvPr id="5" name="図 4">
            <a:extLst>
              <a:ext uri="{FF2B5EF4-FFF2-40B4-BE49-F238E27FC236}">
                <a16:creationId xmlns:a16="http://schemas.microsoft.com/office/drawing/2014/main" id="{D8ACA3C8-ECAD-421A-B70C-4183E859867A}"/>
              </a:ext>
            </a:extLst>
          </p:cNvPr>
          <p:cNvPicPr>
            <a:picLocks noChangeAspect="1"/>
          </p:cNvPicPr>
          <p:nvPr/>
        </p:nvPicPr>
        <p:blipFill>
          <a:blip r:embed="rId3"/>
          <a:stretch>
            <a:fillRect/>
          </a:stretch>
        </p:blipFill>
        <p:spPr>
          <a:xfrm>
            <a:off x="7092280" y="369659"/>
            <a:ext cx="1970118" cy="2826612"/>
          </a:xfrm>
          <a:prstGeom prst="rect">
            <a:avLst/>
          </a:prstGeom>
        </p:spPr>
      </p:pic>
      <p:pic>
        <p:nvPicPr>
          <p:cNvPr id="6" name="図 5">
            <a:hlinkClick r:id="rId4"/>
            <a:extLst>
              <a:ext uri="{FF2B5EF4-FFF2-40B4-BE49-F238E27FC236}">
                <a16:creationId xmlns:a16="http://schemas.microsoft.com/office/drawing/2014/main" id="{758E9791-317A-4482-93B5-238382F2D1AD}"/>
              </a:ext>
            </a:extLst>
          </p:cNvPr>
          <p:cNvPicPr>
            <a:picLocks noChangeAspect="1"/>
          </p:cNvPicPr>
          <p:nvPr/>
        </p:nvPicPr>
        <p:blipFill>
          <a:blip r:embed="rId5"/>
          <a:stretch>
            <a:fillRect/>
          </a:stretch>
        </p:blipFill>
        <p:spPr>
          <a:xfrm>
            <a:off x="4716016" y="3292769"/>
            <a:ext cx="4199445" cy="2992483"/>
          </a:xfrm>
          <a:prstGeom prst="rect">
            <a:avLst/>
          </a:prstGeom>
        </p:spPr>
      </p:pic>
      <p:sp>
        <p:nvSpPr>
          <p:cNvPr id="15" name="テキスト ボックス 14">
            <a:extLst>
              <a:ext uri="{FF2B5EF4-FFF2-40B4-BE49-F238E27FC236}">
                <a16:creationId xmlns:a16="http://schemas.microsoft.com/office/drawing/2014/main" id="{9152880D-4491-483C-BB98-D3038624CB62}"/>
              </a:ext>
            </a:extLst>
          </p:cNvPr>
          <p:cNvSpPr txBox="1"/>
          <p:nvPr/>
        </p:nvSpPr>
        <p:spPr>
          <a:xfrm>
            <a:off x="318387" y="1202604"/>
            <a:ext cx="7813475" cy="646331"/>
          </a:xfrm>
          <a:prstGeom prst="rect">
            <a:avLst/>
          </a:prstGeom>
          <a:noFill/>
        </p:spPr>
        <p:txBody>
          <a:bodyPr wrap="square" rtlCol="0">
            <a:spAutoFit/>
          </a:bodyPr>
          <a:lstStyle/>
          <a:p>
            <a:r>
              <a:rPr lang="ja-JP" altLang="en-US" dirty="0">
                <a:ea typeface="BIZ UDPゴシック" panose="020B0400000000000000" pitchFamily="50" charset="-128"/>
              </a:rPr>
              <a:t>なくそう、子供の性被害。</a:t>
            </a:r>
            <a:endParaRPr lang="en-US" altLang="ja-JP" dirty="0">
              <a:ea typeface="BIZ UDPゴシック" panose="020B0400000000000000" pitchFamily="50" charset="-128"/>
            </a:endParaRPr>
          </a:p>
          <a:p>
            <a:r>
              <a:rPr lang="en-US" altLang="ja-JP" dirty="0">
                <a:ea typeface="BIZ UDPゴシック" panose="020B0400000000000000" pitchFamily="50" charset="-128"/>
              </a:rPr>
              <a:t>https://www.npa.go.jp/policy_area/no_cp/prevent/materials.html</a:t>
            </a:r>
            <a:endParaRPr kumimoji="1" lang="ja-JP" altLang="en-US" dirty="0">
              <a:ea typeface="BIZ UDPゴシック" panose="020B0400000000000000" pitchFamily="50" charset="-128"/>
            </a:endParaRPr>
          </a:p>
        </p:txBody>
      </p:sp>
      <p:pic>
        <p:nvPicPr>
          <p:cNvPr id="9" name="図 8">
            <a:extLst>
              <a:ext uri="{FF2B5EF4-FFF2-40B4-BE49-F238E27FC236}">
                <a16:creationId xmlns:a16="http://schemas.microsoft.com/office/drawing/2014/main" id="{F3530D57-609A-4FB1-8DC4-46DAF38A125E}"/>
              </a:ext>
            </a:extLst>
          </p:cNvPr>
          <p:cNvPicPr>
            <a:picLocks noChangeAspect="1"/>
          </p:cNvPicPr>
          <p:nvPr/>
        </p:nvPicPr>
        <p:blipFill>
          <a:blip r:embed="rId6"/>
          <a:stretch>
            <a:fillRect/>
          </a:stretch>
        </p:blipFill>
        <p:spPr>
          <a:xfrm>
            <a:off x="357298" y="1848935"/>
            <a:ext cx="3982728" cy="4725144"/>
          </a:xfrm>
          <a:prstGeom prst="rect">
            <a:avLst/>
          </a:prstGeom>
        </p:spPr>
      </p:pic>
    </p:spTree>
    <p:extLst>
      <p:ext uri="{BB962C8B-B14F-4D97-AF65-F5344CB8AC3E}">
        <p14:creationId xmlns:p14="http://schemas.microsoft.com/office/powerpoint/2010/main" val="207100196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151</a:t>
            </a:fld>
            <a:endParaRPr lang="en-US" altLang="ja-JP" b="0"/>
          </a:p>
        </p:txBody>
      </p:sp>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algn="ctr"/>
            <a:r>
              <a:rPr lang="ja-JP" altLang="en-US" sz="3600" b="1" dirty="0">
                <a:solidFill>
                  <a:srgbClr val="1F497D"/>
                </a:solidFill>
                <a:latin typeface="+mj-lt"/>
                <a:ea typeface="BIZ UDPゴシック" panose="020B0400000000000000" pitchFamily="50" charset="-128"/>
                <a:cs typeface="+mj-cs"/>
              </a:rPr>
              <a:t>インターネットと人権（法務省）</a:t>
            </a:r>
          </a:p>
        </p:txBody>
      </p:sp>
      <p:sp>
        <p:nvSpPr>
          <p:cNvPr id="4" name="テキスト ボックス 3"/>
          <p:cNvSpPr txBox="1"/>
          <p:nvPr/>
        </p:nvSpPr>
        <p:spPr>
          <a:xfrm>
            <a:off x="169290" y="626025"/>
            <a:ext cx="8934132" cy="523220"/>
          </a:xfrm>
          <a:prstGeom prst="rect">
            <a:avLst/>
          </a:prstGeom>
          <a:noFill/>
        </p:spPr>
        <p:txBody>
          <a:bodyPr wrap="square" rtlCol="0">
            <a:spAutoFit/>
          </a:bodyPr>
          <a:lstStyle/>
          <a:p>
            <a:r>
              <a:rPr lang="en-US" altLang="ja-JP" sz="2800" dirty="0">
                <a:latin typeface="BIZ UDPゴシック" panose="020B0400000000000000" pitchFamily="50" charset="-128"/>
                <a:ea typeface="BIZ UDPゴシック" panose="020B0400000000000000" pitchFamily="50" charset="-128"/>
              </a:rPr>
              <a:t>http://www.moj.go.jp/JINKEN/jinken88.html</a:t>
            </a:r>
          </a:p>
        </p:txBody>
      </p:sp>
      <p:pic>
        <p:nvPicPr>
          <p:cNvPr id="11268" name="Picture 4" descr="http://www.moj.go.jp/content/0012409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290" y="3933336"/>
            <a:ext cx="1784702" cy="2520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270" name="Picture 6" descr="http://www.moj.go.jp/content/0012439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1308415"/>
            <a:ext cx="6667500" cy="50006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6" name="Google Shape;2402;p251" descr="https://www.moj.go.jp/content/001394506.png">
            <a:extLst>
              <a:ext uri="{FF2B5EF4-FFF2-40B4-BE49-F238E27FC236}">
                <a16:creationId xmlns:a16="http://schemas.microsoft.com/office/drawing/2014/main" id="{1649043D-BBA3-EEF6-0990-6E5CDE6406D9}"/>
              </a:ext>
            </a:extLst>
          </p:cNvPr>
          <p:cNvPicPr preferRelativeResize="0"/>
          <p:nvPr/>
        </p:nvPicPr>
        <p:blipFill rotWithShape="1">
          <a:blip r:embed="rId5">
            <a:alphaModFix/>
          </a:blip>
          <a:srcRect/>
          <a:stretch/>
        </p:blipFill>
        <p:spPr>
          <a:xfrm>
            <a:off x="157202" y="1297718"/>
            <a:ext cx="1778824" cy="2520000"/>
          </a:xfrm>
          <a:prstGeom prst="rect">
            <a:avLst/>
          </a:prstGeom>
          <a:noFill/>
          <a:ln w="9525" cap="flat" cmpd="sng">
            <a:solidFill>
              <a:schemeClr val="dk1"/>
            </a:solidFill>
            <a:prstDash val="solid"/>
            <a:round/>
            <a:headEnd type="none" w="sm" len="sm"/>
            <a:tailEnd type="none" w="sm" len="sm"/>
          </a:ln>
        </p:spPr>
      </p:pic>
    </p:spTree>
    <p:extLst>
      <p:ext uri="{BB962C8B-B14F-4D97-AF65-F5344CB8AC3E}">
        <p14:creationId xmlns:p14="http://schemas.microsoft.com/office/powerpoint/2010/main" val="202953957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1F497D"/>
                </a:solidFill>
                <a:effectLst/>
                <a:uLnTx/>
                <a:uFillTx/>
                <a:latin typeface="Arial"/>
                <a:ea typeface="BIZ UDPゴシック" panose="020B0400000000000000" pitchFamily="50" charset="-128"/>
                <a:cs typeface="+mn-cs"/>
              </a:rPr>
              <a:t>情報セキュリティの教材資料</a:t>
            </a:r>
          </a:p>
        </p:txBody>
      </p:sp>
      <p:sp>
        <p:nvSpPr>
          <p:cNvPr id="6" name="角丸四角形 5"/>
          <p:cNvSpPr/>
          <p:nvPr/>
        </p:nvSpPr>
        <p:spPr>
          <a:xfrm>
            <a:off x="4261070" y="5949296"/>
            <a:ext cx="4606280" cy="36004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内閣サイバーセキュリティーセンター</a:t>
            </a:r>
          </a:p>
        </p:txBody>
      </p:sp>
      <p:pic>
        <p:nvPicPr>
          <p:cNvPr id="14" name="図 13">
            <a:extLst>
              <a:ext uri="{FF2B5EF4-FFF2-40B4-BE49-F238E27FC236}">
                <a16:creationId xmlns:a16="http://schemas.microsoft.com/office/drawing/2014/main" id="{FD9BFC54-2300-5EF6-5E9D-B45DE6180344}"/>
              </a:ext>
            </a:extLst>
          </p:cNvPr>
          <p:cNvPicPr>
            <a:picLocks noChangeAspect="1"/>
          </p:cNvPicPr>
          <p:nvPr/>
        </p:nvPicPr>
        <p:blipFill>
          <a:blip r:embed="rId3"/>
          <a:stretch>
            <a:fillRect/>
          </a:stretch>
        </p:blipFill>
        <p:spPr>
          <a:xfrm>
            <a:off x="179512" y="3809575"/>
            <a:ext cx="4191585" cy="3048425"/>
          </a:xfrm>
          <a:prstGeom prst="rect">
            <a:avLst/>
          </a:prstGeom>
        </p:spPr>
      </p:pic>
      <p:sp>
        <p:nvSpPr>
          <p:cNvPr id="5" name="スライド番号プレースホルダー 1">
            <a:extLst>
              <a:ext uri="{FF2B5EF4-FFF2-40B4-BE49-F238E27FC236}">
                <a16:creationId xmlns:a16="http://schemas.microsoft.com/office/drawing/2014/main" id="{BFC4745D-57EF-4E98-4085-4D77E7E79244}"/>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152</a:t>
            </a:fld>
            <a:endParaRPr lang="en-US" altLang="ja-JP" b="0"/>
          </a:p>
        </p:txBody>
      </p:sp>
      <p:sp>
        <p:nvSpPr>
          <p:cNvPr id="4" name="テキスト ボックス 3"/>
          <p:cNvSpPr txBox="1"/>
          <p:nvPr/>
        </p:nvSpPr>
        <p:spPr>
          <a:xfrm>
            <a:off x="0" y="620688"/>
            <a:ext cx="910147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https://www.nisc.go.jp/</a:t>
            </a:r>
          </a:p>
        </p:txBody>
      </p:sp>
      <p:pic>
        <p:nvPicPr>
          <p:cNvPr id="2" name="Google Shape;2413;p252">
            <a:extLst>
              <a:ext uri="{FF2B5EF4-FFF2-40B4-BE49-F238E27FC236}">
                <a16:creationId xmlns:a16="http://schemas.microsoft.com/office/drawing/2014/main" id="{3DCB1365-C66C-A45E-E5CD-69757C899159}"/>
              </a:ext>
            </a:extLst>
          </p:cNvPr>
          <p:cNvPicPr preferRelativeResize="0"/>
          <p:nvPr/>
        </p:nvPicPr>
        <p:blipFill rotWithShape="1">
          <a:blip r:embed="rId4">
            <a:alphaModFix/>
          </a:blip>
          <a:srcRect/>
          <a:stretch/>
        </p:blipFill>
        <p:spPr>
          <a:xfrm>
            <a:off x="467544" y="1121258"/>
            <a:ext cx="6380980" cy="2382629"/>
          </a:xfrm>
          <a:prstGeom prst="rect">
            <a:avLst/>
          </a:prstGeom>
          <a:noFill/>
          <a:ln>
            <a:noFill/>
          </a:ln>
        </p:spPr>
      </p:pic>
      <p:pic>
        <p:nvPicPr>
          <p:cNvPr id="12" name="図 11">
            <a:extLst>
              <a:ext uri="{FF2B5EF4-FFF2-40B4-BE49-F238E27FC236}">
                <a16:creationId xmlns:a16="http://schemas.microsoft.com/office/drawing/2014/main" id="{8A90BDF9-07B5-0B8B-E6B9-DF4EB37A089A}"/>
              </a:ext>
            </a:extLst>
          </p:cNvPr>
          <p:cNvPicPr>
            <a:picLocks noChangeAspect="1"/>
          </p:cNvPicPr>
          <p:nvPr/>
        </p:nvPicPr>
        <p:blipFill>
          <a:blip r:embed="rId5"/>
          <a:stretch>
            <a:fillRect/>
          </a:stretch>
        </p:blipFill>
        <p:spPr>
          <a:xfrm>
            <a:off x="6564210" y="3060531"/>
            <a:ext cx="1989916" cy="2432437"/>
          </a:xfrm>
          <a:prstGeom prst="rect">
            <a:avLst/>
          </a:prstGeom>
        </p:spPr>
      </p:pic>
    </p:spTree>
    <p:extLst>
      <p:ext uri="{BB962C8B-B14F-4D97-AF65-F5344CB8AC3E}">
        <p14:creationId xmlns:p14="http://schemas.microsoft.com/office/powerpoint/2010/main" val="71342370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153</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3" name="テキスト ボックス 4"/>
          <p:cNvSpPr txBox="1">
            <a:spLocks noChangeArrowheads="1"/>
          </p:cNvSpPr>
          <p:nvPr/>
        </p:nvSpPr>
        <p:spPr bwMode="auto">
          <a:xfrm>
            <a:off x="0" y="41250"/>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1F497D"/>
                </a:solidFill>
                <a:effectLst/>
                <a:uLnTx/>
                <a:uFillTx/>
                <a:latin typeface="Arial"/>
                <a:ea typeface="BIZ UDPゴシック" panose="020B0400000000000000" pitchFamily="50" charset="-128"/>
                <a:cs typeface="+mn-cs"/>
              </a:rPr>
              <a:t>情報セキュリティの教材資料</a:t>
            </a:r>
          </a:p>
        </p:txBody>
      </p:sp>
      <p:pic>
        <p:nvPicPr>
          <p:cNvPr id="8" name="図 7">
            <a:extLst>
              <a:ext uri="{FF2B5EF4-FFF2-40B4-BE49-F238E27FC236}">
                <a16:creationId xmlns:a16="http://schemas.microsoft.com/office/drawing/2014/main" id="{3C00ABAA-DE26-4305-88F5-718C4D2658C6}"/>
              </a:ext>
            </a:extLst>
          </p:cNvPr>
          <p:cNvPicPr>
            <a:picLocks noChangeAspect="1"/>
          </p:cNvPicPr>
          <p:nvPr/>
        </p:nvPicPr>
        <p:blipFill>
          <a:blip r:embed="rId3"/>
          <a:stretch>
            <a:fillRect/>
          </a:stretch>
        </p:blipFill>
        <p:spPr>
          <a:xfrm>
            <a:off x="179512" y="1244320"/>
            <a:ext cx="6699121" cy="5497048"/>
          </a:xfrm>
          <a:prstGeom prst="rect">
            <a:avLst/>
          </a:prstGeom>
        </p:spPr>
      </p:pic>
      <p:sp>
        <p:nvSpPr>
          <p:cNvPr id="4" name="テキスト ボックス 3"/>
          <p:cNvSpPr txBox="1"/>
          <p:nvPr/>
        </p:nvSpPr>
        <p:spPr>
          <a:xfrm>
            <a:off x="395536" y="666854"/>
            <a:ext cx="8748464"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https://www.ipa.go.jp/security/keihatsu/imakoso/</a:t>
            </a:r>
          </a:p>
        </p:txBody>
      </p:sp>
      <p:sp>
        <p:nvSpPr>
          <p:cNvPr id="9" name="角丸四角形 8"/>
          <p:cNvSpPr/>
          <p:nvPr/>
        </p:nvSpPr>
        <p:spPr>
          <a:xfrm>
            <a:off x="179512" y="1244320"/>
            <a:ext cx="4392488" cy="72008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情報処理推進機構（ＩＰＡ）</a:t>
            </a:r>
          </a:p>
        </p:txBody>
      </p:sp>
      <p:pic>
        <p:nvPicPr>
          <p:cNvPr id="2050" name="Picture 2" descr="カッコいいセキュリティ実行委員会">
            <a:extLst>
              <a:ext uri="{FF2B5EF4-FFF2-40B4-BE49-F238E27FC236}">
                <a16:creationId xmlns:a16="http://schemas.microsoft.com/office/drawing/2014/main" id="{E48CF402-C6A8-4585-9DB9-15EDAA2D591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1951" y="1484784"/>
            <a:ext cx="1864761" cy="2636912"/>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51F97325-8D82-4BD0-953E-658F2CD15520}"/>
              </a:ext>
            </a:extLst>
          </p:cNvPr>
          <p:cNvSpPr txBox="1"/>
          <p:nvPr/>
        </p:nvSpPr>
        <p:spPr>
          <a:xfrm>
            <a:off x="6890721" y="4154795"/>
            <a:ext cx="2304255" cy="646331"/>
          </a:xfrm>
          <a:prstGeom prst="rect">
            <a:avLst/>
          </a:prstGeom>
          <a:noFill/>
        </p:spPr>
        <p:txBody>
          <a:bodyPr wrap="square" rtlCol="0">
            <a:spAutoFit/>
          </a:bodyPr>
          <a:lstStyle/>
          <a:p>
            <a:pPr algn="ctr"/>
            <a:r>
              <a:rPr lang="ja-JP" altLang="en-US" dirty="0">
                <a:ea typeface="BIZ UDPゴシック" panose="020B0400000000000000" pitchFamily="50" charset="-128"/>
              </a:rPr>
              <a:t>サイバーセキュリティ漫画</a:t>
            </a:r>
            <a:endParaRPr kumimoji="1" lang="ja-JP" altLang="en-US" dirty="0">
              <a:ea typeface="BIZ UDPゴシック" panose="020B0400000000000000" pitchFamily="50" charset="-128"/>
            </a:endParaRPr>
          </a:p>
        </p:txBody>
      </p:sp>
    </p:spTree>
    <p:extLst>
      <p:ext uri="{BB962C8B-B14F-4D97-AF65-F5344CB8AC3E}">
        <p14:creationId xmlns:p14="http://schemas.microsoft.com/office/powerpoint/2010/main" val="324172352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a:spLocks noGrp="1" noChangeArrowheads="1"/>
          </p:cNvSpPr>
          <p:nvPr>
            <p:ph type="sldNum" sz="quarter" idx="12"/>
          </p:nvPr>
        </p:nvSpPr>
        <p:spPr>
          <a:noFill/>
        </p:spPr>
        <p:txBody>
          <a:bodyPr/>
          <a:lstStyle/>
          <a:p>
            <a:fld id="{5278E0BC-6944-488D-9E4B-AC55111CAEB7}" type="slidenum">
              <a:rPr lang="en-US" altLang="ja-JP" b="0" smtClean="0">
                <a:solidFill>
                  <a:prstClr val="black"/>
                </a:solidFill>
              </a:rPr>
              <a:pPr/>
              <a:t>154</a:t>
            </a:fld>
            <a:endParaRPr lang="en-US" altLang="ja-JP" b="0">
              <a:solidFill>
                <a:prstClr val="black"/>
              </a:solidFill>
            </a:endParaRPr>
          </a:p>
        </p:txBody>
      </p:sp>
      <p:sp>
        <p:nvSpPr>
          <p:cNvPr id="133123" name="Rectangle 3"/>
          <p:cNvSpPr txBox="1">
            <a:spLocks noChangeArrowheads="1"/>
          </p:cNvSpPr>
          <p:nvPr/>
        </p:nvSpPr>
        <p:spPr bwMode="auto">
          <a:xfrm>
            <a:off x="179388" y="1600200"/>
            <a:ext cx="8686800" cy="4525963"/>
          </a:xfrm>
          <a:prstGeom prst="rect">
            <a:avLst/>
          </a:prstGeom>
          <a:noFill/>
          <a:ln w="9525">
            <a:noFill/>
            <a:miter lim="800000"/>
            <a:headEnd/>
            <a:tailEnd/>
          </a:ln>
        </p:spPr>
        <p:txBody>
          <a:bodyPr/>
          <a:lstStyle/>
          <a:p>
            <a:pPr marL="342900" indent="-342900" eaLnBrk="0" fontAlgn="base" hangingPunct="0">
              <a:spcBef>
                <a:spcPct val="20000"/>
              </a:spcBef>
              <a:spcAft>
                <a:spcPct val="0"/>
              </a:spcAft>
            </a:pPr>
            <a:endParaRPr lang="en-US" altLang="ja-JP" sz="4800" b="1" dirty="0">
              <a:solidFill>
                <a:prstClr val="black"/>
              </a:solidFill>
              <a:latin typeface="BIZ UDPゴシック" panose="020B0400000000000000" pitchFamily="50" charset="-128"/>
              <a:ea typeface="BIZ UDPゴシック" panose="020B0400000000000000" pitchFamily="50" charset="-128"/>
            </a:endParaRPr>
          </a:p>
          <a:p>
            <a:pPr marL="342900" indent="-342900" eaLnBrk="0" fontAlgn="base" hangingPunct="0">
              <a:spcBef>
                <a:spcPct val="20000"/>
              </a:spcBef>
              <a:spcAft>
                <a:spcPct val="0"/>
              </a:spcAft>
            </a:pPr>
            <a:r>
              <a:rPr lang="ja-JP" altLang="en-US" sz="4800" b="1" dirty="0">
                <a:solidFill>
                  <a:prstClr val="black"/>
                </a:solidFill>
                <a:latin typeface="BIZ UDPゴシック" panose="020B0400000000000000" pitchFamily="50" charset="-128"/>
                <a:ea typeface="BIZ UDPゴシック" panose="020B0400000000000000" pitchFamily="50" charset="-128"/>
              </a:rPr>
              <a:t>６　保護者との関わり</a:t>
            </a:r>
          </a:p>
        </p:txBody>
      </p:sp>
    </p:spTree>
    <p:extLst>
      <p:ext uri="{BB962C8B-B14F-4D97-AF65-F5344CB8AC3E}">
        <p14:creationId xmlns:p14="http://schemas.microsoft.com/office/powerpoint/2010/main" val="259427598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41973" y="908720"/>
            <a:ext cx="8794523" cy="5337971"/>
          </a:xfrm>
        </p:spPr>
        <p:txBody>
          <a:bodyPr/>
          <a:lstStyle/>
          <a:p>
            <a:r>
              <a:rPr lang="ja-JP" altLang="en-US" dirty="0"/>
              <a:t>携帯電話を持たせる場合には，家庭で携帯電話利用に関するルールづくりを行う・・・</a:t>
            </a:r>
            <a:endParaRPr lang="en-US" altLang="ja-JP" dirty="0"/>
          </a:p>
          <a:p>
            <a:r>
              <a:rPr lang="ja-JP" altLang="en-US" dirty="0"/>
              <a:t>学校・家庭・地域が連携し，身近な大人が児童生徒を見守る体制づくり・・・</a:t>
            </a:r>
          </a:p>
          <a:p>
            <a:r>
              <a:rPr lang="ja-JP" altLang="en-US" dirty="0"/>
              <a:t>「学校・教育委員会等は，・・・保護者を始めとする関係者に対し，効果的な説明の機会を捉えて携帯電話等を通じた有害情報の危険性や対応策についての啓発活動を積極的に行い，家庭における携帯電話利用に関するルールづくりやフィルタリングの利用促進に努める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155</a:t>
            </a:fld>
            <a:endParaRPr lang="en-US" altLang="ja-JP" b="0">
              <a:solidFill>
                <a:prstClr val="black"/>
              </a:solidFill>
            </a:endParaRPr>
          </a:p>
        </p:txBody>
      </p:sp>
      <p:sp>
        <p:nvSpPr>
          <p:cNvPr id="9" name="テキスト ボックス 8"/>
          <p:cNvSpPr txBox="1"/>
          <p:nvPr/>
        </p:nvSpPr>
        <p:spPr>
          <a:xfrm>
            <a:off x="2812733" y="6413846"/>
            <a:ext cx="5621762" cy="276999"/>
          </a:xfrm>
          <a:prstGeom prst="rect">
            <a:avLst/>
          </a:prstGeom>
          <a:noFill/>
          <a:ln w="9525">
            <a:solidFill>
              <a:schemeClr val="tx1"/>
            </a:solidFill>
          </a:ln>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学校における携帯電話の取扱い等について（通知）文部科学省</a:t>
            </a:r>
            <a:r>
              <a:rPr lang="ja-JP" altLang="en-US" sz="1200" dirty="0">
                <a:ea typeface="BIZ UDPゴシック" panose="020B0400000000000000" pitchFamily="50" charset="-128"/>
              </a:rPr>
              <a:t>平成２１年１月３０日</a:t>
            </a:r>
            <a:endParaRPr kumimoji="1" lang="ja-JP" altLang="en-US" sz="1200" dirty="0">
              <a:ea typeface="BIZ UDPゴシック" panose="020B0400000000000000" pitchFamily="50" charset="-128"/>
            </a:endParaRPr>
          </a:p>
        </p:txBody>
      </p:sp>
      <p:sp>
        <p:nvSpPr>
          <p:cNvPr id="6" name="テキスト ボックス 5"/>
          <p:cNvSpPr txBox="1"/>
          <p:nvPr/>
        </p:nvSpPr>
        <p:spPr>
          <a:xfrm>
            <a:off x="1" y="34972"/>
            <a:ext cx="9144000" cy="523220"/>
          </a:xfrm>
          <a:prstGeom prst="rect">
            <a:avLst/>
          </a:prstGeom>
          <a:noFill/>
        </p:spPr>
        <p:txBody>
          <a:bodyPr wrap="square" rtlCol="0">
            <a:spAutoFit/>
          </a:bodyPr>
          <a:lstStyle/>
          <a:p>
            <a:pPr algn="ctr"/>
            <a:r>
              <a:rPr lang="ja-JP" altLang="en-US" sz="2800" b="1" dirty="0">
                <a:solidFill>
                  <a:srgbClr val="1F497D"/>
                </a:solidFill>
                <a:latin typeface="+mj-lt"/>
                <a:ea typeface="BIZ UDPゴシック" panose="020B0400000000000000" pitchFamily="50" charset="-128"/>
                <a:cs typeface="+mj-cs"/>
              </a:rPr>
              <a:t>家庭や地域に対する働きかけについて（文部科学省）</a:t>
            </a:r>
          </a:p>
        </p:txBody>
      </p:sp>
    </p:spTree>
    <p:extLst>
      <p:ext uri="{BB962C8B-B14F-4D97-AF65-F5344CB8AC3E}">
        <p14:creationId xmlns:p14="http://schemas.microsoft.com/office/powerpoint/2010/main" val="250719993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96678" y="656936"/>
            <a:ext cx="8567810" cy="5067802"/>
          </a:xfrm>
        </p:spPr>
        <p:txBody>
          <a:bodyPr/>
          <a:lstStyle/>
          <a:p>
            <a:r>
              <a:rPr lang="ja-JP" altLang="en-US" dirty="0"/>
              <a:t>保護者の責務</a:t>
            </a:r>
          </a:p>
          <a:p>
            <a:pPr marL="0" indent="0">
              <a:buNone/>
            </a:pPr>
            <a:r>
              <a:rPr lang="ja-JP" altLang="en-US" dirty="0"/>
              <a:t>　保護者は，インターネットにおいて青少年有害情報が多く流通していることを認識し，自らの教育方針及び青少年の発達段階に応じ，その保護する青少年について，インターネットの利用状況を適切に把握するとともに，青少年有害情報フィルタリングソフトウェアの利用その他の方法によりインターネットの利用を適切に管理し，及びその青少年のインターネットを適切に活用する能力の習得の促進に努めるものとする。</a:t>
            </a:r>
          </a:p>
          <a:p>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156</a:t>
            </a:fld>
            <a:endParaRPr lang="en-US" altLang="ja-JP" b="0">
              <a:solidFill>
                <a:prstClr val="black"/>
              </a:solidFill>
            </a:endParaRPr>
          </a:p>
        </p:txBody>
      </p:sp>
      <p:sp>
        <p:nvSpPr>
          <p:cNvPr id="5" name="テキスト ボックス 4"/>
          <p:cNvSpPr txBox="1"/>
          <p:nvPr/>
        </p:nvSpPr>
        <p:spPr>
          <a:xfrm>
            <a:off x="971600" y="5919537"/>
            <a:ext cx="7450504" cy="646331"/>
          </a:xfrm>
          <a:prstGeom prst="rect">
            <a:avLst/>
          </a:prstGeom>
          <a:noFill/>
        </p:spPr>
        <p:txBody>
          <a:bodyPr wrap="square" rtlCol="0">
            <a:spAutoFit/>
          </a:bodyPr>
          <a:lstStyle/>
          <a:p>
            <a:r>
              <a:rPr lang="ja-JP" altLang="en-US" dirty="0">
                <a:ea typeface="BIZ UDPゴシック" panose="020B0400000000000000" pitchFamily="50" charset="-128"/>
              </a:rPr>
              <a:t>「青少年が安全に安心してインターネットを利用できる環境の整備等に関する法律」（平成２１年４月施行</a:t>
            </a:r>
            <a:r>
              <a:rPr lang="en-US" altLang="ja-JP" dirty="0">
                <a:ea typeface="BIZ UDPゴシック" panose="020B0400000000000000" pitchFamily="50" charset="-128"/>
              </a:rPr>
              <a:t>(</a:t>
            </a:r>
            <a:r>
              <a:rPr lang="ja-JP" altLang="en-US" dirty="0">
                <a:ea typeface="BIZ UDPゴシック" panose="020B0400000000000000" pitchFamily="50" charset="-128"/>
              </a:rPr>
              <a:t>主務官庁：内閣府・総務省・経済産業省</a:t>
            </a:r>
            <a:r>
              <a:rPr lang="en-US" altLang="ja-JP" dirty="0">
                <a:ea typeface="BIZ UDPゴシック" panose="020B0400000000000000" pitchFamily="50" charset="-128"/>
              </a:rPr>
              <a:t>)</a:t>
            </a:r>
            <a:endParaRPr kumimoji="1" lang="ja-JP" altLang="en-US" dirty="0">
              <a:ea typeface="BIZ UDPゴシック" panose="020B0400000000000000" pitchFamily="50" charset="-128"/>
            </a:endParaRPr>
          </a:p>
        </p:txBody>
      </p:sp>
      <p:sp>
        <p:nvSpPr>
          <p:cNvPr id="6" name="テキスト ボックス 5"/>
          <p:cNvSpPr txBox="1"/>
          <p:nvPr/>
        </p:nvSpPr>
        <p:spPr>
          <a:xfrm>
            <a:off x="-47945" y="-25646"/>
            <a:ext cx="9372473" cy="677108"/>
          </a:xfrm>
          <a:prstGeom prst="rect">
            <a:avLst/>
          </a:prstGeom>
          <a:noFill/>
        </p:spPr>
        <p:txBody>
          <a:bodyPr wrap="square" rtlCol="0">
            <a:spAutoFit/>
          </a:bodyPr>
          <a:lstStyle/>
          <a:p>
            <a:r>
              <a:rPr lang="ja-JP" altLang="en-US" sz="2000" b="1" dirty="0">
                <a:solidFill>
                  <a:srgbClr val="1F497D"/>
                </a:solidFill>
                <a:latin typeface="BIZ UDPゴシック" panose="020B0400000000000000" pitchFamily="50" charset="-128"/>
                <a:ea typeface="BIZ UDPゴシック" panose="020B0400000000000000" pitchFamily="50" charset="-128"/>
                <a:cs typeface="+mj-cs"/>
              </a:rPr>
              <a:t>「青少年が安全に安心してインターネットを利用できる環境の整備等に関する法律」</a:t>
            </a:r>
            <a:endParaRPr lang="en-US" altLang="ja-JP" sz="2000" b="1" dirty="0">
              <a:solidFill>
                <a:srgbClr val="1F497D"/>
              </a:solidFill>
              <a:latin typeface="BIZ UDPゴシック" panose="020B0400000000000000" pitchFamily="50" charset="-128"/>
              <a:ea typeface="BIZ UDPゴシック" panose="020B0400000000000000" pitchFamily="50" charset="-128"/>
              <a:cs typeface="+mj-cs"/>
            </a:endParaRPr>
          </a:p>
          <a:p>
            <a:r>
              <a:rPr lang="ja-JP" altLang="en-US" b="1" dirty="0">
                <a:latin typeface="BIZ UDPゴシック" panose="020B0400000000000000" pitchFamily="50" charset="-128"/>
                <a:ea typeface="BIZ UDPゴシック" panose="020B0400000000000000" pitchFamily="50" charset="-128"/>
              </a:rPr>
              <a:t>　　　　　　　　　　　　　　　　　　　　　　　　　　　　　　　　</a:t>
            </a:r>
            <a:r>
              <a:rPr lang="ja-JP" altLang="en-US" sz="1200" b="1" dirty="0">
                <a:latin typeface="BIZ UDPゴシック" panose="020B0400000000000000" pitchFamily="50" charset="-128"/>
                <a:ea typeface="BIZ UDPゴシック" panose="020B0400000000000000" pitchFamily="50" charset="-128"/>
              </a:rPr>
              <a:t>（平成２１年４月施行</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主務官庁：内閣府・総務省・経済産業省</a:t>
            </a:r>
            <a:r>
              <a:rPr lang="en-US" altLang="ja-JP" sz="1200" b="1" dirty="0">
                <a:latin typeface="BIZ UDPゴシック" panose="020B0400000000000000" pitchFamily="50" charset="-128"/>
                <a:ea typeface="BIZ UDPゴシック" panose="020B0400000000000000" pitchFamily="50" charset="-128"/>
              </a:rPr>
              <a:t>)</a:t>
            </a:r>
            <a:endParaRPr kumimoji="1" lang="ja-JP" altLang="en-US" sz="12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57576552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146011" y="1665976"/>
            <a:ext cx="8884296" cy="4172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0" indent="-457200" algn="l" rtl="0">
              <a:lnSpc>
                <a:spcPct val="100000"/>
              </a:lnSpc>
              <a:spcBef>
                <a:spcPts val="0"/>
              </a:spcBef>
              <a:spcAft>
                <a:spcPts val="0"/>
              </a:spcAft>
              <a:buClr>
                <a:schemeClr val="lt1"/>
              </a:buClr>
              <a:buSzPts val="3200"/>
              <a:buFont typeface="Wingdings" panose="05000000000000000000" pitchFamily="2" charset="2"/>
              <a:buChar char="l"/>
            </a:pPr>
            <a:r>
              <a:rPr lang="ja-JP" altLang="en-US" sz="32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子供がスマートフォンを利用する青少年の</a:t>
            </a:r>
            <a:r>
              <a:rPr lang="ja-JP" altLang="en-US"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保護者の</a:t>
            </a:r>
            <a:r>
              <a:rPr lang="en-US" altLang="ja-JP"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84.6</a:t>
            </a:r>
            <a:r>
              <a:rPr lang="ja-JP" altLang="en-US"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％がいずれかの方法で子供のネット利用を管理している</a:t>
            </a:r>
            <a:r>
              <a:rPr lang="ja-JP" altLang="en-US" sz="32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と回答。</a:t>
            </a:r>
            <a:endParaRPr lang="ja-JP" altLang="en-US"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457200" marR="0" lvl="0" indent="-457200" algn="l" rtl="0">
              <a:lnSpc>
                <a:spcPct val="100000"/>
              </a:lnSpc>
              <a:spcBef>
                <a:spcPts val="0"/>
              </a:spcBef>
              <a:spcAft>
                <a:spcPts val="0"/>
              </a:spcAft>
              <a:buClr>
                <a:schemeClr val="lt1"/>
              </a:buClr>
              <a:buSzPts val="3200"/>
              <a:buFont typeface="Wingdings" panose="05000000000000000000" pitchFamily="2" charset="2"/>
              <a:buChar char="l"/>
            </a:pPr>
            <a:r>
              <a:rPr lang="ja-JP" altLang="en-US" sz="32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実施している</a:t>
            </a:r>
            <a:r>
              <a:rPr lang="ja-JP" altLang="en-US"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取組は、フィルタリング</a:t>
            </a:r>
            <a:r>
              <a:rPr lang="en-US" altLang="ja-JP"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(45.8</a:t>
            </a:r>
            <a:r>
              <a:rPr lang="ja-JP" altLang="en-US"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a:t>
            </a:r>
            <a:r>
              <a:rPr lang="en-US" altLang="ja-JP"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a:t>
            </a:r>
            <a:r>
              <a:rPr lang="ja-JP" altLang="en-US"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、対象年齢にあったサービスやアプリを使わせている（</a:t>
            </a:r>
            <a:r>
              <a:rPr lang="en-US" altLang="ja-JP"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39.2</a:t>
            </a:r>
            <a:r>
              <a:rPr lang="ja-JP" altLang="en-US"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 、利用してもよい時間や場所を決めて使わせている</a:t>
            </a:r>
            <a:r>
              <a:rPr lang="en-US" altLang="ja-JP"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(37.2</a:t>
            </a:r>
            <a:r>
              <a:rPr lang="ja-JP" altLang="en-US"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a:t>
            </a:r>
            <a:r>
              <a:rPr lang="en-US" altLang="ja-JP"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 </a:t>
            </a:r>
            <a:r>
              <a:rPr lang="ja-JP" altLang="en-US" sz="32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が上位となっている</a:t>
            </a:r>
          </a:p>
        </p:txBody>
      </p:sp>
      <p:sp>
        <p:nvSpPr>
          <p:cNvPr id="9" name="角丸四角形 8"/>
          <p:cNvSpPr/>
          <p:nvPr/>
        </p:nvSpPr>
        <p:spPr>
          <a:xfrm>
            <a:off x="5148064" y="912831"/>
            <a:ext cx="3666195" cy="461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600" dirty="0">
                <a:latin typeface="HG丸ｺﾞｼｯｸM-PRO" panose="020F0600000000000000" pitchFamily="50" charset="-128"/>
                <a:ea typeface="HG丸ｺﾞｼｯｸM-PRO" panose="020F0600000000000000" pitchFamily="50" charset="-128"/>
              </a:rPr>
              <a:t>スマートフォンにおける保護者の取組</a:t>
            </a:r>
          </a:p>
        </p:txBody>
      </p:sp>
      <p:sp>
        <p:nvSpPr>
          <p:cNvPr id="2" name="テキスト ボックス 1"/>
          <p:cNvSpPr txBox="1"/>
          <p:nvPr/>
        </p:nvSpPr>
        <p:spPr>
          <a:xfrm>
            <a:off x="-4192" y="36576"/>
            <a:ext cx="9184703" cy="584775"/>
          </a:xfrm>
          <a:prstGeom prst="rect">
            <a:avLst/>
          </a:prstGeom>
          <a:noFill/>
        </p:spPr>
        <p:txBody>
          <a:bodyPr wrap="square" rtlCol="0">
            <a:spAutoFit/>
          </a:bodyPr>
          <a:lstStyle/>
          <a:p>
            <a:r>
              <a:rPr lang="ja-JP" altLang="en-US" sz="3200" b="1" dirty="0">
                <a:solidFill>
                  <a:srgbClr val="1F497D"/>
                </a:solidFill>
                <a:latin typeface="+mj-lt"/>
                <a:ea typeface="BIZ UDPゴシック" panose="020B0400000000000000" pitchFamily="50" charset="-128"/>
                <a:cs typeface="+mj-cs"/>
              </a:rPr>
              <a:t>青少年のインターネット利用に関する保護者の取組</a:t>
            </a:r>
          </a:p>
        </p:txBody>
      </p:sp>
      <p:sp>
        <p:nvSpPr>
          <p:cNvPr id="5" name="正方形/長方形 4">
            <a:extLst>
              <a:ext uri="{FF2B5EF4-FFF2-40B4-BE49-F238E27FC236}">
                <a16:creationId xmlns:a16="http://schemas.microsoft.com/office/drawing/2014/main" id="{4E29D1CF-33B3-10A1-3C8E-840E6D15A013}"/>
              </a:ext>
            </a:extLst>
          </p:cNvPr>
          <p:cNvSpPr/>
          <p:nvPr/>
        </p:nvSpPr>
        <p:spPr>
          <a:xfrm>
            <a:off x="1403648" y="5964193"/>
            <a:ext cx="6155878" cy="47625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rtl="0">
              <a:lnSpc>
                <a:spcPct val="100000"/>
              </a:lnSpc>
              <a:spcBef>
                <a:spcPts val="0"/>
              </a:spcBef>
              <a:spcAft>
                <a:spcPts val="0"/>
              </a:spcAft>
              <a:buClr>
                <a:srgbClr val="000000"/>
              </a:buClr>
              <a:buSzPts val="1200"/>
              <a:buFont typeface="Arial"/>
              <a:buNone/>
            </a:pP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令和</a:t>
            </a:r>
            <a:r>
              <a:rPr lang="en-US" altLang="ja-JP"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6</a:t>
            </a: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年度　子ども庁　「青少年のインターネット利用環境実態調査　調査結果（概要）」より</a:t>
            </a:r>
          </a:p>
        </p:txBody>
      </p:sp>
      <p:sp>
        <p:nvSpPr>
          <p:cNvPr id="4" name="スライド番号プレースホルダー 3">
            <a:extLst>
              <a:ext uri="{FF2B5EF4-FFF2-40B4-BE49-F238E27FC236}">
                <a16:creationId xmlns:a16="http://schemas.microsoft.com/office/drawing/2014/main" id="{6E4F6916-F8CC-DC92-80DB-DC68541781F2}"/>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157</a:t>
            </a:fld>
            <a:endParaRPr lang="en-US" altLang="ja-JP" b="0" dirty="0">
              <a:solidFill>
                <a:prstClr val="black"/>
              </a:solidFill>
            </a:endParaRPr>
          </a:p>
        </p:txBody>
      </p:sp>
    </p:spTree>
    <p:extLst>
      <p:ext uri="{BB962C8B-B14F-4D97-AF65-F5344CB8AC3E}">
        <p14:creationId xmlns:p14="http://schemas.microsoft.com/office/powerpoint/2010/main" val="1823046992"/>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6015069" y="805576"/>
            <a:ext cx="2920210" cy="72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丸ｺﾞｼｯｸM-PRO" panose="020F0600000000000000" pitchFamily="50" charset="-128"/>
                <a:ea typeface="HG丸ｺﾞｼｯｸM-PRO" panose="020F0600000000000000" pitchFamily="50" charset="-128"/>
              </a:rPr>
              <a:t>保護者のインターネットに関する啓発や学習の経験</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223279" y="1866226"/>
            <a:ext cx="8908402" cy="41861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0" indent="-457200" algn="l" rtl="0">
              <a:lnSpc>
                <a:spcPct val="100000"/>
              </a:lnSpc>
              <a:spcBef>
                <a:spcPts val="0"/>
              </a:spcBef>
              <a:spcAft>
                <a:spcPts val="0"/>
              </a:spcAft>
              <a:buClr>
                <a:schemeClr val="lt1"/>
              </a:buClr>
              <a:buSzPts val="2800"/>
              <a:buFont typeface="Wingdings" panose="05000000000000000000" pitchFamily="2" charset="2"/>
              <a:buChar char="l"/>
            </a:pPr>
            <a:r>
              <a:rPr lang="ja-JP" altLang="en-US" sz="28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保護者がインターネットに関する啓発や学習を受けた経験は、</a:t>
            </a:r>
            <a:r>
              <a:rPr lang="ja-JP" altLang="en-US"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青少年の保護者では</a:t>
            </a:r>
            <a:r>
              <a:rPr lang="en-US" altLang="ja-JP"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73.4</a:t>
            </a:r>
            <a:r>
              <a:rPr lang="ja-JP" altLang="en-US"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％、低年齢層の子供の保護者では</a:t>
            </a:r>
            <a:r>
              <a:rPr lang="en-US" altLang="ja-JP"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57.4</a:t>
            </a:r>
            <a:r>
              <a:rPr lang="ja-JP" altLang="en-US"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a:t>
            </a:r>
            <a:r>
              <a:rPr lang="ja-JP" altLang="en-US" sz="28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a:t>
            </a:r>
            <a:endParaRPr lang="ja-JP" altLang="en-US"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457200" marR="0" lvl="0" indent="-457200" algn="l" rtl="0">
              <a:lnSpc>
                <a:spcPct val="100000"/>
              </a:lnSpc>
              <a:spcBef>
                <a:spcPts val="0"/>
              </a:spcBef>
              <a:spcAft>
                <a:spcPts val="0"/>
              </a:spcAft>
              <a:buClr>
                <a:schemeClr val="lt1"/>
              </a:buClr>
              <a:buSzPts val="2800"/>
              <a:buFont typeface="Wingdings" panose="05000000000000000000" pitchFamily="2" charset="2"/>
              <a:buChar char="l"/>
            </a:pPr>
            <a:r>
              <a:rPr lang="ja-JP" altLang="en-US" sz="28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啓発や学習を受けた機会としては、</a:t>
            </a:r>
            <a:r>
              <a:rPr lang="ja-JP" altLang="en-US"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青少年の保護者は学校や保育園・幼稚園等の保護者会や</a:t>
            </a:r>
            <a:r>
              <a:rPr lang="en-US" altLang="ja-JP"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PTA</a:t>
            </a:r>
            <a:r>
              <a:rPr lang="ja-JP" altLang="en-US"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の会合など（</a:t>
            </a:r>
            <a:r>
              <a:rPr lang="en-US" altLang="ja-JP"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57.7%)</a:t>
            </a:r>
            <a:r>
              <a:rPr lang="ja-JP" altLang="en-US"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、学校や保育園・幼稚園等から配布された啓発資料など</a:t>
            </a:r>
            <a:r>
              <a:rPr lang="en-US" altLang="ja-JP"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(54.4%)</a:t>
            </a:r>
            <a:r>
              <a:rPr lang="ja-JP" altLang="en-US" sz="28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が多い。低年齢層の子供の保護者では、</a:t>
            </a:r>
            <a:r>
              <a:rPr lang="ja-JP" altLang="en-US"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インターネット（</a:t>
            </a:r>
            <a:r>
              <a:rPr lang="en-US" altLang="ja-JP"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53.1</a:t>
            </a:r>
            <a:r>
              <a:rPr lang="ja-JP" altLang="en-US"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％）、テレビや本・パンフレットなど（</a:t>
            </a:r>
            <a:r>
              <a:rPr lang="en-US" altLang="ja-JP"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52.0</a:t>
            </a:r>
            <a:r>
              <a:rPr lang="ja-JP" altLang="en-US" sz="28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a:t>
            </a:r>
            <a:r>
              <a:rPr lang="ja-JP" altLang="en-US" sz="28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が多い。</a:t>
            </a:r>
            <a:endParaRPr lang="ja-JP" altLang="en-US" sz="2000" b="0"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
        <p:nvSpPr>
          <p:cNvPr id="6" name="テキスト ボックス 5"/>
          <p:cNvSpPr txBox="1"/>
          <p:nvPr/>
        </p:nvSpPr>
        <p:spPr>
          <a:xfrm>
            <a:off x="0" y="116632"/>
            <a:ext cx="9144000" cy="446276"/>
          </a:xfrm>
          <a:prstGeom prst="rect">
            <a:avLst/>
          </a:prstGeom>
          <a:noFill/>
        </p:spPr>
        <p:txBody>
          <a:bodyPr wrap="square" rtlCol="0">
            <a:spAutoFit/>
          </a:bodyPr>
          <a:lstStyle/>
          <a:p>
            <a:r>
              <a:rPr lang="ja-JP" altLang="en-US" sz="2300" b="1" dirty="0">
                <a:solidFill>
                  <a:srgbClr val="1F497D"/>
                </a:solidFill>
                <a:latin typeface="+mj-lt"/>
                <a:ea typeface="BIZ UDPゴシック" panose="020B0400000000000000" pitchFamily="50" charset="-128"/>
                <a:cs typeface="+mj-cs"/>
              </a:rPr>
              <a:t>保護者がインターネットを安全・安心につかうための啓発や学習の経験</a:t>
            </a:r>
          </a:p>
        </p:txBody>
      </p:sp>
      <p:sp>
        <p:nvSpPr>
          <p:cNvPr id="4" name="正方形/長方形 3">
            <a:extLst>
              <a:ext uri="{FF2B5EF4-FFF2-40B4-BE49-F238E27FC236}">
                <a16:creationId xmlns:a16="http://schemas.microsoft.com/office/drawing/2014/main" id="{46E94814-F2E6-3189-33A7-FF8E927DAD0E}"/>
              </a:ext>
            </a:extLst>
          </p:cNvPr>
          <p:cNvSpPr/>
          <p:nvPr/>
        </p:nvSpPr>
        <p:spPr>
          <a:xfrm>
            <a:off x="1584772" y="6154948"/>
            <a:ext cx="6155878" cy="47625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rtl="0">
              <a:lnSpc>
                <a:spcPct val="100000"/>
              </a:lnSpc>
              <a:spcBef>
                <a:spcPts val="0"/>
              </a:spcBef>
              <a:spcAft>
                <a:spcPts val="0"/>
              </a:spcAft>
              <a:buClr>
                <a:srgbClr val="000000"/>
              </a:buClr>
              <a:buSzPts val="1200"/>
              <a:buFont typeface="Arial"/>
              <a:buNone/>
            </a:pP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令和</a:t>
            </a:r>
            <a:r>
              <a:rPr lang="en-US" altLang="ja-JP"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6</a:t>
            </a: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年度　子ども庁　「青少年のインターネット利用環境実態調査　調査結果（概要）」より</a:t>
            </a:r>
          </a:p>
        </p:txBody>
      </p:sp>
      <p:sp>
        <p:nvSpPr>
          <p:cNvPr id="3" name="スライド番号プレースホルダー 3">
            <a:extLst>
              <a:ext uri="{FF2B5EF4-FFF2-40B4-BE49-F238E27FC236}">
                <a16:creationId xmlns:a16="http://schemas.microsoft.com/office/drawing/2014/main" id="{67A79FE7-DD11-4BC2-E010-3A3AB10F5A12}"/>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158</a:t>
            </a:fld>
            <a:endParaRPr lang="en-US" altLang="ja-JP" b="0" dirty="0">
              <a:solidFill>
                <a:prstClr val="black"/>
              </a:solidFill>
            </a:endParaRPr>
          </a:p>
        </p:txBody>
      </p:sp>
    </p:spTree>
    <p:extLst>
      <p:ext uri="{BB962C8B-B14F-4D97-AF65-F5344CB8AC3E}">
        <p14:creationId xmlns:p14="http://schemas.microsoft.com/office/powerpoint/2010/main" val="38784120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5272971" y="949382"/>
            <a:ext cx="3672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latin typeface="HG丸ｺﾞｼｯｸM-PRO" panose="020F0600000000000000" pitchFamily="50" charset="-128"/>
                <a:ea typeface="HG丸ｺﾞｼｯｸM-PRO" panose="020F0600000000000000" pitchFamily="50" charset="-128"/>
              </a:rPr>
              <a:t>青少年の実態と保護者の認識とのギャップ</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198000" y="1644715"/>
            <a:ext cx="8748000" cy="40165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marR="0" lvl="0" indent="-457200" algn="l" rtl="0">
              <a:lnSpc>
                <a:spcPct val="100000"/>
              </a:lnSpc>
              <a:spcBef>
                <a:spcPts val="0"/>
              </a:spcBef>
              <a:spcAft>
                <a:spcPts val="0"/>
              </a:spcAft>
              <a:buClr>
                <a:schemeClr val="lt1"/>
              </a:buClr>
              <a:buSzPts val="3200"/>
              <a:buFont typeface="Wingdings" panose="05000000000000000000" pitchFamily="2" charset="2"/>
              <a:buChar char="l"/>
            </a:pPr>
            <a:r>
              <a:rPr lang="ja-JP" altLang="en-US" sz="32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低年齢層の子供の保護者のうち、</a:t>
            </a:r>
            <a:r>
              <a:rPr lang="ja-JP" altLang="en-US"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「ルールを決めている」との回答は</a:t>
            </a:r>
            <a:r>
              <a:rPr lang="en-US" altLang="ja-JP"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81.6%</a:t>
            </a:r>
            <a:r>
              <a:rPr lang="ja-JP" altLang="en-US" sz="32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で、</a:t>
            </a:r>
            <a:r>
              <a:rPr lang="ja-JP" altLang="en-US"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子供の年齢が上がるとともに割合は増加傾向。</a:t>
            </a:r>
            <a:endParaRPr lang="ja-JP" altLang="en-US"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457200" marR="0" lvl="0" indent="-457200" algn="l" rtl="0">
              <a:lnSpc>
                <a:spcPct val="100000"/>
              </a:lnSpc>
              <a:spcBef>
                <a:spcPts val="0"/>
              </a:spcBef>
              <a:spcAft>
                <a:spcPts val="0"/>
              </a:spcAft>
              <a:buClr>
                <a:schemeClr val="lt1"/>
              </a:buClr>
              <a:buSzPts val="3200"/>
              <a:buFont typeface="Wingdings" panose="05000000000000000000" pitchFamily="2" charset="2"/>
              <a:buChar char="l"/>
            </a:pPr>
            <a:r>
              <a:rPr lang="ja-JP" altLang="en-US" sz="32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他方で、学校種が上がるにつれて、「ルールを決めていない」との回答が増え、青少年と青少年の保護者の</a:t>
            </a:r>
            <a:r>
              <a:rPr lang="ja-JP" altLang="en-US"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rPr>
              <a:t>「ルールの有無に関する認識のギャップ」も拡大傾向</a:t>
            </a:r>
            <a:r>
              <a:rPr lang="ja-JP" altLang="en-US" sz="3200" b="0" i="0" u="none" strike="noStrike" cap="none" dirty="0">
                <a:solidFill>
                  <a:schemeClr val="lt1"/>
                </a:solidFill>
                <a:latin typeface="BIZ UDPゴシック" panose="020B0400000000000000" pitchFamily="50" charset="-128"/>
                <a:ea typeface="BIZ UDPゴシック" panose="020B0400000000000000" pitchFamily="50" charset="-128"/>
                <a:sym typeface="Arial"/>
              </a:rPr>
              <a:t>。</a:t>
            </a:r>
            <a:endParaRPr lang="ja-JP" altLang="en-US" sz="3200" b="0" i="0" u="none" strike="noStrike" cap="none" dirty="0">
              <a:solidFill>
                <a:srgbClr val="FFFF00"/>
              </a:solidFill>
              <a:latin typeface="BIZ UDPゴシック" panose="020B0400000000000000" pitchFamily="50" charset="-128"/>
              <a:ea typeface="BIZ UDPゴシック" panose="020B0400000000000000" pitchFamily="50" charset="-128"/>
              <a:sym typeface="Arial"/>
            </a:endParaRPr>
          </a:p>
        </p:txBody>
      </p:sp>
      <p:sp>
        <p:nvSpPr>
          <p:cNvPr id="8" name="テキスト ボックス 7"/>
          <p:cNvSpPr txBox="1"/>
          <p:nvPr/>
        </p:nvSpPr>
        <p:spPr>
          <a:xfrm>
            <a:off x="0" y="188794"/>
            <a:ext cx="9144000" cy="430887"/>
          </a:xfrm>
          <a:prstGeom prst="rect">
            <a:avLst/>
          </a:prstGeom>
          <a:noFill/>
        </p:spPr>
        <p:txBody>
          <a:bodyPr wrap="square" rtlCol="0">
            <a:spAutoFit/>
          </a:bodyPr>
          <a:lstStyle/>
          <a:p>
            <a:r>
              <a:rPr lang="ja-JP" altLang="en-US" sz="2200" b="1" dirty="0">
                <a:solidFill>
                  <a:srgbClr val="1F497D"/>
                </a:solidFill>
                <a:latin typeface="+mj-lt"/>
                <a:ea typeface="BIZ UDPゴシック" panose="020B0400000000000000" pitchFamily="50" charset="-128"/>
                <a:cs typeface="+mj-cs"/>
              </a:rPr>
              <a:t>家庭でルールを作っているかどうかについて保護者と子どもの認識の差</a:t>
            </a:r>
          </a:p>
        </p:txBody>
      </p:sp>
      <p:sp>
        <p:nvSpPr>
          <p:cNvPr id="2" name="スライド番号プレースホルダー 1">
            <a:extLst>
              <a:ext uri="{FF2B5EF4-FFF2-40B4-BE49-F238E27FC236}">
                <a16:creationId xmlns:a16="http://schemas.microsoft.com/office/drawing/2014/main" id="{981A4659-5278-4870-B30A-FBA2C6828B55}"/>
              </a:ext>
            </a:extLst>
          </p:cNvPr>
          <p:cNvSpPr>
            <a:spLocks noGrp="1"/>
          </p:cNvSpPr>
          <p:nvPr>
            <p:ph type="sldNum" sz="quarter" idx="12"/>
          </p:nvPr>
        </p:nvSpPr>
        <p:spPr/>
        <p:txBody>
          <a:bodyPr/>
          <a:lstStyle/>
          <a:p>
            <a:pPr>
              <a:defRPr/>
            </a:pPr>
            <a:fld id="{9EFBE1BC-F681-4D7D-BBE1-B691C8D9877E}" type="slidenum">
              <a:rPr lang="en-US" altLang="ja-JP" b="0" smtClean="0"/>
              <a:pPr>
                <a:defRPr/>
              </a:pPr>
              <a:t>159</a:t>
            </a:fld>
            <a:endParaRPr lang="en-US" altLang="ja-JP" b="0" dirty="0"/>
          </a:p>
        </p:txBody>
      </p:sp>
      <p:sp>
        <p:nvSpPr>
          <p:cNvPr id="4" name="正方形/長方形 3">
            <a:extLst>
              <a:ext uri="{FF2B5EF4-FFF2-40B4-BE49-F238E27FC236}">
                <a16:creationId xmlns:a16="http://schemas.microsoft.com/office/drawing/2014/main" id="{D1023CE6-925B-DE9E-FC93-0B6A278ECA81}"/>
              </a:ext>
            </a:extLst>
          </p:cNvPr>
          <p:cNvSpPr/>
          <p:nvPr/>
        </p:nvSpPr>
        <p:spPr>
          <a:xfrm>
            <a:off x="1259632" y="5908618"/>
            <a:ext cx="6227886" cy="50400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rtl="0">
              <a:lnSpc>
                <a:spcPct val="100000"/>
              </a:lnSpc>
              <a:spcBef>
                <a:spcPts val="0"/>
              </a:spcBef>
              <a:spcAft>
                <a:spcPts val="0"/>
              </a:spcAft>
              <a:buClr>
                <a:srgbClr val="000000"/>
              </a:buClr>
              <a:buSzPts val="1200"/>
              <a:buFont typeface="Arial"/>
              <a:buNone/>
            </a:pP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令和</a:t>
            </a:r>
            <a:r>
              <a:rPr lang="en-US" altLang="ja-JP"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6</a:t>
            </a:r>
            <a:r>
              <a:rPr lang="ja-JP" altLang="en-US" sz="12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年度　子ども庁　「青少年のインターネット利用環境実態調査　調査結果（概要）」より</a:t>
            </a:r>
          </a:p>
        </p:txBody>
      </p:sp>
    </p:spTree>
    <p:extLst>
      <p:ext uri="{BB962C8B-B14F-4D97-AF65-F5344CB8AC3E}">
        <p14:creationId xmlns:p14="http://schemas.microsoft.com/office/powerpoint/2010/main" val="863207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53"/>
        <p:cNvGrpSpPr/>
        <p:nvPr/>
      </p:nvGrpSpPr>
      <p:grpSpPr>
        <a:xfrm>
          <a:off x="0" y="0"/>
          <a:ext cx="0" cy="0"/>
          <a:chOff x="0" y="0"/>
          <a:chExt cx="0" cy="0"/>
        </a:xfrm>
      </p:grpSpPr>
      <p:sp>
        <p:nvSpPr>
          <p:cNvPr id="954" name="Google Shape;954;p219"/>
          <p:cNvSpPr txBox="1">
            <a:spLocks noGrp="1"/>
          </p:cNvSpPr>
          <p:nvPr>
            <p:ph type="title"/>
          </p:nvPr>
        </p:nvSpPr>
        <p:spPr>
          <a:xfrm>
            <a:off x="27392" y="0"/>
            <a:ext cx="9116608" cy="69648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2400" b="1">
                <a:latin typeface="BIZ UDPゴシック" panose="020B0400000000000000" pitchFamily="50" charset="-128"/>
                <a:ea typeface="BIZ UDPゴシック" panose="020B0400000000000000" pitchFamily="50" charset="-128"/>
                <a:sym typeface="Arial"/>
              </a:rPr>
              <a:t>利用にあたって課題・問題・不安を感じるインターネット接続機器</a:t>
            </a:r>
            <a:endParaRPr sz="2400" b="1">
              <a:latin typeface="BIZ UDPゴシック" panose="020B0400000000000000" pitchFamily="50" charset="-128"/>
              <a:ea typeface="BIZ UDPゴシック" panose="020B0400000000000000" pitchFamily="50" charset="-128"/>
              <a:sym typeface="Arial"/>
            </a:endParaRPr>
          </a:p>
        </p:txBody>
      </p:sp>
      <p:pic>
        <p:nvPicPr>
          <p:cNvPr id="957" name="Google Shape;957;p219"/>
          <p:cNvPicPr preferRelativeResize="0">
            <a:picLocks noGrp="1"/>
          </p:cNvPicPr>
          <p:nvPr>
            <p:ph type="body" idx="1"/>
          </p:nvPr>
        </p:nvPicPr>
        <p:blipFill rotWithShape="1">
          <a:blip r:embed="rId3">
            <a:alphaModFix/>
          </a:blip>
          <a:srcRect/>
          <a:stretch/>
        </p:blipFill>
        <p:spPr>
          <a:xfrm>
            <a:off x="27392" y="733895"/>
            <a:ext cx="9024826" cy="5809693"/>
          </a:xfrm>
          <a:prstGeom prst="rect">
            <a:avLst/>
          </a:prstGeom>
          <a:noFill/>
          <a:ln>
            <a:noFill/>
          </a:ln>
        </p:spPr>
      </p:pic>
      <p:cxnSp>
        <p:nvCxnSpPr>
          <p:cNvPr id="959" name="Google Shape;959;p219"/>
          <p:cNvCxnSpPr/>
          <p:nvPr/>
        </p:nvCxnSpPr>
        <p:spPr>
          <a:xfrm>
            <a:off x="6948264" y="5589240"/>
            <a:ext cx="1244530" cy="0"/>
          </a:xfrm>
          <a:prstGeom prst="straightConnector1">
            <a:avLst/>
          </a:prstGeom>
          <a:noFill/>
          <a:ln w="57150" cap="flat" cmpd="sng">
            <a:solidFill>
              <a:srgbClr val="FF0000"/>
            </a:solidFill>
            <a:prstDash val="solid"/>
            <a:round/>
            <a:headEnd type="none" w="sm" len="sm"/>
            <a:tailEnd type="none" w="sm" len="sm"/>
          </a:ln>
        </p:spPr>
      </p:cxnSp>
      <p:sp>
        <p:nvSpPr>
          <p:cNvPr id="955" name="Google Shape;955;p219"/>
          <p:cNvSpPr txBox="1">
            <a:spLocks noGrp="1"/>
          </p:cNvSpPr>
          <p:nvPr>
            <p:ph type="sldNum" idx="12"/>
          </p:nvPr>
        </p:nvSpPr>
        <p:spPr>
          <a:xfrm>
            <a:off x="7740650" y="6476912"/>
            <a:ext cx="1403350" cy="381087"/>
          </a:xfrm>
          <a:prstGeom prst="rect">
            <a:avLst/>
          </a:prstGeom>
          <a:noFill/>
          <a:ln>
            <a:noFill/>
          </a:ln>
        </p:spPr>
        <p:txBody>
          <a:bodyPr spcFirstLastPara="1" wrap="square" lIns="91425" tIns="45700" rIns="0"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fld id="{00000000-1234-1234-1234-123412341234}" type="slidenum">
              <a:rPr kumimoji="0" lang="en-US" altLang="ja-JP" sz="18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t>16</a:t>
            </a:fld>
            <a:r>
              <a:rPr kumimoji="0" lang="ja-JP" altLang="en-US" sz="18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t> </a:t>
            </a:r>
            <a:endParaRPr kumimoji="0" sz="1800" b="1"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endParaRPr>
          </a:p>
        </p:txBody>
      </p:sp>
      <p:sp>
        <p:nvSpPr>
          <p:cNvPr id="956" name="Google Shape;956;p219"/>
          <p:cNvSpPr txBox="1"/>
          <p:nvPr/>
        </p:nvSpPr>
        <p:spPr>
          <a:xfrm>
            <a:off x="3141997" y="6543588"/>
            <a:ext cx="6085354" cy="27699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総務省　我が国における青少年のインターネット利用に係る調査　</a:t>
            </a:r>
            <a:r>
              <a:rPr kumimoji="0" lang="en-US" altLang="ja-JP"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2024</a:t>
            </a: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年</a:t>
            </a:r>
            <a:r>
              <a:rPr kumimoji="0" lang="en-US" altLang="ja-JP"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6</a:t>
            </a: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月</a:t>
            </a:r>
            <a:endParaRPr kumimoji="0" sz="14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cxnSp>
        <p:nvCxnSpPr>
          <p:cNvPr id="958" name="Google Shape;958;p219"/>
          <p:cNvCxnSpPr/>
          <p:nvPr/>
        </p:nvCxnSpPr>
        <p:spPr>
          <a:xfrm>
            <a:off x="2426618" y="6476913"/>
            <a:ext cx="1244530" cy="0"/>
          </a:xfrm>
          <a:prstGeom prst="straightConnector1">
            <a:avLst/>
          </a:prstGeom>
          <a:noFill/>
          <a:ln w="57150" cap="flat" cmpd="sng">
            <a:solidFill>
              <a:srgbClr val="FF0000"/>
            </a:solidFill>
            <a:prstDash val="solid"/>
            <a:round/>
            <a:headEnd type="none" w="sm" len="sm"/>
            <a:tailEnd type="none" w="sm" len="sm"/>
          </a:ln>
        </p:spPr>
      </p:cxn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2483"/>
        <p:cNvGrpSpPr/>
        <p:nvPr/>
      </p:nvGrpSpPr>
      <p:grpSpPr>
        <a:xfrm>
          <a:off x="0" y="0"/>
          <a:ext cx="0" cy="0"/>
          <a:chOff x="0" y="0"/>
          <a:chExt cx="0" cy="0"/>
        </a:xfrm>
      </p:grpSpPr>
      <p:sp>
        <p:nvSpPr>
          <p:cNvPr id="2484" name="Google Shape;2484;p257"/>
          <p:cNvSpPr txBox="1">
            <a:spLocks noGrp="1"/>
          </p:cNvSpPr>
          <p:nvPr>
            <p:ph type="title"/>
          </p:nvPr>
        </p:nvSpPr>
        <p:spPr>
          <a:xfrm>
            <a:off x="26280" y="0"/>
            <a:ext cx="909144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rgbClr val="1F497D"/>
                </a:solidFill>
                <a:latin typeface="BIZ UDPゴシック" panose="020B0400000000000000" pitchFamily="50" charset="-128"/>
                <a:ea typeface="BIZ UDPゴシック" panose="020B0400000000000000" pitchFamily="50" charset="-128"/>
              </a:rPr>
              <a:t>低年齢層にも広がるネット利用</a:t>
            </a:r>
            <a:endParaRPr b="1" dirty="0">
              <a:latin typeface="BIZ UDPゴシック" panose="020B0400000000000000" pitchFamily="50" charset="-128"/>
              <a:ea typeface="BIZ UDPゴシック" panose="020B0400000000000000" pitchFamily="50" charset="-128"/>
            </a:endParaRPr>
          </a:p>
        </p:txBody>
      </p:sp>
      <p:sp>
        <p:nvSpPr>
          <p:cNvPr id="2485" name="Google Shape;2485;p257"/>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SzPts val="2400"/>
              <a:buNone/>
            </a:pPr>
            <a:fld id="{00000000-1234-1234-1234-123412341234}" type="slidenum">
              <a:rPr lang="en-US" altLang="ja-JP" b="0">
                <a:solidFill>
                  <a:srgbClr val="000000"/>
                </a:solidFill>
                <a:latin typeface="BIZ UDPゴシック" panose="020B0400000000000000" pitchFamily="50" charset="-128"/>
                <a:ea typeface="BIZ UDPゴシック" panose="020B0400000000000000" pitchFamily="50" charset="-128"/>
              </a:rPr>
              <a:t>160</a:t>
            </a:fld>
            <a:endParaRPr b="0">
              <a:solidFill>
                <a:srgbClr val="000000"/>
              </a:solidFill>
              <a:latin typeface="BIZ UDPゴシック" panose="020B0400000000000000" pitchFamily="50" charset="-128"/>
              <a:ea typeface="BIZ UDPゴシック" panose="020B0400000000000000" pitchFamily="50" charset="-128"/>
            </a:endParaRPr>
          </a:p>
        </p:txBody>
      </p:sp>
      <p:sp>
        <p:nvSpPr>
          <p:cNvPr id="2486" name="Google Shape;2486;p257"/>
          <p:cNvSpPr/>
          <p:nvPr/>
        </p:nvSpPr>
        <p:spPr>
          <a:xfrm>
            <a:off x="1557867" y="6255532"/>
            <a:ext cx="6096000"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chemeClr val="dk1"/>
                </a:solidFill>
                <a:latin typeface="BIZ UDPゴシック" panose="020B0400000000000000" pitchFamily="50" charset="-128"/>
                <a:ea typeface="BIZ UDPゴシック" panose="020B0400000000000000" pitchFamily="50" charset="-128"/>
                <a:sym typeface="Arial"/>
              </a:rPr>
              <a:t>令和6年度　子ども庁　「青少年のインターネット利用環境実態調査　調査結果（概要）」より</a:t>
            </a:r>
            <a:endParaRPr sz="12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p:txBody>
      </p:sp>
      <p:pic>
        <p:nvPicPr>
          <p:cNvPr id="2487" name="Google Shape;2487;p257"/>
          <p:cNvPicPr preferRelativeResize="0"/>
          <p:nvPr/>
        </p:nvPicPr>
        <p:blipFill rotWithShape="1">
          <a:blip r:embed="rId3">
            <a:alphaModFix/>
          </a:blip>
          <a:srcRect/>
          <a:stretch/>
        </p:blipFill>
        <p:spPr>
          <a:xfrm>
            <a:off x="-26280" y="648000"/>
            <a:ext cx="9144000" cy="5445296"/>
          </a:xfrm>
          <a:prstGeom prst="rect">
            <a:avLst/>
          </a:prstGeom>
          <a:noFill/>
          <a:ln>
            <a:noFill/>
          </a:ln>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2492"/>
        <p:cNvGrpSpPr/>
        <p:nvPr/>
      </p:nvGrpSpPr>
      <p:grpSpPr>
        <a:xfrm>
          <a:off x="0" y="0"/>
          <a:ext cx="0" cy="0"/>
          <a:chOff x="0" y="0"/>
          <a:chExt cx="0" cy="0"/>
        </a:xfrm>
      </p:grpSpPr>
      <p:sp>
        <p:nvSpPr>
          <p:cNvPr id="2493" name="Google Shape;2493;p258"/>
          <p:cNvSpPr txBox="1">
            <a:spLocks noGrp="1"/>
          </p:cNvSpPr>
          <p:nvPr>
            <p:ph type="title"/>
          </p:nvPr>
        </p:nvSpPr>
        <p:spPr>
          <a:xfrm>
            <a:off x="0" y="39597"/>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000" b="1" dirty="0">
                <a:solidFill>
                  <a:srgbClr val="1F497D"/>
                </a:solidFill>
                <a:latin typeface="BIZ UDPゴシック" panose="020B0400000000000000" pitchFamily="50" charset="-128"/>
                <a:ea typeface="BIZ UDPゴシック" panose="020B0400000000000000" pitchFamily="50" charset="-128"/>
              </a:rPr>
              <a:t>機器の専用・共用（いずれかの機器,子どもの年齢別）</a:t>
            </a:r>
            <a:endParaRPr sz="3000" b="1" dirty="0">
              <a:latin typeface="BIZ UDPゴシック" panose="020B0400000000000000" pitchFamily="50" charset="-128"/>
              <a:ea typeface="BIZ UDPゴシック" panose="020B0400000000000000" pitchFamily="50" charset="-128"/>
            </a:endParaRPr>
          </a:p>
        </p:txBody>
      </p:sp>
      <p:sp>
        <p:nvSpPr>
          <p:cNvPr id="2494" name="Google Shape;2494;p258"/>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SzPts val="2400"/>
              <a:buNone/>
            </a:pPr>
            <a:fld id="{00000000-1234-1234-1234-123412341234}" type="slidenum">
              <a:rPr lang="en-US" altLang="ja-JP" b="0">
                <a:solidFill>
                  <a:srgbClr val="000000"/>
                </a:solidFill>
                <a:latin typeface="BIZ UDPゴシック" panose="020B0400000000000000" pitchFamily="50" charset="-128"/>
                <a:ea typeface="BIZ UDPゴシック" panose="020B0400000000000000" pitchFamily="50" charset="-128"/>
              </a:rPr>
              <a:t>161</a:t>
            </a:fld>
            <a:endParaRPr b="0">
              <a:solidFill>
                <a:srgbClr val="000000"/>
              </a:solidFill>
              <a:latin typeface="BIZ UDPゴシック" panose="020B0400000000000000" pitchFamily="50" charset="-128"/>
              <a:ea typeface="BIZ UDPゴシック" panose="020B0400000000000000" pitchFamily="50" charset="-128"/>
            </a:endParaRPr>
          </a:p>
        </p:txBody>
      </p:sp>
      <p:sp>
        <p:nvSpPr>
          <p:cNvPr id="2495" name="Google Shape;2495;p258"/>
          <p:cNvSpPr/>
          <p:nvPr/>
        </p:nvSpPr>
        <p:spPr>
          <a:xfrm>
            <a:off x="1504950" y="6313588"/>
            <a:ext cx="6134100"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chemeClr val="dk1"/>
                </a:solidFill>
                <a:latin typeface="BIZ UDPゴシック" panose="020B0400000000000000" pitchFamily="50" charset="-128"/>
                <a:ea typeface="BIZ UDPゴシック" panose="020B0400000000000000" pitchFamily="50" charset="-128"/>
                <a:sym typeface="Arial"/>
              </a:rPr>
              <a:t>令和6年度　子ども庁　「青少年のインターネット利用環境実態調査　調査結果（概要）」より</a:t>
            </a:r>
            <a:endParaRPr sz="12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p:txBody>
      </p:sp>
      <p:pic>
        <p:nvPicPr>
          <p:cNvPr id="2496" name="Google Shape;2496;p258"/>
          <p:cNvPicPr preferRelativeResize="0"/>
          <p:nvPr/>
        </p:nvPicPr>
        <p:blipFill rotWithShape="1">
          <a:blip r:embed="rId3">
            <a:alphaModFix/>
          </a:blip>
          <a:srcRect/>
          <a:stretch/>
        </p:blipFill>
        <p:spPr>
          <a:xfrm>
            <a:off x="0" y="596620"/>
            <a:ext cx="9144000" cy="5664759"/>
          </a:xfrm>
          <a:prstGeom prst="rect">
            <a:avLst/>
          </a:prstGeom>
          <a:noFill/>
          <a:ln>
            <a:noFill/>
          </a:ln>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2501"/>
        <p:cNvGrpSpPr/>
        <p:nvPr/>
      </p:nvGrpSpPr>
      <p:grpSpPr>
        <a:xfrm>
          <a:off x="0" y="0"/>
          <a:ext cx="0" cy="0"/>
          <a:chOff x="0" y="0"/>
          <a:chExt cx="0" cy="0"/>
        </a:xfrm>
      </p:grpSpPr>
      <p:sp>
        <p:nvSpPr>
          <p:cNvPr id="2502" name="Google Shape;2502;p259"/>
          <p:cNvSpPr txBox="1">
            <a:spLocks noGrp="1"/>
          </p:cNvSpPr>
          <p:nvPr>
            <p:ph type="title"/>
          </p:nvPr>
        </p:nvSpPr>
        <p:spPr>
          <a:xfrm>
            <a:off x="0" y="0"/>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rgbClr val="1F497D"/>
                </a:solidFill>
                <a:latin typeface="BIZ UDPゴシック" panose="020B0400000000000000" pitchFamily="50" charset="-128"/>
                <a:ea typeface="BIZ UDPゴシック" panose="020B0400000000000000" pitchFamily="50" charset="-128"/>
              </a:rPr>
              <a:t>子どものインターネット利用内容（低年齢)</a:t>
            </a:r>
            <a:endParaRPr sz="3600" b="1" dirty="0">
              <a:solidFill>
                <a:srgbClr val="1F497D"/>
              </a:solidFill>
              <a:latin typeface="BIZ UDPゴシック" panose="020B0400000000000000" pitchFamily="50" charset="-128"/>
              <a:ea typeface="BIZ UDPゴシック" panose="020B0400000000000000" pitchFamily="50" charset="-128"/>
            </a:endParaRPr>
          </a:p>
        </p:txBody>
      </p:sp>
      <p:sp>
        <p:nvSpPr>
          <p:cNvPr id="2503" name="Google Shape;2503;p259"/>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SzPts val="2400"/>
              <a:buNone/>
            </a:pPr>
            <a:fld id="{00000000-1234-1234-1234-123412341234}" type="slidenum">
              <a:rPr lang="en-US" altLang="ja-JP" b="0">
                <a:solidFill>
                  <a:srgbClr val="000000"/>
                </a:solidFill>
                <a:latin typeface="BIZ UDPゴシック" panose="020B0400000000000000" pitchFamily="50" charset="-128"/>
                <a:ea typeface="BIZ UDPゴシック" panose="020B0400000000000000" pitchFamily="50" charset="-128"/>
              </a:rPr>
              <a:t>162</a:t>
            </a:fld>
            <a:endParaRPr b="0">
              <a:solidFill>
                <a:srgbClr val="000000"/>
              </a:solidFill>
              <a:latin typeface="BIZ UDPゴシック" panose="020B0400000000000000" pitchFamily="50" charset="-128"/>
              <a:ea typeface="BIZ UDPゴシック" panose="020B0400000000000000" pitchFamily="50" charset="-128"/>
            </a:endParaRPr>
          </a:p>
        </p:txBody>
      </p:sp>
      <p:sp>
        <p:nvSpPr>
          <p:cNvPr id="2504" name="Google Shape;2504;p259"/>
          <p:cNvSpPr/>
          <p:nvPr/>
        </p:nvSpPr>
        <p:spPr>
          <a:xfrm>
            <a:off x="1587500" y="6304623"/>
            <a:ext cx="6143625"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chemeClr val="dk1"/>
                </a:solidFill>
                <a:latin typeface="BIZ UDPゴシック" panose="020B0400000000000000" pitchFamily="50" charset="-128"/>
                <a:ea typeface="BIZ UDPゴシック" panose="020B0400000000000000" pitchFamily="50" charset="-128"/>
                <a:sym typeface="Arial"/>
              </a:rPr>
              <a:t>令和6年度　子ども庁　「青少年のインターネット利用環境実態調査　調査結果（概要）」より</a:t>
            </a:r>
            <a:endParaRPr sz="12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p:txBody>
      </p:sp>
      <p:pic>
        <p:nvPicPr>
          <p:cNvPr id="2505" name="Google Shape;2505;p259"/>
          <p:cNvPicPr preferRelativeResize="0"/>
          <p:nvPr/>
        </p:nvPicPr>
        <p:blipFill rotWithShape="1">
          <a:blip r:embed="rId3">
            <a:alphaModFix/>
          </a:blip>
          <a:srcRect/>
          <a:stretch/>
        </p:blipFill>
        <p:spPr>
          <a:xfrm>
            <a:off x="0" y="601002"/>
            <a:ext cx="9144000" cy="5655996"/>
          </a:xfrm>
          <a:prstGeom prst="rect">
            <a:avLst/>
          </a:prstGeom>
          <a:noFill/>
          <a:ln>
            <a:noFill/>
          </a:ln>
        </p:spPr>
      </p:pic>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2510"/>
        <p:cNvGrpSpPr/>
        <p:nvPr/>
      </p:nvGrpSpPr>
      <p:grpSpPr>
        <a:xfrm>
          <a:off x="0" y="0"/>
          <a:ext cx="0" cy="0"/>
          <a:chOff x="0" y="0"/>
          <a:chExt cx="0" cy="0"/>
        </a:xfrm>
      </p:grpSpPr>
      <p:sp>
        <p:nvSpPr>
          <p:cNvPr id="2511" name="Google Shape;2511;p260"/>
          <p:cNvSpPr txBox="1">
            <a:spLocks noGrp="1"/>
          </p:cNvSpPr>
          <p:nvPr>
            <p:ph type="title"/>
          </p:nvPr>
        </p:nvSpPr>
        <p:spPr>
          <a:xfrm>
            <a:off x="0" y="-14662"/>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rgbClr val="1F497D"/>
                </a:solidFill>
                <a:latin typeface="BIZ UDPゴシック" panose="020B0400000000000000" pitchFamily="50" charset="-128"/>
                <a:ea typeface="BIZ UDPゴシック" panose="020B0400000000000000" pitchFamily="50" charset="-128"/>
              </a:rPr>
              <a:t>利用時間（機器合計,低年齢）</a:t>
            </a:r>
            <a:endParaRPr sz="4800" b="1" dirty="0">
              <a:latin typeface="BIZ UDPゴシック" panose="020B0400000000000000" pitchFamily="50" charset="-128"/>
              <a:ea typeface="BIZ UDPゴシック" panose="020B0400000000000000" pitchFamily="50" charset="-128"/>
            </a:endParaRPr>
          </a:p>
        </p:txBody>
      </p:sp>
      <p:sp>
        <p:nvSpPr>
          <p:cNvPr id="2512" name="Google Shape;2512;p260"/>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SzPts val="2400"/>
              <a:buNone/>
            </a:pPr>
            <a:fld id="{00000000-1234-1234-1234-123412341234}" type="slidenum">
              <a:rPr lang="en-US" altLang="ja-JP" b="0">
                <a:solidFill>
                  <a:srgbClr val="000000"/>
                </a:solidFill>
                <a:latin typeface="BIZ UDPゴシック" panose="020B0400000000000000" pitchFamily="50" charset="-128"/>
                <a:ea typeface="BIZ UDPゴシック" panose="020B0400000000000000" pitchFamily="50" charset="-128"/>
              </a:rPr>
              <a:t>163</a:t>
            </a:fld>
            <a:endParaRPr b="0">
              <a:solidFill>
                <a:srgbClr val="000000"/>
              </a:solidFill>
              <a:latin typeface="BIZ UDPゴシック" panose="020B0400000000000000" pitchFamily="50" charset="-128"/>
              <a:ea typeface="BIZ UDPゴシック" panose="020B0400000000000000" pitchFamily="50" charset="-128"/>
            </a:endParaRPr>
          </a:p>
        </p:txBody>
      </p:sp>
      <p:sp>
        <p:nvSpPr>
          <p:cNvPr id="2513" name="Google Shape;2513;p260"/>
          <p:cNvSpPr/>
          <p:nvPr/>
        </p:nvSpPr>
        <p:spPr>
          <a:xfrm>
            <a:off x="1635125" y="6374669"/>
            <a:ext cx="6105525"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ja-JP" sz="1200" b="0" i="0" u="none" strike="noStrike" cap="none">
                <a:solidFill>
                  <a:schemeClr val="dk1"/>
                </a:solidFill>
                <a:latin typeface="BIZ UDPゴシック" panose="020B0400000000000000" pitchFamily="50" charset="-128"/>
                <a:ea typeface="BIZ UDPゴシック" panose="020B0400000000000000" pitchFamily="50" charset="-128"/>
                <a:sym typeface="Arial"/>
              </a:rPr>
              <a:t>令和6年度　子ども庁　「青少年のインターネット利用環境実態調査　調査結果（概要）」より</a:t>
            </a:r>
            <a:endParaRPr sz="12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p:txBody>
      </p:sp>
      <p:pic>
        <p:nvPicPr>
          <p:cNvPr id="2514" name="Google Shape;2514;p260"/>
          <p:cNvPicPr preferRelativeResize="0"/>
          <p:nvPr/>
        </p:nvPicPr>
        <p:blipFill rotWithShape="1">
          <a:blip r:embed="rId3">
            <a:alphaModFix/>
          </a:blip>
          <a:srcRect/>
          <a:stretch/>
        </p:blipFill>
        <p:spPr>
          <a:xfrm>
            <a:off x="0" y="711050"/>
            <a:ext cx="9144000" cy="5654083"/>
          </a:xfrm>
          <a:prstGeom prst="rect">
            <a:avLst/>
          </a:prstGeom>
          <a:noFill/>
          <a:ln>
            <a:noFill/>
          </a:ln>
        </p:spPr>
      </p:pic>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13648" y="-26624"/>
            <a:ext cx="9130352" cy="720000"/>
          </a:xfrm>
        </p:spPr>
        <p:txBody>
          <a:bodyPr/>
          <a:lstStyle/>
          <a:p>
            <a:r>
              <a:rPr lang="ja-JP" altLang="en-US" sz="3600" b="1" kern="1200" dirty="0">
                <a:solidFill>
                  <a:srgbClr val="1F497D"/>
                </a:solidFill>
                <a:latin typeface="BIZ UDPゴシック" panose="020B0400000000000000" pitchFamily="50" charset="-128"/>
              </a:rPr>
              <a:t>スマホに関する学校と保護者との関わり</a:t>
            </a:r>
          </a:p>
        </p:txBody>
      </p:sp>
      <p:sp>
        <p:nvSpPr>
          <p:cNvPr id="118791" name="AutoShape 7"/>
          <p:cNvSpPr>
            <a:spLocks noChangeArrowheads="1"/>
          </p:cNvSpPr>
          <p:nvPr/>
        </p:nvSpPr>
        <p:spPr bwMode="auto">
          <a:xfrm rot="-9898953">
            <a:off x="6447469" y="2466763"/>
            <a:ext cx="1169194" cy="7921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教育</a:t>
            </a:r>
          </a:p>
        </p:txBody>
      </p:sp>
      <p:sp>
        <p:nvSpPr>
          <p:cNvPr id="118793" name="AutoShape 9"/>
          <p:cNvSpPr>
            <a:spLocks noChangeArrowheads="1"/>
          </p:cNvSpPr>
          <p:nvPr/>
        </p:nvSpPr>
        <p:spPr bwMode="auto">
          <a:xfrm rot="9211398">
            <a:off x="6209656" y="4280977"/>
            <a:ext cx="1224000" cy="7905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教育</a:t>
            </a:r>
          </a:p>
        </p:txBody>
      </p:sp>
      <p:sp>
        <p:nvSpPr>
          <p:cNvPr id="118794" name="Oval 10"/>
          <p:cNvSpPr>
            <a:spLocks noChangeArrowheads="1"/>
          </p:cNvSpPr>
          <p:nvPr/>
        </p:nvSpPr>
        <p:spPr bwMode="auto">
          <a:xfrm>
            <a:off x="7526741" y="2996952"/>
            <a:ext cx="1002660" cy="1962150"/>
          </a:xfrm>
          <a:prstGeom prst="ellipse">
            <a:avLst/>
          </a:prstGeom>
          <a:solidFill>
            <a:schemeClr val="accent3">
              <a:lumMod val="60000"/>
              <a:lumOff val="40000"/>
            </a:schemeClr>
          </a:solidFill>
          <a:ln w="9525">
            <a:solidFill>
              <a:schemeClr val="tx1"/>
            </a:solidFill>
            <a:round/>
            <a:headEnd/>
            <a:tailEnd/>
          </a:ln>
        </p:spPr>
        <p:txBody>
          <a:bodyPr vert="eaVert"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教職員</a:t>
            </a:r>
          </a:p>
        </p:txBody>
      </p:sp>
      <p:sp>
        <p:nvSpPr>
          <p:cNvPr id="372752" name="Oval 16"/>
          <p:cNvSpPr>
            <a:spLocks noChangeArrowheads="1"/>
          </p:cNvSpPr>
          <p:nvPr/>
        </p:nvSpPr>
        <p:spPr bwMode="auto">
          <a:xfrm>
            <a:off x="1763688" y="2060577"/>
            <a:ext cx="3709197"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rPr>
              <a:t>　</a:t>
            </a:r>
          </a:p>
        </p:txBody>
      </p:sp>
      <p:sp>
        <p:nvSpPr>
          <p:cNvPr id="2" name="スライド番号プレースホルダー 1"/>
          <p:cNvSpPr>
            <a:spLocks noGrp="1"/>
          </p:cNvSpPr>
          <p:nvPr>
            <p:ph type="sldNum" sz="quarter" idx="12"/>
          </p:nvPr>
        </p:nvSpPr>
        <p:spPr>
          <a:xfrm>
            <a:off x="7703258" y="6381750"/>
            <a:ext cx="140335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002FE4E-4948-4E49-AC06-ADC9EA5610F9}" type="slidenum">
              <a:rPr kumimoji="1" lang="ja-JP" altLang="en-US" sz="2400" b="0" i="0" u="none" strike="noStrike" kern="1200" cap="none" spc="0" normalizeH="0" baseline="0" noProof="0" smtClean="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164</a:t>
            </a:fld>
            <a:endParaRPr kumimoji="1" lang="ja-JP" altLang="en-US" sz="2400" b="0" i="0" u="none" strike="noStrike" kern="1200" cap="none" spc="0" normalizeH="0" baseline="0" noProof="0" dirty="0">
              <a:ln>
                <a:noFill/>
              </a:ln>
              <a:solidFill>
                <a:prstClr val="black"/>
              </a:solidFill>
              <a:effectLst/>
              <a:uLnTx/>
              <a:uFillTx/>
            </a:endParaRPr>
          </a:p>
        </p:txBody>
      </p:sp>
      <p:sp>
        <p:nvSpPr>
          <p:cNvPr id="21" name="Oval 5"/>
          <p:cNvSpPr>
            <a:spLocks noChangeArrowheads="1"/>
          </p:cNvSpPr>
          <p:nvPr/>
        </p:nvSpPr>
        <p:spPr bwMode="auto">
          <a:xfrm>
            <a:off x="2370965" y="2731927"/>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保護者</a:t>
            </a:r>
          </a:p>
        </p:txBody>
      </p:sp>
      <p:sp>
        <p:nvSpPr>
          <p:cNvPr id="22" name="Oval 5"/>
          <p:cNvSpPr>
            <a:spLocks noChangeArrowheads="1"/>
          </p:cNvSpPr>
          <p:nvPr/>
        </p:nvSpPr>
        <p:spPr bwMode="auto">
          <a:xfrm>
            <a:off x="2370965" y="4455115"/>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保護者</a:t>
            </a:r>
          </a:p>
        </p:txBody>
      </p:sp>
      <p:sp>
        <p:nvSpPr>
          <p:cNvPr id="118792" name="AutoShape 8"/>
          <p:cNvSpPr>
            <a:spLocks noChangeArrowheads="1"/>
          </p:cNvSpPr>
          <p:nvPr/>
        </p:nvSpPr>
        <p:spPr bwMode="auto">
          <a:xfrm>
            <a:off x="1872387" y="2890940"/>
            <a:ext cx="576000" cy="2340000"/>
          </a:xfrm>
          <a:prstGeom prst="roundRect">
            <a:avLst>
              <a:gd name="adj" fmla="val 16667"/>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家庭</a:t>
            </a:r>
          </a:p>
        </p:txBody>
      </p:sp>
      <p:sp>
        <p:nvSpPr>
          <p:cNvPr id="5" name="正方形/長方形 4"/>
          <p:cNvSpPr/>
          <p:nvPr/>
        </p:nvSpPr>
        <p:spPr>
          <a:xfrm>
            <a:off x="130208" y="1021029"/>
            <a:ext cx="3988227" cy="824927"/>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スマホを買うのは家庭</a:t>
            </a:r>
            <a:endParaRPr kumimoji="1" lang="en-US" altLang="ja-JP" sz="26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endParaRPr>
          </a:p>
        </p:txBody>
      </p:sp>
      <p:sp>
        <p:nvSpPr>
          <p:cNvPr id="27" name="正方形/長方形 26"/>
          <p:cNvSpPr/>
          <p:nvPr/>
        </p:nvSpPr>
        <p:spPr>
          <a:xfrm>
            <a:off x="107698" y="3195374"/>
            <a:ext cx="1548841" cy="1694572"/>
          </a:xfrm>
          <a:prstGeom prst="rect">
            <a:avLst/>
          </a:prstGeom>
          <a:noFill/>
          <a:ln w="57150" cmpd="db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保護者の役割は</a:t>
            </a:r>
            <a:endParaRPr kumimoji="1" lang="en-US" altLang="ja-JP" sz="28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大きい</a:t>
            </a:r>
            <a:endParaRPr kumimoji="1" lang="ja-JP" altLang="en-US" sz="20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endParaRPr>
          </a:p>
        </p:txBody>
      </p:sp>
      <p:sp>
        <p:nvSpPr>
          <p:cNvPr id="6" name="下矢印 5"/>
          <p:cNvSpPr/>
          <p:nvPr/>
        </p:nvSpPr>
        <p:spPr>
          <a:xfrm>
            <a:off x="627797" y="1938373"/>
            <a:ext cx="627797" cy="1186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 name="下矢印 28"/>
          <p:cNvSpPr/>
          <p:nvPr/>
        </p:nvSpPr>
        <p:spPr>
          <a:xfrm>
            <a:off x="627797" y="4982363"/>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 name="正方形/長方形 29"/>
          <p:cNvSpPr/>
          <p:nvPr/>
        </p:nvSpPr>
        <p:spPr>
          <a:xfrm>
            <a:off x="94605" y="5691486"/>
            <a:ext cx="2388104" cy="1008000"/>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保護者への啓発が重要</a:t>
            </a:r>
            <a:endParaRPr kumimoji="1" lang="ja-JP" altLang="en-US" sz="1800" b="0"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endParaRPr>
          </a:p>
        </p:txBody>
      </p:sp>
      <p:sp>
        <p:nvSpPr>
          <p:cNvPr id="4" name="右矢印 3"/>
          <p:cNvSpPr/>
          <p:nvPr/>
        </p:nvSpPr>
        <p:spPr>
          <a:xfrm rot="1001680">
            <a:off x="6350695" y="3187398"/>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相談</a:t>
            </a:r>
          </a:p>
        </p:txBody>
      </p:sp>
      <p:sp>
        <p:nvSpPr>
          <p:cNvPr id="34" name="Oval 16"/>
          <p:cNvSpPr>
            <a:spLocks noChangeArrowheads="1"/>
          </p:cNvSpPr>
          <p:nvPr/>
        </p:nvSpPr>
        <p:spPr bwMode="auto">
          <a:xfrm>
            <a:off x="5618522" y="2060577"/>
            <a:ext cx="3411758"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rPr>
              <a:t>　</a:t>
            </a:r>
          </a:p>
        </p:txBody>
      </p:sp>
      <p:sp>
        <p:nvSpPr>
          <p:cNvPr id="28" name="AutoShape 8"/>
          <p:cNvSpPr>
            <a:spLocks noChangeArrowheads="1"/>
          </p:cNvSpPr>
          <p:nvPr/>
        </p:nvSpPr>
        <p:spPr bwMode="auto">
          <a:xfrm>
            <a:off x="8383660" y="2890940"/>
            <a:ext cx="576000" cy="2340000"/>
          </a:xfrm>
          <a:prstGeom prst="roundRect">
            <a:avLst>
              <a:gd name="adj" fmla="val 16667"/>
            </a:avLst>
          </a:prstGeom>
          <a:solidFill>
            <a:srgbClr val="00FF00"/>
          </a:solidFill>
          <a:ln w="9525">
            <a:solidFill>
              <a:schemeClr val="tx1"/>
            </a:solidFill>
            <a:round/>
            <a:headEnd/>
            <a:tailEnd/>
          </a:ln>
        </p:spPr>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学校</a:t>
            </a:r>
          </a:p>
        </p:txBody>
      </p:sp>
      <p:sp>
        <p:nvSpPr>
          <p:cNvPr id="118789" name="Oval 5"/>
          <p:cNvSpPr>
            <a:spLocks noChangeArrowheads="1"/>
          </p:cNvSpPr>
          <p:nvPr/>
        </p:nvSpPr>
        <p:spPr bwMode="auto">
          <a:xfrm>
            <a:off x="4802768" y="2329533"/>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児童生徒</a:t>
            </a:r>
          </a:p>
        </p:txBody>
      </p:sp>
      <p:sp>
        <p:nvSpPr>
          <p:cNvPr id="36" name="AutoShape 7"/>
          <p:cNvSpPr>
            <a:spLocks noChangeArrowheads="1"/>
          </p:cNvSpPr>
          <p:nvPr/>
        </p:nvSpPr>
        <p:spPr bwMode="auto">
          <a:xfrm rot="9898953" flipH="1">
            <a:off x="3981012" y="2953129"/>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教育</a:t>
            </a:r>
          </a:p>
        </p:txBody>
      </p:sp>
      <p:sp>
        <p:nvSpPr>
          <p:cNvPr id="37" name="右矢印 36"/>
          <p:cNvSpPr/>
          <p:nvPr/>
        </p:nvSpPr>
        <p:spPr>
          <a:xfrm rot="20886205" flipH="1">
            <a:off x="3795974" y="2481314"/>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相談</a:t>
            </a:r>
          </a:p>
        </p:txBody>
      </p:sp>
      <p:sp>
        <p:nvSpPr>
          <p:cNvPr id="39" name="AutoShape 7"/>
          <p:cNvSpPr>
            <a:spLocks noChangeArrowheads="1"/>
          </p:cNvSpPr>
          <p:nvPr/>
        </p:nvSpPr>
        <p:spPr bwMode="auto">
          <a:xfrm rot="11721042" flipH="1">
            <a:off x="3849101" y="5057382"/>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教育</a:t>
            </a:r>
          </a:p>
        </p:txBody>
      </p:sp>
      <p:sp>
        <p:nvSpPr>
          <p:cNvPr id="40" name="右矢印 39"/>
          <p:cNvSpPr/>
          <p:nvPr/>
        </p:nvSpPr>
        <p:spPr>
          <a:xfrm rot="1041834" flipH="1">
            <a:off x="3964091" y="4610658"/>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相談</a:t>
            </a:r>
          </a:p>
        </p:txBody>
      </p:sp>
      <p:sp>
        <p:nvSpPr>
          <p:cNvPr id="41" name="Oval 5"/>
          <p:cNvSpPr>
            <a:spLocks noChangeArrowheads="1"/>
          </p:cNvSpPr>
          <p:nvPr/>
        </p:nvSpPr>
        <p:spPr bwMode="auto">
          <a:xfrm>
            <a:off x="4802768" y="4881116"/>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児童生徒</a:t>
            </a:r>
          </a:p>
        </p:txBody>
      </p:sp>
      <p:sp>
        <p:nvSpPr>
          <p:cNvPr id="42" name="右矢印 41"/>
          <p:cNvSpPr/>
          <p:nvPr/>
        </p:nvSpPr>
        <p:spPr>
          <a:xfrm rot="20071822">
            <a:off x="6598993" y="4891184"/>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相談</a:t>
            </a:r>
          </a:p>
        </p:txBody>
      </p:sp>
      <p:sp>
        <p:nvSpPr>
          <p:cNvPr id="8" name="ストライプ矢印 7"/>
          <p:cNvSpPr/>
          <p:nvPr/>
        </p:nvSpPr>
        <p:spPr>
          <a:xfrm flipH="1" flipV="1">
            <a:off x="4766883" y="3440246"/>
            <a:ext cx="1562920" cy="1014867"/>
          </a:xfrm>
          <a:prstGeom prst="stripedRightArrow">
            <a:avLst>
              <a:gd name="adj1" fmla="val 46936"/>
              <a:gd name="adj2" fmla="val 50625"/>
            </a:avLst>
          </a:pr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研修・啓発</a:t>
            </a:r>
          </a:p>
        </p:txBody>
      </p:sp>
    </p:spTree>
    <p:extLst>
      <p:ext uri="{BB962C8B-B14F-4D97-AF65-F5344CB8AC3E}">
        <p14:creationId xmlns:p14="http://schemas.microsoft.com/office/powerpoint/2010/main" val="4064429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72752"/>
                                        </p:tgtEl>
                                        <p:attrNameLst>
                                          <p:attrName>style.visibility</p:attrName>
                                        </p:attrNameLst>
                                      </p:cBhvr>
                                      <p:to>
                                        <p:strVal val="visible"/>
                                      </p:to>
                                    </p:set>
                                    <p:animEffect transition="in" filter="strips(downLeft)">
                                      <p:cBhvr>
                                        <p:cTn id="7" dur="500"/>
                                        <p:tgtEl>
                                          <p:spTgt spid="37275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strips(downLeft)">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52" grpId="0" animBg="1"/>
      <p:bldP spid="34"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2557"/>
        <p:cNvGrpSpPr/>
        <p:nvPr/>
      </p:nvGrpSpPr>
      <p:grpSpPr>
        <a:xfrm>
          <a:off x="0" y="0"/>
          <a:ext cx="0" cy="0"/>
          <a:chOff x="0" y="0"/>
          <a:chExt cx="0" cy="0"/>
        </a:xfrm>
      </p:grpSpPr>
      <p:sp>
        <p:nvSpPr>
          <p:cNvPr id="2558" name="Google Shape;2558;p160"/>
          <p:cNvSpPr txBox="1">
            <a:spLocks noGrp="1"/>
          </p:cNvSpPr>
          <p:nvPr>
            <p:ph type="title"/>
          </p:nvPr>
        </p:nvSpPr>
        <p:spPr>
          <a:xfrm>
            <a:off x="0" y="30135"/>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2800" b="1" dirty="0">
                <a:solidFill>
                  <a:srgbClr val="1F497D"/>
                </a:solidFill>
                <a:latin typeface="BIZ UDPゴシック" panose="020B0400000000000000" pitchFamily="50" charset="-128"/>
                <a:ea typeface="BIZ UDPゴシック" panose="020B0400000000000000" pitchFamily="50" charset="-128"/>
              </a:rPr>
              <a:t>情報モラルの伝え方（保護者に伝えてもらいたいこと）</a:t>
            </a:r>
            <a:endParaRPr b="1" dirty="0">
              <a:latin typeface="BIZ UDPゴシック" panose="020B0400000000000000" pitchFamily="50" charset="-128"/>
              <a:ea typeface="BIZ UDPゴシック" panose="020B0400000000000000" pitchFamily="50" charset="-128"/>
            </a:endParaRPr>
          </a:p>
        </p:txBody>
      </p:sp>
      <p:sp>
        <p:nvSpPr>
          <p:cNvPr id="2559" name="Google Shape;2559;p160"/>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SzPts val="2400"/>
              <a:buNone/>
            </a:pPr>
            <a:fld id="{00000000-1234-1234-1234-123412341234}" type="slidenum">
              <a:rPr lang="en-US" altLang="ja-JP" b="0">
                <a:solidFill>
                  <a:srgbClr val="000000"/>
                </a:solidFill>
                <a:latin typeface="BIZ UDPゴシック" panose="020B0400000000000000" pitchFamily="50" charset="-128"/>
                <a:ea typeface="BIZ UDPゴシック" panose="020B0400000000000000" pitchFamily="50" charset="-128"/>
              </a:rPr>
              <a:t>165</a:t>
            </a:fld>
            <a:endParaRPr b="0">
              <a:solidFill>
                <a:srgbClr val="000000"/>
              </a:solidFill>
              <a:latin typeface="BIZ UDPゴシック" panose="020B0400000000000000" pitchFamily="50" charset="-128"/>
              <a:ea typeface="BIZ UDPゴシック" panose="020B0400000000000000" pitchFamily="50" charset="-128"/>
            </a:endParaRPr>
          </a:p>
        </p:txBody>
      </p:sp>
      <p:sp>
        <p:nvSpPr>
          <p:cNvPr id="2560" name="Google Shape;2560;p160"/>
          <p:cNvSpPr/>
          <p:nvPr/>
        </p:nvSpPr>
        <p:spPr>
          <a:xfrm>
            <a:off x="441960" y="985020"/>
            <a:ext cx="3581400"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①ネットや情報機器の良い点</a:t>
            </a:r>
            <a:endParaRPr lang="en-US" altLang="ja-JP" sz="2000" b="1" dirty="0">
              <a:solidFill>
                <a:schemeClr val="lt1"/>
              </a:solidFill>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0"/>
              </a:spcBef>
              <a:spcAft>
                <a:spcPts val="0"/>
              </a:spcAft>
              <a:buClr>
                <a:srgbClr val="000000"/>
              </a:buClr>
              <a:buSzPts val="2000"/>
              <a:buFont typeface="Arial"/>
              <a:buNone/>
            </a:pPr>
            <a:r>
              <a:rPr lang="ja-JP" altLang="en-US"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と悪い点を伝えましょう</a:t>
            </a:r>
            <a:endParaRPr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
        <p:nvSpPr>
          <p:cNvPr id="2561" name="Google Shape;2561;p160"/>
          <p:cNvSpPr/>
          <p:nvPr/>
        </p:nvSpPr>
        <p:spPr>
          <a:xfrm>
            <a:off x="4860924" y="985020"/>
            <a:ext cx="3841115"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non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②「～してはだめ」ではなく</a:t>
            </a:r>
            <a:endParaRPr lang="en-US" altLang="ja-JP" sz="2000" b="1" dirty="0">
              <a:solidFill>
                <a:schemeClr val="lt1"/>
              </a:solidFill>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0"/>
              </a:spcBef>
              <a:spcAft>
                <a:spcPts val="0"/>
              </a:spcAft>
              <a:buClr>
                <a:srgbClr val="000000"/>
              </a:buClr>
              <a:buSzPts val="2000"/>
              <a:buFont typeface="Arial"/>
              <a:buNone/>
            </a:pPr>
            <a:r>
              <a:rPr lang="ja-JP" altLang="en-US" sz="28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8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「～しよう」</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と話しましょう</a:t>
            </a:r>
            <a:endParaRPr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
        <p:nvSpPr>
          <p:cNvPr id="2562" name="Google Shape;2562;p160"/>
          <p:cNvSpPr/>
          <p:nvPr/>
        </p:nvSpPr>
        <p:spPr>
          <a:xfrm>
            <a:off x="441960" y="2980500"/>
            <a:ext cx="3581400"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③子どもがスマートフォンを</a:t>
            </a:r>
            <a:endParaRPr lang="en-US" alt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altLang="en-US"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どのように使っているのか</a:t>
            </a:r>
            <a:endParaRPr lang="en-US" alt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altLang="en-US"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関心</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を持ちましょう</a:t>
            </a:r>
            <a:endParaRPr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
        <p:nvSpPr>
          <p:cNvPr id="2563" name="Google Shape;2563;p160"/>
          <p:cNvSpPr/>
          <p:nvPr/>
        </p:nvSpPr>
        <p:spPr>
          <a:xfrm>
            <a:off x="4860924" y="2980500"/>
            <a:ext cx="3841115"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④ネットや情報機器のことを</a:t>
            </a:r>
            <a:endParaRPr lang="en-US" alt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altLang="en-US"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話題</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にして流行していることなどを聞いてみましょう</a:t>
            </a:r>
            <a:endParaRPr lang="ja-JP" altLang="en-US"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
        <p:nvSpPr>
          <p:cNvPr id="2564" name="Google Shape;2564;p160"/>
          <p:cNvSpPr/>
          <p:nvPr/>
        </p:nvSpPr>
        <p:spPr>
          <a:xfrm>
            <a:off x="441960" y="4975980"/>
            <a:ext cx="3581400"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⑤家庭での</a:t>
            </a:r>
            <a:r>
              <a:rPr lang="ja-JP"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ルール</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を作って</a:t>
            </a:r>
            <a:endParaRPr lang="en-US" alt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altLang="en-US"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まもっていきましょう</a:t>
            </a:r>
            <a:endParaRPr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
        <p:nvSpPr>
          <p:cNvPr id="2565" name="Google Shape;2565;p160"/>
          <p:cNvSpPr/>
          <p:nvPr/>
        </p:nvSpPr>
        <p:spPr>
          <a:xfrm>
            <a:off x="4860924" y="4975980"/>
            <a:ext cx="3841115" cy="1440000"/>
          </a:xfrm>
          <a:prstGeom prst="roundRect">
            <a:avLst>
              <a:gd name="adj" fmla="val 16667"/>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⑥家庭で何でも相談できる</a:t>
            </a:r>
            <a:endParaRPr lang="en-US" alt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000"/>
              <a:buFont typeface="Arial"/>
              <a:buNone/>
            </a:pPr>
            <a:r>
              <a:rPr lang="ja-JP" altLang="en-US"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　</a:t>
            </a:r>
            <a:r>
              <a:rPr lang="ja-JP" sz="24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雰囲気</a:t>
            </a:r>
            <a:r>
              <a:rPr lang="ja-JP"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rPr>
              <a:t>づくりをしましょう</a:t>
            </a:r>
            <a:endParaRPr sz="2000" b="1" i="0" u="none" strike="noStrike" cap="none" dirty="0">
              <a:solidFill>
                <a:schemeClr val="lt1"/>
              </a:solidFill>
              <a:latin typeface="BIZ UDPゴシック" panose="020B0400000000000000" pitchFamily="50" charset="-128"/>
              <a:ea typeface="BIZ UDPゴシック" panose="020B0400000000000000" pitchFamily="50" charset="-128"/>
              <a:sym typeface="Arial"/>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a:extLst>
              <a:ext uri="{FF2B5EF4-FFF2-40B4-BE49-F238E27FC236}">
                <a16:creationId xmlns:a16="http://schemas.microsoft.com/office/drawing/2014/main" id="{B9211D52-67E6-493C-B708-4F05FED8E08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C2D444F-5C16-4461-B47C-D16DCE381B85}"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166</a:t>
            </a:fld>
            <a:endParaRPr lang="en-US" altLang="ja-JP" sz="2400" b="0" dirty="0">
              <a:latin typeface="BIZ UDPゴシック" panose="020B0400000000000000" pitchFamily="50" charset="-128"/>
              <a:ea typeface="BIZ UDPゴシック" panose="020B0400000000000000" pitchFamily="50" charset="-128"/>
            </a:endParaRPr>
          </a:p>
        </p:txBody>
      </p:sp>
      <p:sp>
        <p:nvSpPr>
          <p:cNvPr id="4099" name="Rectangle 3">
            <a:extLst>
              <a:ext uri="{FF2B5EF4-FFF2-40B4-BE49-F238E27FC236}">
                <a16:creationId xmlns:a16="http://schemas.microsoft.com/office/drawing/2014/main" id="{20E64622-680F-44CA-8131-9051C9F3618C}"/>
              </a:ext>
            </a:extLst>
          </p:cNvPr>
          <p:cNvSpPr txBox="1">
            <a:spLocks noChangeArrowheads="1"/>
          </p:cNvSpPr>
          <p:nvPr/>
        </p:nvSpPr>
        <p:spPr bwMode="auto">
          <a:xfrm>
            <a:off x="179388" y="1557338"/>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FontTx/>
              <a:buNone/>
            </a:pPr>
            <a:endParaRPr lang="en-US" altLang="ja-JP" sz="4800" b="1" dirty="0">
              <a:latin typeface="BIZ UDPゴシック" panose="020B0400000000000000" pitchFamily="50" charset="-128"/>
              <a:ea typeface="BIZ UDPゴシック" panose="020B0400000000000000" pitchFamily="50" charset="-128"/>
            </a:endParaRPr>
          </a:p>
          <a:p>
            <a:pPr>
              <a:buFontTx/>
              <a:buNone/>
            </a:pPr>
            <a:r>
              <a:rPr lang="ja-JP" altLang="en-US" sz="4800" b="1" dirty="0">
                <a:latin typeface="BIZ UDPゴシック" panose="020B0400000000000000" pitchFamily="50" charset="-128"/>
                <a:ea typeface="BIZ UDPゴシック" panose="020B0400000000000000" pitchFamily="50" charset="-128"/>
              </a:rPr>
              <a:t>７　問題発生時の対応</a:t>
            </a:r>
          </a:p>
        </p:txBody>
      </p:sp>
    </p:spTree>
    <p:extLst>
      <p:ext uri="{BB962C8B-B14F-4D97-AF65-F5344CB8AC3E}">
        <p14:creationId xmlns:p14="http://schemas.microsoft.com/office/powerpoint/2010/main" val="118572594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167</a:t>
            </a:fld>
            <a:endParaRPr lang="en-US" altLang="ja-JP" sz="2400" b="0" dirty="0">
              <a:latin typeface="BIZ UDPゴシック" panose="020B0400000000000000" pitchFamily="50" charset="-128"/>
              <a:ea typeface="BIZ UDPゴシック" panose="020B0400000000000000" pitchFamily="50" charset="-128"/>
            </a:endParaRPr>
          </a:p>
        </p:txBody>
      </p:sp>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0" y="0"/>
            <a:ext cx="46586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rgbClr val="1F497D"/>
                </a:solidFill>
                <a:latin typeface="+mj-lt"/>
                <a:ea typeface="BIZ UDPゴシック" panose="020B0400000000000000" pitchFamily="50" charset="-128"/>
                <a:cs typeface="+mj-cs"/>
              </a:rPr>
              <a:t>家庭での問題の早期発見</a:t>
            </a:r>
          </a:p>
        </p:txBody>
      </p:sp>
      <p:sp>
        <p:nvSpPr>
          <p:cNvPr id="9" name="テキスト ボックス 8"/>
          <p:cNvSpPr txBox="1"/>
          <p:nvPr/>
        </p:nvSpPr>
        <p:spPr>
          <a:xfrm>
            <a:off x="4766344" y="99843"/>
            <a:ext cx="4377656" cy="461665"/>
          </a:xfrm>
          <a:prstGeom prst="rect">
            <a:avLst/>
          </a:prstGeom>
          <a:solidFill>
            <a:schemeClr val="accent6">
              <a:lumMod val="75000"/>
            </a:schemeClr>
          </a:solidFill>
        </p:spPr>
        <p:txBody>
          <a:bodyPr wrap="square" rtlCol="0">
            <a:spAutoFit/>
          </a:bodyPr>
          <a:lstStyle/>
          <a:p>
            <a:pPr algn="ctr"/>
            <a:r>
              <a:rPr lang="ja-JP" altLang="en-US" sz="2400" dirty="0">
                <a:solidFill>
                  <a:schemeClr val="bg1"/>
                </a:solidFill>
                <a:latin typeface="BIZ UDPゴシック" panose="020B0400000000000000" pitchFamily="50" charset="-128"/>
                <a:ea typeface="BIZ UDPゴシック" panose="020B0400000000000000" pitchFamily="50" charset="-128"/>
              </a:rPr>
              <a:t>子どもの変化に気付きましょう</a:t>
            </a:r>
            <a:endParaRPr kumimoji="1" lang="ja-JP" altLang="en-US" sz="2400" dirty="0">
              <a:solidFill>
                <a:schemeClr val="bg1"/>
              </a:solidFill>
              <a:ea typeface="BIZ UDPゴシック" panose="020B0400000000000000" pitchFamily="50" charset="-128"/>
            </a:endParaRPr>
          </a:p>
        </p:txBody>
      </p:sp>
      <p:sp>
        <p:nvSpPr>
          <p:cNvPr id="10" name="コンテンツ プレースホルダー 2"/>
          <p:cNvSpPr>
            <a:spLocks noGrp="1"/>
          </p:cNvSpPr>
          <p:nvPr/>
        </p:nvSpPr>
        <p:spPr>
          <a:xfrm>
            <a:off x="179512" y="792551"/>
            <a:ext cx="4248000" cy="5589199"/>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ea typeface="BIZ UDPゴシック" panose="020B0400000000000000" pitchFamily="50" charset="-128"/>
              </a:rPr>
              <a:t> 食欲がなくなる。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口数が少なくなり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学校のことや友達のことを話さなくなる。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衣服が汚れていたり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けがをして帰宅したりすることが多くなる。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いらいらしたり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おどおどして落ち着きがなくなったりする。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弟や妹</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ペットなどをいじめるようになる。 </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家族に対してかたくなになってくる。 </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助けを求める</a:t>
            </a:r>
            <a:r>
              <a:rPr lang="ja-JP" altLang="en-US" sz="1600" b="1" dirty="0" err="1">
                <a:ea typeface="BIZ UDPゴシック" panose="020B0400000000000000" pitchFamily="50" charset="-128"/>
              </a:rPr>
              <a:t>うわ</a:t>
            </a:r>
            <a:r>
              <a:rPr lang="ja-JP" altLang="en-US" sz="1600" b="1" dirty="0">
                <a:ea typeface="BIZ UDPゴシック" panose="020B0400000000000000" pitchFamily="50" charset="-128"/>
              </a:rPr>
              <a:t>言を言ったり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不眠を訴えたりするようになる。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身体や持ち物の外からは見えない部分に落書きがされている。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親が出ると何も言わずに切れてしまうような不審な電話がたびたびかかる。</a:t>
            </a:r>
          </a:p>
        </p:txBody>
      </p:sp>
      <p:sp>
        <p:nvSpPr>
          <p:cNvPr id="11" name="コンテンツ プレースホルダー 3"/>
          <p:cNvSpPr>
            <a:spLocks noGrp="1"/>
          </p:cNvSpPr>
          <p:nvPr/>
        </p:nvSpPr>
        <p:spPr>
          <a:xfrm>
            <a:off x="4622800" y="792550"/>
            <a:ext cx="4248000" cy="5589199"/>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ea typeface="BIZ UDPゴシック" panose="020B0400000000000000" pitchFamily="50" charset="-128"/>
              </a:rPr>
              <a:t> 携帯電話に友達からの呼び出しメールが頻繁に入る。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外出しなくなり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人におびえるようになる。 </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学校から帰ってから</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友達と遊ぶことが少なくなる。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家の金銭を持ち出したり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買い与えたものがなくなったりする。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登校時間になると頭痛</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腹痛などを訴え</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登校を渋るようになる。 </a:t>
            </a:r>
          </a:p>
          <a:p>
            <a:pPr>
              <a:lnSpc>
                <a:spcPts val="2200"/>
              </a:lnSpc>
              <a:buFont typeface="Wingdings" panose="05000000000000000000" pitchFamily="2" charset="2"/>
              <a:buChar char="p"/>
            </a:pPr>
            <a:r>
              <a:rPr lang="ja-JP" altLang="en-US" sz="1600" b="1" dirty="0">
                <a:ea typeface="BIZ UDPゴシック" panose="020B0400000000000000" pitchFamily="50" charset="-128"/>
              </a:rPr>
              <a:t> 学校へ行きたくないと言いだすことが増える。 </a:t>
            </a:r>
          </a:p>
          <a:p>
            <a:pPr>
              <a:lnSpc>
                <a:spcPts val="2200"/>
              </a:lnSpc>
              <a:buFont typeface="Wingdings" panose="05000000000000000000" pitchFamily="2" charset="2"/>
              <a:buChar char="p"/>
            </a:pPr>
            <a:r>
              <a:rPr lang="ja-JP" altLang="en-US" sz="1600" b="1" dirty="0">
                <a:ea typeface="BIZ UDPゴシック" panose="020B0400000000000000" pitchFamily="50" charset="-128"/>
              </a:rPr>
              <a:t> メモや日記などに悩みが書き込んであったりする。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遅刻したり</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早退したりすることが多くなる。</a:t>
            </a:r>
          </a:p>
          <a:p>
            <a:pPr>
              <a:lnSpc>
                <a:spcPts val="2200"/>
              </a:lnSpc>
              <a:buFont typeface="Wingdings" panose="05000000000000000000" pitchFamily="2" charset="2"/>
              <a:buChar char="p"/>
            </a:pPr>
            <a:r>
              <a:rPr lang="ja-JP" altLang="en-US" sz="1600" b="1" dirty="0">
                <a:ea typeface="BIZ UDPゴシック" panose="020B0400000000000000" pitchFamily="50" charset="-128"/>
              </a:rPr>
              <a:t> 転校したい</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生まれ変わりたい</a:t>
            </a:r>
            <a:r>
              <a:rPr lang="en-US" altLang="ja-JP" sz="1600" b="1" dirty="0">
                <a:ea typeface="BIZ UDPゴシック" panose="020B0400000000000000" pitchFamily="50" charset="-128"/>
              </a:rPr>
              <a:t>,</a:t>
            </a:r>
            <a:r>
              <a:rPr lang="ja-JP" altLang="en-US" sz="1600" b="1" dirty="0">
                <a:ea typeface="BIZ UDPゴシック" panose="020B0400000000000000" pitchFamily="50" charset="-128"/>
              </a:rPr>
              <a:t>などともらすようになる。</a:t>
            </a:r>
            <a:endParaRPr kumimoji="1" lang="ja-JP" altLang="en-US" sz="1600" b="1" dirty="0">
              <a:ea typeface="BIZ UDPゴシック" panose="020B0400000000000000" pitchFamily="50" charset="-128"/>
            </a:endParaRPr>
          </a:p>
        </p:txBody>
      </p:sp>
      <p:sp>
        <p:nvSpPr>
          <p:cNvPr id="12" name="テキスト ボックス 4"/>
          <p:cNvSpPr txBox="1"/>
          <p:nvPr/>
        </p:nvSpPr>
        <p:spPr>
          <a:xfrm>
            <a:off x="4781834" y="6381750"/>
            <a:ext cx="3168352" cy="253916"/>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50" dirty="0">
                <a:latin typeface="BIZ UDPゴシック" panose="020B0400000000000000" pitchFamily="50" charset="-128"/>
                <a:ea typeface="BIZ UDPゴシック" panose="020B0400000000000000" pitchFamily="50" charset="-128"/>
              </a:rPr>
              <a:t>愛知県教育委員会　いじめ発見のポイントを改変</a:t>
            </a:r>
            <a:endParaRPr lang="en-US" altLang="ja-JP" sz="105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58830640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Shape 2585"/>
        <p:cNvGrpSpPr/>
        <p:nvPr/>
      </p:nvGrpSpPr>
      <p:grpSpPr>
        <a:xfrm>
          <a:off x="0" y="0"/>
          <a:ext cx="0" cy="0"/>
          <a:chOff x="0" y="0"/>
          <a:chExt cx="0" cy="0"/>
        </a:xfrm>
      </p:grpSpPr>
      <p:sp>
        <p:nvSpPr>
          <p:cNvPr id="2586" name="Google Shape;2586;p163"/>
          <p:cNvSpPr txBox="1"/>
          <p:nvPr/>
        </p:nvSpPr>
        <p:spPr>
          <a:xfrm>
            <a:off x="0" y="0"/>
            <a:ext cx="9144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600" b="1" u="none" strike="noStrike" cap="none" dirty="0">
                <a:solidFill>
                  <a:srgbClr val="1F497D"/>
                </a:solidFill>
                <a:latin typeface="BIZ UDPゴシック" panose="020B0400000000000000" pitchFamily="50" charset="-128"/>
                <a:ea typeface="BIZ UDPゴシック" panose="020B0400000000000000" pitchFamily="50" charset="-128"/>
                <a:sym typeface="Arial"/>
              </a:rPr>
              <a:t>学校での問題の早期発見と対策</a:t>
            </a:r>
            <a:endParaRPr sz="1600" b="1"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587" name="Google Shape;2587;p163"/>
          <p:cNvSpPr txBox="1"/>
          <p:nvPr/>
        </p:nvSpPr>
        <p:spPr>
          <a:xfrm>
            <a:off x="0" y="836613"/>
            <a:ext cx="9144000"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0000"/>
              </a:buClr>
              <a:buSzPts val="3600"/>
              <a:buFont typeface="Tahoma"/>
              <a:buNone/>
            </a:pPr>
            <a:r>
              <a:rPr lang="ja-JP" sz="3600" b="1" i="0" u="none" strike="noStrike" cap="none" dirty="0">
                <a:solidFill>
                  <a:srgbClr val="FF0000"/>
                </a:solidFill>
                <a:latin typeface="BIZ UDPゴシック" panose="020B0400000000000000" pitchFamily="50" charset="-128"/>
                <a:ea typeface="BIZ UDPゴシック" panose="020B0400000000000000" pitchFamily="50" charset="-128"/>
                <a:cs typeface="Tahoma"/>
                <a:sym typeface="Tahoma"/>
              </a:rPr>
              <a:t>日頃より子どもたちの様子をしっかりと観察</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588" name="Google Shape;2588;p163"/>
          <p:cNvSpPr txBox="1"/>
          <p:nvPr/>
        </p:nvSpPr>
        <p:spPr>
          <a:xfrm>
            <a:off x="177800" y="1520825"/>
            <a:ext cx="8496300" cy="6461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0000"/>
              </a:buClr>
              <a:buSzPts val="3600"/>
              <a:buFont typeface="Tahoma"/>
              <a:buNone/>
            </a:pPr>
            <a:r>
              <a:rPr lang="ja-JP" sz="3600" b="1" i="0" u="none" strike="noStrike" cap="none">
                <a:solidFill>
                  <a:srgbClr val="FF0000"/>
                </a:solidFill>
                <a:latin typeface="BIZ UDPゴシック" panose="020B0400000000000000" pitchFamily="50" charset="-128"/>
                <a:ea typeface="BIZ UDPゴシック" panose="020B0400000000000000" pitchFamily="50" charset="-128"/>
                <a:cs typeface="Tahoma"/>
                <a:sym typeface="Tahoma"/>
              </a:rPr>
              <a:t>子どもたちが相談しやすい環境づくり</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589" name="Google Shape;2589;p163"/>
          <p:cNvSpPr txBox="1"/>
          <p:nvPr/>
        </p:nvSpPr>
        <p:spPr>
          <a:xfrm>
            <a:off x="468313" y="2205038"/>
            <a:ext cx="8496300" cy="4586287"/>
          </a:xfrm>
          <a:prstGeom prst="rect">
            <a:avLst/>
          </a:prstGeom>
          <a:solidFill>
            <a:srgbClr val="CCFFCC"/>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4000"/>
              <a:buFont typeface="Arial"/>
              <a:buNone/>
            </a:pPr>
            <a:r>
              <a:rPr lang="ja-JP" sz="4000" b="0" i="0" u="none" strike="noStrike" cap="none">
                <a:solidFill>
                  <a:schemeClr val="dk1"/>
                </a:solidFill>
                <a:latin typeface="BIZ UDPゴシック" panose="020B0400000000000000" pitchFamily="50" charset="-128"/>
                <a:ea typeface="BIZ UDPゴシック" panose="020B0400000000000000" pitchFamily="50" charset="-128"/>
                <a:sym typeface="Arial"/>
              </a:rPr>
              <a:t>・</a:t>
            </a:r>
            <a:r>
              <a:rPr lang="ja-JP" sz="3600" b="0" i="0" u="none" strike="noStrike" cap="none">
                <a:solidFill>
                  <a:schemeClr val="dk1"/>
                </a:solidFill>
                <a:latin typeface="BIZ UDPゴシック" panose="020B0400000000000000" pitchFamily="50" charset="-128"/>
                <a:ea typeface="BIZ UDPゴシック" panose="020B0400000000000000" pitchFamily="50" charset="-128"/>
                <a:sym typeface="Arial"/>
              </a:rPr>
              <a:t>定期的な情報交換（校内外）</a:t>
            </a:r>
            <a:endParaRPr sz="36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r>
              <a:rPr lang="ja-JP" sz="3600" b="0" i="0" u="none" strike="noStrike" cap="none">
                <a:solidFill>
                  <a:schemeClr val="dk1"/>
                </a:solidFill>
                <a:latin typeface="BIZ UDPゴシック" panose="020B0400000000000000" pitchFamily="50" charset="-128"/>
                <a:ea typeface="BIZ UDPゴシック" panose="020B0400000000000000" pitchFamily="50" charset="-128"/>
                <a:sym typeface="Arial"/>
              </a:rPr>
              <a:t>・スクールカウンセラー等との連携</a:t>
            </a:r>
            <a:endParaRPr sz="36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r>
              <a:rPr lang="ja-JP" sz="3600" b="0" i="0" u="none" strike="noStrike" cap="none">
                <a:solidFill>
                  <a:schemeClr val="dk1"/>
                </a:solidFill>
                <a:latin typeface="BIZ UDPゴシック" panose="020B0400000000000000" pitchFamily="50" charset="-128"/>
                <a:ea typeface="BIZ UDPゴシック" panose="020B0400000000000000" pitchFamily="50" charset="-128"/>
                <a:sym typeface="Arial"/>
              </a:rPr>
              <a:t>・家庭との連携</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r>
              <a:rPr lang="ja-JP" sz="3600" b="0" i="0" u="none" strike="noStrike" cap="none">
                <a:solidFill>
                  <a:schemeClr val="dk1"/>
                </a:solidFill>
                <a:latin typeface="BIZ UDPゴシック" panose="020B0400000000000000" pitchFamily="50" charset="-128"/>
                <a:ea typeface="BIZ UDPゴシック" panose="020B0400000000000000" pitchFamily="50" charset="-128"/>
                <a:sym typeface="Arial"/>
              </a:rPr>
              <a:t>・校内相談窓口の設置と周知</a:t>
            </a:r>
            <a:endParaRPr sz="36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r>
              <a:rPr lang="ja-JP" sz="3600" b="0" i="0" u="none" strike="noStrike" cap="none">
                <a:solidFill>
                  <a:schemeClr val="dk1"/>
                </a:solidFill>
                <a:latin typeface="BIZ UDPゴシック" panose="020B0400000000000000" pitchFamily="50" charset="-128"/>
                <a:ea typeface="BIZ UDPゴシック" panose="020B0400000000000000" pitchFamily="50" charset="-128"/>
                <a:sym typeface="Arial"/>
              </a:rPr>
              <a:t>・校外の相談窓口の紹介</a:t>
            </a:r>
            <a:endParaRPr sz="36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endParaRPr sz="36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endParaRPr sz="36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3600"/>
              <a:buFont typeface="Arial"/>
              <a:buNone/>
            </a:pPr>
            <a:r>
              <a:rPr lang="ja-JP" sz="3600" b="0" i="0" u="none" strike="noStrike" cap="none">
                <a:solidFill>
                  <a:schemeClr val="dk1"/>
                </a:solidFill>
                <a:latin typeface="BIZ UDPゴシック" panose="020B0400000000000000" pitchFamily="50" charset="-128"/>
                <a:ea typeface="BIZ UDPゴシック" panose="020B0400000000000000" pitchFamily="50" charset="-128"/>
                <a:sym typeface="Arial"/>
              </a:rPr>
              <a:t>　</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590" name="Google Shape;2590;p163"/>
          <p:cNvSpPr txBox="1"/>
          <p:nvPr/>
        </p:nvSpPr>
        <p:spPr>
          <a:xfrm>
            <a:off x="755650" y="5126038"/>
            <a:ext cx="8208963" cy="1384954"/>
          </a:xfrm>
          <a:prstGeom prst="rect">
            <a:avLst/>
          </a:prstGeom>
          <a:gradFill>
            <a:gsLst>
              <a:gs pos="0">
                <a:srgbClr val="9FC3FF"/>
              </a:gs>
              <a:gs pos="35000">
                <a:srgbClr val="BDD5FF"/>
              </a:gs>
              <a:gs pos="100000">
                <a:srgbClr val="E4EEFF"/>
              </a:gs>
            </a:gsLst>
            <a:lin ang="16200000" scaled="0"/>
          </a:gradFill>
          <a:ln w="9525" cap="flat" cmpd="sng">
            <a:solidFill>
              <a:srgbClr val="4A7DBA"/>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〇24時間子供SOSダイヤル　  </a:t>
            </a:r>
            <a:r>
              <a:rPr lang="ja-JP" sz="28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0120-0-78310</a:t>
            </a:r>
            <a:endParaRPr sz="3200" b="1"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800"/>
              <a:buFont typeface="Arial"/>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〇子どもの人権１１０番　　　　</a:t>
            </a:r>
            <a:r>
              <a:rPr lang="en-US" alt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r>
              <a:rPr lang="ja-JP" sz="28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0120-007-110</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endParaRPr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rgbClr val="000000"/>
              </a:buClr>
              <a:buSzPts val="2800"/>
              <a:buFont typeface="Arial"/>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r>
              <a:rPr lang="ja-JP" altLang="en-US"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sym typeface="Arial"/>
              </a:rPr>
              <a:t>など</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591" name="Google Shape;2591;p163"/>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chemeClr val="dk1"/>
              </a:buClr>
              <a:buSzPts val="2400"/>
              <a:buFont typeface="MS PGothic"/>
              <a:buNone/>
            </a:pPr>
            <a:fld id="{00000000-1234-1234-1234-123412341234}" type="slidenum">
              <a:rPr lang="en-US" altLang="ja-JP" sz="2400" b="0">
                <a:solidFill>
                  <a:schemeClr val="dk1"/>
                </a:solidFill>
                <a:latin typeface="BIZ UDPゴシック" panose="020B0400000000000000" pitchFamily="50" charset="-128"/>
                <a:ea typeface="BIZ UDPゴシック" panose="020B0400000000000000" pitchFamily="50" charset="-128"/>
                <a:sym typeface="MS PGothic"/>
              </a:rPr>
              <a:t>168</a:t>
            </a:fld>
            <a:endParaRPr sz="2400" b="0" dirty="0">
              <a:solidFill>
                <a:schemeClr val="dk1"/>
              </a:solidFill>
              <a:latin typeface="BIZ UDPゴシック" panose="020B0400000000000000" pitchFamily="50" charset="-128"/>
              <a:ea typeface="BIZ UDPゴシック" panose="020B0400000000000000" pitchFamily="50" charset="-128"/>
              <a:sym typeface="MS PGothic"/>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a:extLst>
              <a:ext uri="{FF2B5EF4-FFF2-40B4-BE49-F238E27FC236}">
                <a16:creationId xmlns:a16="http://schemas.microsoft.com/office/drawing/2014/main" id="{3F84E650-3871-4D1F-8055-FB1F21D33F63}"/>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E63F19B8-80E6-449D-A9B0-6E11E1C0BA5F}"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169</a:t>
            </a:fld>
            <a:endParaRPr lang="en-US" altLang="ja-JP" sz="2400" b="0" dirty="0">
              <a:latin typeface="BIZ UDPゴシック" panose="020B0400000000000000" pitchFamily="50" charset="-128"/>
              <a:ea typeface="BIZ UDPゴシック" panose="020B0400000000000000" pitchFamily="50" charset="-128"/>
            </a:endParaRPr>
          </a:p>
        </p:txBody>
      </p:sp>
      <p:sp>
        <p:nvSpPr>
          <p:cNvPr id="8195" name="Text Box 2">
            <a:extLst>
              <a:ext uri="{FF2B5EF4-FFF2-40B4-BE49-F238E27FC236}">
                <a16:creationId xmlns:a16="http://schemas.microsoft.com/office/drawing/2014/main" id="{93CC48DA-67F7-4D84-B112-FA26EDE0CEF3}"/>
              </a:ext>
            </a:extLst>
          </p:cNvPr>
          <p:cNvSpPr txBox="1">
            <a:spLocks noChangeArrowheads="1"/>
          </p:cNvSpPr>
          <p:nvPr/>
        </p:nvSpPr>
        <p:spPr bwMode="auto">
          <a:xfrm>
            <a:off x="0" y="-4920"/>
            <a:ext cx="91439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pPr algn="ctr"/>
            <a:r>
              <a:rPr lang="ja-JP" altLang="en-US" sz="3600" b="1" dirty="0">
                <a:ea typeface="BIZ UDPゴシック" panose="020B0400000000000000" pitchFamily="50" charset="-128"/>
              </a:rPr>
              <a:t>対応組織の確立</a:t>
            </a:r>
          </a:p>
        </p:txBody>
      </p:sp>
      <p:sp>
        <p:nvSpPr>
          <p:cNvPr id="8196" name="Text Box 3">
            <a:extLst>
              <a:ext uri="{FF2B5EF4-FFF2-40B4-BE49-F238E27FC236}">
                <a16:creationId xmlns:a16="http://schemas.microsoft.com/office/drawing/2014/main" id="{6FE92BDE-1939-4766-9CEE-80D046128AFE}"/>
              </a:ext>
            </a:extLst>
          </p:cNvPr>
          <p:cNvSpPr txBox="1">
            <a:spLocks noChangeArrowheads="1"/>
          </p:cNvSpPr>
          <p:nvPr/>
        </p:nvSpPr>
        <p:spPr bwMode="auto">
          <a:xfrm>
            <a:off x="395288" y="1117600"/>
            <a:ext cx="7042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ea typeface="BIZ UDPゴシック" panose="020B0400000000000000" pitchFamily="50" charset="-128"/>
              </a:rPr>
              <a:t>問題発生時の校内対応組織の確立</a:t>
            </a:r>
          </a:p>
        </p:txBody>
      </p:sp>
      <p:sp>
        <p:nvSpPr>
          <p:cNvPr id="8197" name="AutoShape 5">
            <a:extLst>
              <a:ext uri="{FF2B5EF4-FFF2-40B4-BE49-F238E27FC236}">
                <a16:creationId xmlns:a16="http://schemas.microsoft.com/office/drawing/2014/main" id="{D522B852-97A2-4668-BE07-63C10F552898}"/>
              </a:ext>
            </a:extLst>
          </p:cNvPr>
          <p:cNvSpPr>
            <a:spLocks noChangeArrowheads="1"/>
          </p:cNvSpPr>
          <p:nvPr/>
        </p:nvSpPr>
        <p:spPr bwMode="auto">
          <a:xfrm>
            <a:off x="395288" y="2717800"/>
            <a:ext cx="3313112" cy="2439988"/>
          </a:xfrm>
          <a:prstGeom prst="irregularSeal1">
            <a:avLst/>
          </a:prstGeom>
          <a:solidFill>
            <a:srgbClr val="66FFCC"/>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2800" b="1" dirty="0">
                <a:latin typeface="Tahoma" panose="020B0604030504040204" pitchFamily="34" charset="0"/>
                <a:ea typeface="BIZ UDPゴシック" panose="020B0400000000000000" pitchFamily="50" charset="-128"/>
              </a:rPr>
              <a:t>問題発生</a:t>
            </a:r>
          </a:p>
        </p:txBody>
      </p:sp>
      <p:sp>
        <p:nvSpPr>
          <p:cNvPr id="8198" name="Text Box 6">
            <a:extLst>
              <a:ext uri="{FF2B5EF4-FFF2-40B4-BE49-F238E27FC236}">
                <a16:creationId xmlns:a16="http://schemas.microsoft.com/office/drawing/2014/main" id="{F2E24993-5B2C-4940-B08B-876CD58DB830}"/>
              </a:ext>
            </a:extLst>
          </p:cNvPr>
          <p:cNvSpPr txBox="1">
            <a:spLocks noChangeArrowheads="1"/>
          </p:cNvSpPr>
          <p:nvPr/>
        </p:nvSpPr>
        <p:spPr bwMode="auto">
          <a:xfrm>
            <a:off x="395288" y="1852613"/>
            <a:ext cx="84963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管理職，情報教育担当，生徒指導担当が中心</a:t>
            </a:r>
          </a:p>
        </p:txBody>
      </p:sp>
      <p:sp>
        <p:nvSpPr>
          <p:cNvPr id="4" name="テキスト ボックス 3">
            <a:extLst>
              <a:ext uri="{FF2B5EF4-FFF2-40B4-BE49-F238E27FC236}">
                <a16:creationId xmlns:a16="http://schemas.microsoft.com/office/drawing/2014/main" id="{704B8120-1136-4E53-9110-D71442EF9327}"/>
              </a:ext>
            </a:extLst>
          </p:cNvPr>
          <p:cNvSpPr txBox="1"/>
          <p:nvPr/>
        </p:nvSpPr>
        <p:spPr>
          <a:xfrm>
            <a:off x="4787900" y="3106738"/>
            <a:ext cx="3889375" cy="13239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ja-JP" altLang="en-US" sz="4000" dirty="0">
                <a:ea typeface="BIZ UDPゴシック" panose="020B0400000000000000" pitchFamily="50" charset="-128"/>
              </a:rPr>
              <a:t>校内対応組織の確立</a:t>
            </a:r>
          </a:p>
        </p:txBody>
      </p:sp>
      <p:grpSp>
        <p:nvGrpSpPr>
          <p:cNvPr id="8200" name="グループ化 5">
            <a:extLst>
              <a:ext uri="{FF2B5EF4-FFF2-40B4-BE49-F238E27FC236}">
                <a16:creationId xmlns:a16="http://schemas.microsoft.com/office/drawing/2014/main" id="{BED9AB78-3C1C-4B91-A9C3-D95354635034}"/>
              </a:ext>
            </a:extLst>
          </p:cNvPr>
          <p:cNvGrpSpPr>
            <a:grpSpLocks/>
          </p:cNvGrpSpPr>
          <p:nvPr/>
        </p:nvGrpSpPr>
        <p:grpSpPr bwMode="auto">
          <a:xfrm>
            <a:off x="2268538" y="4743450"/>
            <a:ext cx="4357687" cy="2017713"/>
            <a:chOff x="3959865" y="4716418"/>
            <a:chExt cx="4357518" cy="2016224"/>
          </a:xfrm>
        </p:grpSpPr>
        <p:sp>
          <p:nvSpPr>
            <p:cNvPr id="5" name="円/楕円 4">
              <a:extLst>
                <a:ext uri="{FF2B5EF4-FFF2-40B4-BE49-F238E27FC236}">
                  <a16:creationId xmlns:a16="http://schemas.microsoft.com/office/drawing/2014/main" id="{B0E09376-9687-4FDF-ACF8-38B95EA1E17B}"/>
                </a:ext>
              </a:extLst>
            </p:cNvPr>
            <p:cNvSpPr/>
            <p:nvPr/>
          </p:nvSpPr>
          <p:spPr>
            <a:xfrm>
              <a:off x="3959865" y="4716418"/>
              <a:ext cx="4105116" cy="2016224"/>
            </a:xfrm>
            <a:prstGeom prst="ellipse">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ja-JP" altLang="en-US" dirty="0">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7E9C2B79-9E24-4B8A-B0B6-591835B8D1FB}"/>
                </a:ext>
              </a:extLst>
            </p:cNvPr>
            <p:cNvSpPr txBox="1"/>
            <p:nvPr/>
          </p:nvSpPr>
          <p:spPr>
            <a:xfrm>
              <a:off x="4428159" y="4935331"/>
              <a:ext cx="3889224" cy="1446732"/>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400" dirty="0">
                  <a:ea typeface="BIZ UDPゴシック" panose="020B0400000000000000" pitchFamily="50" charset="-128"/>
                </a:rPr>
                <a:t>学級担任が</a:t>
              </a:r>
              <a:endParaRPr lang="en-US" altLang="ja-JP" sz="4400" dirty="0">
                <a:ea typeface="BIZ UDPゴシック" panose="020B0400000000000000" pitchFamily="50" charset="-128"/>
              </a:endParaRPr>
            </a:p>
            <a:p>
              <a:pPr>
                <a:defRPr/>
              </a:pPr>
              <a:r>
                <a:rPr lang="ja-JP" altLang="en-US" sz="4400" dirty="0">
                  <a:ea typeface="BIZ UDPゴシック" panose="020B0400000000000000" pitchFamily="50" charset="-128"/>
                </a:rPr>
                <a:t>抱え込まない</a:t>
              </a:r>
            </a:p>
          </p:txBody>
        </p:sp>
      </p:grpSp>
      <p:sp>
        <p:nvSpPr>
          <p:cNvPr id="3" name="右矢印 2">
            <a:extLst>
              <a:ext uri="{FF2B5EF4-FFF2-40B4-BE49-F238E27FC236}">
                <a16:creationId xmlns:a16="http://schemas.microsoft.com/office/drawing/2014/main" id="{1B198FA5-8974-4A76-B066-E51C899A8D90}"/>
              </a:ext>
            </a:extLst>
          </p:cNvPr>
          <p:cNvSpPr/>
          <p:nvPr/>
        </p:nvSpPr>
        <p:spPr>
          <a:xfrm>
            <a:off x="3708400" y="3357563"/>
            <a:ext cx="935038" cy="78105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ea typeface="BIZ UDPゴシック" panose="020B0400000000000000" pitchFamily="50" charset="-128"/>
            </a:endParaRPr>
          </a:p>
        </p:txBody>
      </p:sp>
    </p:spTree>
    <p:extLst>
      <p:ext uri="{BB962C8B-B14F-4D97-AF65-F5344CB8AC3E}">
        <p14:creationId xmlns:p14="http://schemas.microsoft.com/office/powerpoint/2010/main" val="1387115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64"/>
        <p:cNvGrpSpPr/>
        <p:nvPr/>
      </p:nvGrpSpPr>
      <p:grpSpPr>
        <a:xfrm>
          <a:off x="0" y="0"/>
          <a:ext cx="0" cy="0"/>
          <a:chOff x="0" y="0"/>
          <a:chExt cx="0" cy="0"/>
        </a:xfrm>
      </p:grpSpPr>
      <p:sp>
        <p:nvSpPr>
          <p:cNvPr id="965" name="Google Shape;965;p4"/>
          <p:cNvSpPr txBox="1">
            <a:spLocks noGrp="1"/>
          </p:cNvSpPr>
          <p:nvPr>
            <p:ph type="title"/>
          </p:nvPr>
        </p:nvSpPr>
        <p:spPr>
          <a:xfrm>
            <a:off x="0" y="0"/>
            <a:ext cx="9144000" cy="690277"/>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latin typeface="BIZ UDPゴシック" panose="020B0400000000000000" pitchFamily="50" charset="-128"/>
                <a:ea typeface="BIZ UDPゴシック" panose="020B0400000000000000" pitchFamily="50" charset="-128"/>
                <a:sym typeface="Arial"/>
              </a:rPr>
              <a:t>課題・問題・不安の内容</a:t>
            </a:r>
            <a:endParaRPr sz="5400" b="1" dirty="0">
              <a:latin typeface="BIZ UDPゴシック" panose="020B0400000000000000" pitchFamily="50" charset="-128"/>
              <a:ea typeface="BIZ UDPゴシック" panose="020B0400000000000000" pitchFamily="50" charset="-128"/>
              <a:sym typeface="Arial"/>
            </a:endParaRPr>
          </a:p>
        </p:txBody>
      </p:sp>
      <p:sp>
        <p:nvSpPr>
          <p:cNvPr id="966" name="Google Shape;966;p4"/>
          <p:cNvSpPr txBox="1">
            <a:spLocks noGrp="1"/>
          </p:cNvSpPr>
          <p:nvPr>
            <p:ph type="sldNum" idx="12"/>
          </p:nvPr>
        </p:nvSpPr>
        <p:spPr>
          <a:xfrm>
            <a:off x="7010535" y="6333700"/>
            <a:ext cx="2133465" cy="457189"/>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100"/>
              <a:buFont typeface="Arial"/>
              <a:buNone/>
              <a:tabLst/>
              <a:defRPr/>
            </a:pPr>
            <a:fld id="{00000000-1234-1234-1234-123412341234}" type="slidenum">
              <a:rPr kumimoji="0" lang="en-US" altLang="ja-JP" sz="18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Garamond"/>
              </a:rPr>
              <a:pPr marL="0" marR="0" lvl="0" indent="0" algn="r" defTabSz="914400" rtl="0" eaLnBrk="1" fontAlgn="auto" latinLnBrk="0" hangingPunct="1">
                <a:lnSpc>
                  <a:spcPct val="100000"/>
                </a:lnSpc>
                <a:spcBef>
                  <a:spcPts val="0"/>
                </a:spcBef>
                <a:spcAft>
                  <a:spcPts val="0"/>
                </a:spcAft>
                <a:buClr>
                  <a:srgbClr val="000000"/>
                </a:buClr>
                <a:buSzPts val="1100"/>
                <a:buFont typeface="Arial"/>
                <a:buNone/>
                <a:tabLst/>
                <a:defRPr/>
              </a:pPr>
              <a:t>17</a:t>
            </a:fld>
            <a:r>
              <a:rPr kumimoji="0" lang="ja-JP" altLang="en-US" sz="20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sym typeface="Garamond"/>
              </a:rPr>
              <a:t> </a:t>
            </a:r>
            <a:endParaRPr kumimoji="0" sz="20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sym typeface="Garamond"/>
            </a:endParaRPr>
          </a:p>
        </p:txBody>
      </p:sp>
      <p:pic>
        <p:nvPicPr>
          <p:cNvPr id="967" name="Google Shape;967;p4"/>
          <p:cNvPicPr preferRelativeResize="0"/>
          <p:nvPr/>
        </p:nvPicPr>
        <p:blipFill rotWithShape="1">
          <a:blip r:embed="rId3">
            <a:alphaModFix/>
          </a:blip>
          <a:srcRect/>
          <a:stretch/>
        </p:blipFill>
        <p:spPr>
          <a:xfrm>
            <a:off x="164342" y="836713"/>
            <a:ext cx="8815316" cy="5448582"/>
          </a:xfrm>
          <a:prstGeom prst="rect">
            <a:avLst/>
          </a:prstGeom>
          <a:noFill/>
          <a:ln>
            <a:noFill/>
          </a:ln>
        </p:spPr>
      </p:pic>
      <p:sp>
        <p:nvSpPr>
          <p:cNvPr id="968" name="Google Shape;968;p4"/>
          <p:cNvSpPr txBox="1"/>
          <p:nvPr/>
        </p:nvSpPr>
        <p:spPr>
          <a:xfrm>
            <a:off x="2686050" y="6475701"/>
            <a:ext cx="6123454" cy="27695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総務省　我が国における青少年のインターネット利用に係る調査　</a:t>
            </a:r>
            <a:r>
              <a:rPr kumimoji="0" lang="en-US" altLang="ja-JP"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2024</a:t>
            </a: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年</a:t>
            </a:r>
            <a:r>
              <a:rPr kumimoji="0" lang="en-US" altLang="ja-JP"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6</a:t>
            </a: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月</a:t>
            </a:r>
            <a:endParaRPr kumimoji="0" sz="14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cxnSp>
        <p:nvCxnSpPr>
          <p:cNvPr id="969" name="Google Shape;969;p4"/>
          <p:cNvCxnSpPr/>
          <p:nvPr/>
        </p:nvCxnSpPr>
        <p:spPr>
          <a:xfrm>
            <a:off x="1619672" y="6247195"/>
            <a:ext cx="720080" cy="0"/>
          </a:xfrm>
          <a:prstGeom prst="straightConnector1">
            <a:avLst/>
          </a:prstGeom>
          <a:noFill/>
          <a:ln w="57150" cap="flat" cmpd="sng">
            <a:solidFill>
              <a:srgbClr val="FF0000"/>
            </a:solidFill>
            <a:prstDash val="solid"/>
            <a:round/>
            <a:headEnd type="none" w="sm" len="sm"/>
            <a:tailEnd type="none" w="sm" len="sm"/>
          </a:ln>
        </p:spPr>
      </p:cxnSp>
      <p:cxnSp>
        <p:nvCxnSpPr>
          <p:cNvPr id="970" name="Google Shape;970;p4"/>
          <p:cNvCxnSpPr/>
          <p:nvPr/>
        </p:nvCxnSpPr>
        <p:spPr>
          <a:xfrm>
            <a:off x="6290455" y="6165304"/>
            <a:ext cx="720080" cy="0"/>
          </a:xfrm>
          <a:prstGeom prst="straightConnector1">
            <a:avLst/>
          </a:prstGeom>
          <a:noFill/>
          <a:ln w="57150" cap="flat" cmpd="sng">
            <a:solidFill>
              <a:srgbClr val="FF0000"/>
            </a:solidFill>
            <a:prstDash val="solid"/>
            <a:round/>
            <a:headEnd type="none" w="sm" len="sm"/>
            <a:tailEnd type="none" w="sm" len="sm"/>
          </a:ln>
        </p:spPr>
      </p:cxn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Shape 2609"/>
        <p:cNvGrpSpPr/>
        <p:nvPr/>
      </p:nvGrpSpPr>
      <p:grpSpPr>
        <a:xfrm>
          <a:off x="0" y="0"/>
          <a:ext cx="0" cy="0"/>
          <a:chOff x="0" y="0"/>
          <a:chExt cx="0" cy="0"/>
        </a:xfrm>
      </p:grpSpPr>
      <p:sp>
        <p:nvSpPr>
          <p:cNvPr id="2610" name="Google Shape;2610;p165"/>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chemeClr val="dk1"/>
              </a:buClr>
              <a:buSzPts val="2400"/>
              <a:buFont typeface="MS PGothic"/>
              <a:buNone/>
            </a:pPr>
            <a:fld id="{00000000-1234-1234-1234-123412341234}" type="slidenum">
              <a:rPr lang="en-US" altLang="ja-JP" sz="2400" b="0">
                <a:solidFill>
                  <a:schemeClr val="dk1"/>
                </a:solidFill>
                <a:latin typeface="BIZ UDPゴシック" panose="020B0400000000000000" pitchFamily="50" charset="-128"/>
                <a:ea typeface="BIZ UDPゴシック" panose="020B0400000000000000" pitchFamily="50" charset="-128"/>
                <a:sym typeface="MS PGothic"/>
              </a:rPr>
              <a:t>170</a:t>
            </a:fld>
            <a:endParaRPr sz="2400" b="0">
              <a:solidFill>
                <a:schemeClr val="dk1"/>
              </a:solidFill>
              <a:latin typeface="BIZ UDPゴシック" panose="020B0400000000000000" pitchFamily="50" charset="-128"/>
              <a:ea typeface="BIZ UDPゴシック" panose="020B0400000000000000" pitchFamily="50" charset="-128"/>
              <a:sym typeface="MS PGothic"/>
            </a:endParaRPr>
          </a:p>
        </p:txBody>
      </p:sp>
      <p:sp>
        <p:nvSpPr>
          <p:cNvPr id="2611" name="Google Shape;2611;p165"/>
          <p:cNvSpPr txBox="1"/>
          <p:nvPr/>
        </p:nvSpPr>
        <p:spPr>
          <a:xfrm>
            <a:off x="533400" y="2895600"/>
            <a:ext cx="7993063" cy="3539390"/>
          </a:xfrm>
          <a:prstGeom prst="rect">
            <a:avLst/>
          </a:prstGeom>
          <a:solidFill>
            <a:srgbClr val="CCFFCC"/>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・誰が関わっているのか「個人」｢複数」「他校」</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・対外的な問題か</a:t>
            </a:r>
            <a:r>
              <a:rPr lang="en-US" alt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・緊急性はあるか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・危険性は高いか</a:t>
            </a:r>
            <a:r>
              <a:rPr lang="en-US" alt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・いたずらか，犯罪か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・校内で対応できるか，外部機関に依頼が必要か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・被害者か加害者か</a:t>
            </a:r>
            <a:r>
              <a:rPr lang="en-US" alt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・保護者への連絡は必要か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・被害は「物やお金」「情報」「人」か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・学校がどの程度関わっている問題か</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Clr>
                <a:schemeClr val="dk1"/>
              </a:buClr>
              <a:buSzPts val="2800"/>
              <a:buFont typeface="Tahoma"/>
              <a:buNone/>
            </a:pP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・被害が拡大する可能性はあるか　　</a:t>
            </a:r>
            <a:r>
              <a:rPr lang="ja-JP" altLang="en-US"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　　</a:t>
            </a:r>
            <a:r>
              <a:rPr lang="ja-JP" sz="2800" b="1"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rPr>
              <a:t>等</a:t>
            </a:r>
            <a:endParaRPr sz="1800" b="0" i="0" u="none" strike="noStrike" cap="none" dirty="0">
              <a:solidFill>
                <a:schemeClr val="dk1"/>
              </a:solidFill>
              <a:latin typeface="BIZ UDPゴシック" panose="020B0400000000000000" pitchFamily="50" charset="-128"/>
              <a:ea typeface="BIZ UDPゴシック" panose="020B0400000000000000" pitchFamily="50" charset="-128"/>
              <a:cs typeface="Tahoma"/>
              <a:sym typeface="Tahoma"/>
            </a:endParaRPr>
          </a:p>
        </p:txBody>
      </p:sp>
      <p:sp>
        <p:nvSpPr>
          <p:cNvPr id="2612" name="Google Shape;2612;p165"/>
          <p:cNvSpPr txBox="1"/>
          <p:nvPr/>
        </p:nvSpPr>
        <p:spPr>
          <a:xfrm>
            <a:off x="123825" y="864"/>
            <a:ext cx="9020175"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600"/>
              <a:buFont typeface="Arial"/>
              <a:buNone/>
            </a:pPr>
            <a:r>
              <a:rPr lang="ja-JP" sz="36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情報の把握</a:t>
            </a:r>
            <a:endParaRPr sz="1400" b="1"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613" name="Google Shape;2613;p165"/>
          <p:cNvSpPr txBox="1"/>
          <p:nvPr/>
        </p:nvSpPr>
        <p:spPr>
          <a:xfrm>
            <a:off x="452437" y="996950"/>
            <a:ext cx="836295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6600"/>
              </a:buClr>
              <a:buSzPts val="2800"/>
              <a:buFont typeface="Tahoma"/>
              <a:buNone/>
            </a:pPr>
            <a:r>
              <a:rPr lang="ja-JP" sz="2800" b="1" i="0" u="none" strike="noStrike" cap="none" dirty="0">
                <a:solidFill>
                  <a:srgbClr val="006600"/>
                </a:solidFill>
                <a:latin typeface="BIZ UDPゴシック" panose="020B0400000000000000" pitchFamily="50" charset="-128"/>
                <a:ea typeface="BIZ UDPゴシック" panose="020B0400000000000000" pitchFamily="50" charset="-128"/>
                <a:cs typeface="Tahoma"/>
                <a:sym typeface="Tahoma"/>
              </a:rPr>
              <a:t>＊通常の児童・生徒指導の場合と重なる部分は多い</a:t>
            </a:r>
            <a:endParaRPr sz="14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614" name="Google Shape;2614;p165"/>
          <p:cNvSpPr txBox="1"/>
          <p:nvPr/>
        </p:nvSpPr>
        <p:spPr>
          <a:xfrm>
            <a:off x="1371599" y="1600200"/>
            <a:ext cx="6562725" cy="646290"/>
          </a:xfrm>
          <a:prstGeom prst="rect">
            <a:avLst/>
          </a:prstGeom>
          <a:gradFill>
            <a:gsLst>
              <a:gs pos="0">
                <a:srgbClr val="9FC3FF"/>
              </a:gs>
              <a:gs pos="35000">
                <a:srgbClr val="BDD5FF"/>
              </a:gs>
              <a:gs pos="100000">
                <a:srgbClr val="E4EEFF"/>
              </a:gs>
            </a:gsLst>
            <a:lin ang="16200000" scaled="0"/>
          </a:gradFill>
          <a:ln w="9525" cap="flat" cmpd="sng">
            <a:solidFill>
              <a:srgbClr val="4A7DBA"/>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ja-JP" sz="3600" b="1" i="0" u="none" strike="noStrike" cap="none" dirty="0">
                <a:solidFill>
                  <a:srgbClr val="FF0000"/>
                </a:solidFill>
                <a:latin typeface="BIZ UDPゴシック" panose="020B0400000000000000" pitchFamily="50" charset="-128"/>
                <a:ea typeface="BIZ UDPゴシック" panose="020B0400000000000000" pitchFamily="50" charset="-128"/>
                <a:cs typeface="Tahoma"/>
                <a:sym typeface="Tahoma"/>
              </a:rPr>
              <a:t>いつ，どこで，</a:t>
            </a:r>
            <a:r>
              <a:rPr lang="ja-JP" sz="3600" b="1" i="0" u="sng" strike="noStrike" cap="none" dirty="0">
                <a:solidFill>
                  <a:srgbClr val="FF0000"/>
                </a:solidFill>
                <a:latin typeface="BIZ UDPゴシック" panose="020B0400000000000000" pitchFamily="50" charset="-128"/>
                <a:ea typeface="BIZ UDPゴシック" panose="020B0400000000000000" pitchFamily="50" charset="-128"/>
                <a:cs typeface="Tahoma"/>
                <a:sym typeface="Tahoma"/>
              </a:rPr>
              <a:t>何が</a:t>
            </a:r>
            <a:r>
              <a:rPr lang="ja-JP" sz="3600" b="1" i="0" u="none" strike="noStrike" cap="none" dirty="0">
                <a:solidFill>
                  <a:srgbClr val="FF0000"/>
                </a:solidFill>
                <a:latin typeface="BIZ UDPゴシック" panose="020B0400000000000000" pitchFamily="50" charset="-128"/>
                <a:ea typeface="BIZ UDPゴシック" panose="020B0400000000000000" pitchFamily="50" charset="-128"/>
                <a:cs typeface="Tahoma"/>
                <a:sym typeface="Tahoma"/>
              </a:rPr>
              <a:t>起こったのか</a:t>
            </a:r>
            <a:endParaRPr sz="36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p:txBody>
      </p:sp>
      <p:sp>
        <p:nvSpPr>
          <p:cNvPr id="2615" name="Google Shape;2615;p165"/>
          <p:cNvSpPr txBox="1"/>
          <p:nvPr/>
        </p:nvSpPr>
        <p:spPr>
          <a:xfrm>
            <a:off x="838200" y="2286000"/>
            <a:ext cx="7848600" cy="457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8000"/>
              </a:buClr>
              <a:buSzPts val="2400"/>
              <a:buFont typeface="Arial"/>
              <a:buNone/>
            </a:pPr>
            <a:r>
              <a:rPr lang="ja-JP" sz="2400" b="1" i="0" u="none" strike="noStrike" cap="none">
                <a:solidFill>
                  <a:srgbClr val="008000"/>
                </a:solidFill>
                <a:latin typeface="BIZ UDPゴシック" panose="020B0400000000000000" pitchFamily="50" charset="-128"/>
                <a:ea typeface="BIZ UDPゴシック" panose="020B0400000000000000" pitchFamily="50" charset="-128"/>
                <a:sym typeface="Arial"/>
              </a:rPr>
              <a:t>※証拠となる情報がある場合は，保存して印刷等をする。</a:t>
            </a:r>
            <a:endParaRPr sz="14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2">
            <a:extLst>
              <a:ext uri="{FF2B5EF4-FFF2-40B4-BE49-F238E27FC236}">
                <a16:creationId xmlns:a16="http://schemas.microsoft.com/office/drawing/2014/main" id="{1A6B65D7-DD6F-4406-8925-AA763D8DBEFA}"/>
              </a:ext>
            </a:extLst>
          </p:cNvPr>
          <p:cNvSpPr txBox="1">
            <a:spLocks noChangeArrowheads="1"/>
          </p:cNvSpPr>
          <p:nvPr/>
        </p:nvSpPr>
        <p:spPr bwMode="auto">
          <a:xfrm>
            <a:off x="0" y="0"/>
            <a:ext cx="91439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3600" b="1" dirty="0">
                <a:solidFill>
                  <a:srgbClr val="1F497D"/>
                </a:solidFill>
                <a:latin typeface="+mj-lt"/>
                <a:ea typeface="BIZ UDPゴシック" panose="020B0400000000000000" pitchFamily="50" charset="-128"/>
                <a:cs typeface="+mj-cs"/>
              </a:rPr>
              <a:t>問題に応じた対応</a:t>
            </a:r>
          </a:p>
        </p:txBody>
      </p:sp>
      <p:sp>
        <p:nvSpPr>
          <p:cNvPr id="12292" name="Text Box 3" descr="新聞紙">
            <a:extLst>
              <a:ext uri="{FF2B5EF4-FFF2-40B4-BE49-F238E27FC236}">
                <a16:creationId xmlns:a16="http://schemas.microsoft.com/office/drawing/2014/main" id="{B9A85E26-4E97-43C6-8540-70544CFC45CD}"/>
              </a:ext>
            </a:extLst>
          </p:cNvPr>
          <p:cNvSpPr txBox="1">
            <a:spLocks noChangeArrowheads="1"/>
          </p:cNvSpPr>
          <p:nvPr/>
        </p:nvSpPr>
        <p:spPr bwMode="auto">
          <a:xfrm>
            <a:off x="179512" y="1052736"/>
            <a:ext cx="8785225" cy="56578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１　該当児童生徒への注意，指導</a:t>
            </a:r>
          </a:p>
          <a:p>
            <a:pPr eaLnBrk="1" hangingPunct="1">
              <a:spcBef>
                <a:spcPct val="0"/>
              </a:spcBef>
              <a:buFontTx/>
              <a:buNone/>
            </a:pPr>
            <a:endParaRPr lang="ja-JP" altLang="en-US" sz="1400" b="1" dirty="0">
              <a:latin typeface="Tahoma" panose="020B0604030504040204" pitchFamily="34" charset="0"/>
              <a:ea typeface="BIZ UDPゴシック" panose="020B0400000000000000" pitchFamily="50" charset="-128"/>
            </a:endParaRP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２　保護者への連絡，協力依頼</a:t>
            </a:r>
          </a:p>
          <a:p>
            <a:pPr eaLnBrk="1" hangingPunct="1">
              <a:spcBef>
                <a:spcPct val="0"/>
              </a:spcBef>
              <a:buFontTx/>
              <a:buNone/>
            </a:pPr>
            <a:endParaRPr lang="ja-JP" altLang="en-US" sz="1400" b="1" dirty="0">
              <a:latin typeface="Tahoma" panose="020B0604030504040204" pitchFamily="34" charset="0"/>
              <a:ea typeface="BIZ UDPゴシック" panose="020B0400000000000000" pitchFamily="50" charset="-128"/>
            </a:endParaRP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３　外部機関への相談，連絡，報告</a:t>
            </a: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　　（他校，警察，教育委員会等）</a:t>
            </a:r>
          </a:p>
          <a:p>
            <a:pPr eaLnBrk="1" hangingPunct="1">
              <a:spcBef>
                <a:spcPct val="0"/>
              </a:spcBef>
              <a:buFontTx/>
              <a:buNone/>
            </a:pPr>
            <a:endParaRPr lang="ja-JP" altLang="en-US" sz="1400" b="1" dirty="0">
              <a:latin typeface="Tahoma" panose="020B0604030504040204" pitchFamily="34" charset="0"/>
              <a:ea typeface="BIZ UDPゴシック" panose="020B0400000000000000" pitchFamily="50" charset="-128"/>
            </a:endParaRP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４　クラス，学年，学校の児童生徒への指導</a:t>
            </a:r>
            <a:endParaRPr lang="en-US" altLang="ja-JP" b="1" dirty="0">
              <a:latin typeface="Tahoma" panose="020B0604030504040204" pitchFamily="34" charset="0"/>
              <a:ea typeface="BIZ UDPゴシック" panose="020B0400000000000000" pitchFamily="50" charset="-128"/>
            </a:endParaRP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　　校内での情報共有，研修の開催</a:t>
            </a:r>
            <a:endParaRPr lang="en-US" altLang="ja-JP" b="1" dirty="0">
              <a:latin typeface="Tahoma" panose="020B0604030504040204" pitchFamily="34" charset="0"/>
              <a:ea typeface="BIZ UDPゴシック" panose="020B0400000000000000" pitchFamily="50" charset="-128"/>
            </a:endParaRPr>
          </a:p>
          <a:p>
            <a:pPr eaLnBrk="1" hangingPunct="1">
              <a:spcBef>
                <a:spcPct val="0"/>
              </a:spcBef>
              <a:buFontTx/>
              <a:buNone/>
            </a:pPr>
            <a:r>
              <a:rPr lang="ja-JP" altLang="en-US" b="1" dirty="0">
                <a:latin typeface="Tahoma" panose="020B0604030504040204" pitchFamily="34" charset="0"/>
                <a:ea typeface="BIZ UDPゴシック" panose="020B0400000000000000" pitchFamily="50" charset="-128"/>
              </a:rPr>
              <a:t>　　保護者への啓発</a:t>
            </a:r>
            <a:endParaRPr lang="en-US" altLang="ja-JP" b="1" dirty="0">
              <a:latin typeface="Tahoma" panose="020B0604030504040204" pitchFamily="34" charset="0"/>
              <a:ea typeface="BIZ UDPゴシック" panose="020B0400000000000000" pitchFamily="50" charset="-128"/>
            </a:endParaRPr>
          </a:p>
          <a:p>
            <a:pPr eaLnBrk="1" hangingPunct="1">
              <a:spcBef>
                <a:spcPct val="0"/>
              </a:spcBef>
              <a:buFontTx/>
              <a:buNone/>
            </a:pPr>
            <a:endParaRPr lang="en-US" altLang="ja-JP" sz="2400" b="1" dirty="0">
              <a:latin typeface="Tahoma" panose="020B0604030504040204" pitchFamily="34" charset="0"/>
              <a:ea typeface="BIZ UDPゴシック" panose="020B0400000000000000" pitchFamily="50" charset="-128"/>
            </a:endParaRPr>
          </a:p>
          <a:p>
            <a:pPr eaLnBrk="1" hangingPunct="1">
              <a:spcBef>
                <a:spcPct val="0"/>
              </a:spcBef>
              <a:buFontTx/>
              <a:buNone/>
            </a:pPr>
            <a:r>
              <a:rPr lang="en-US" altLang="ja-JP" b="1" dirty="0">
                <a:latin typeface="Tahoma" panose="020B0604030504040204" pitchFamily="34" charset="0"/>
                <a:ea typeface="BIZ UDPゴシック" panose="020B0400000000000000" pitchFamily="50" charset="-128"/>
              </a:rPr>
              <a:t>※</a:t>
            </a:r>
            <a:r>
              <a:rPr lang="ja-JP" altLang="en-US" b="1" dirty="0">
                <a:latin typeface="Tahoma" panose="020B0604030504040204" pitchFamily="34" charset="0"/>
                <a:ea typeface="BIZ UDPゴシック" panose="020B0400000000000000" pitchFamily="50" charset="-128"/>
              </a:rPr>
              <a:t>　いじめの場合　→　いじめ防止対策推進法</a:t>
            </a:r>
            <a:endParaRPr lang="en-US" altLang="ja-JP" b="1" dirty="0">
              <a:latin typeface="Tahoma" panose="020B0604030504040204" pitchFamily="34" charset="0"/>
              <a:ea typeface="BIZ UDPゴシック" panose="020B0400000000000000" pitchFamily="50" charset="-128"/>
            </a:endParaRPr>
          </a:p>
          <a:p>
            <a:pPr eaLnBrk="1" hangingPunct="1">
              <a:lnSpc>
                <a:spcPts val="3838"/>
              </a:lnSpc>
              <a:spcBef>
                <a:spcPct val="0"/>
              </a:spcBef>
              <a:buFontTx/>
              <a:buNone/>
            </a:pPr>
            <a:r>
              <a:rPr lang="ja-JP" altLang="en-US" b="1" dirty="0">
                <a:latin typeface="Tahoma" panose="020B0604030504040204" pitchFamily="34" charset="0"/>
                <a:ea typeface="BIZ UDPゴシック" panose="020B0400000000000000" pitchFamily="50" charset="-128"/>
              </a:rPr>
              <a:t>　　　　　　　　　　　　　　 （基本方針）に応じた対応　</a:t>
            </a:r>
          </a:p>
        </p:txBody>
      </p:sp>
      <p:sp>
        <p:nvSpPr>
          <p:cNvPr id="12290" name="Rectangle 6">
            <a:extLst>
              <a:ext uri="{FF2B5EF4-FFF2-40B4-BE49-F238E27FC236}">
                <a16:creationId xmlns:a16="http://schemas.microsoft.com/office/drawing/2014/main" id="{63BA38EE-71AF-408B-9957-BB50BEC7EB4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B64F728-91E3-4180-BFD7-7B71D719EE33}"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171</a:t>
            </a:fld>
            <a:endParaRPr lang="en-US" altLang="ja-JP" sz="24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736505083"/>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a:extLst>
              <a:ext uri="{FF2B5EF4-FFF2-40B4-BE49-F238E27FC236}">
                <a16:creationId xmlns:a16="http://schemas.microsoft.com/office/drawing/2014/main" id="{DCD7AD6C-47A0-404B-8451-4D19A3F28704}"/>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9D71964E-C79D-40BF-B439-B6CB3C120774}"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172</a:t>
            </a:fld>
            <a:endParaRPr lang="en-US" altLang="ja-JP" sz="2400" b="0" dirty="0">
              <a:latin typeface="BIZ UDPゴシック" panose="020B0400000000000000" pitchFamily="50" charset="-128"/>
              <a:ea typeface="BIZ UDPゴシック" panose="020B0400000000000000" pitchFamily="50" charset="-128"/>
            </a:endParaRPr>
          </a:p>
        </p:txBody>
      </p:sp>
      <p:sp>
        <p:nvSpPr>
          <p:cNvPr id="14339" name="Text Box 3">
            <a:extLst>
              <a:ext uri="{FF2B5EF4-FFF2-40B4-BE49-F238E27FC236}">
                <a16:creationId xmlns:a16="http://schemas.microsoft.com/office/drawing/2014/main" id="{7029E9A4-F34F-40AF-8ACE-727A4168DB1B}"/>
              </a:ext>
            </a:extLst>
          </p:cNvPr>
          <p:cNvSpPr txBox="1">
            <a:spLocks noChangeArrowheads="1"/>
          </p:cNvSpPr>
          <p:nvPr/>
        </p:nvSpPr>
        <p:spPr bwMode="auto">
          <a:xfrm>
            <a:off x="152401" y="762000"/>
            <a:ext cx="874008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ea typeface="BIZ UDPゴシック" panose="020B0400000000000000" pitchFamily="50" charset="-128"/>
              </a:rPr>
              <a:t>１）早期発見，児童生徒・保護者からの相談受付</a:t>
            </a:r>
          </a:p>
          <a:p>
            <a:pPr marL="539750" indent="-539750" eaLnBrk="1" hangingPunct="1">
              <a:spcBef>
                <a:spcPct val="0"/>
              </a:spcBef>
              <a:buFontTx/>
              <a:buNone/>
            </a:pPr>
            <a:r>
              <a:rPr lang="ja-JP" altLang="en-US" sz="2400" b="1" dirty="0">
                <a:ea typeface="BIZ UDPゴシック" panose="020B0400000000000000" pitchFamily="50" charset="-128"/>
              </a:rPr>
              <a:t>　　・担任や生徒指導担当にいつでも気軽に相談してよいことを伝え，まずは学校に相談してもらうようにする。</a:t>
            </a:r>
          </a:p>
          <a:p>
            <a:pPr eaLnBrk="1" hangingPunct="1">
              <a:spcBef>
                <a:spcPct val="0"/>
              </a:spcBef>
              <a:buFontTx/>
              <a:buNone/>
            </a:pPr>
            <a:endParaRPr lang="ja-JP" altLang="en-US" sz="2400" b="1" dirty="0">
              <a:ea typeface="BIZ UDPゴシック" panose="020B0400000000000000" pitchFamily="50" charset="-128"/>
            </a:endParaRPr>
          </a:p>
          <a:p>
            <a:pPr marL="539750" indent="-539750" eaLnBrk="1" hangingPunct="1">
              <a:spcBef>
                <a:spcPct val="0"/>
              </a:spcBef>
              <a:buFontTx/>
              <a:buNone/>
            </a:pPr>
            <a:r>
              <a:rPr lang="ja-JP" altLang="en-US" sz="2400" b="1" dirty="0">
                <a:ea typeface="BIZ UDPゴシック" panose="020B0400000000000000" pitchFamily="50" charset="-128"/>
              </a:rPr>
              <a:t>　　・ 児童生徒の「いつもと違う」というネットトラブルの兆候を見逃さないようにして，早期発見を心がける。</a:t>
            </a:r>
          </a:p>
          <a:p>
            <a:pPr eaLnBrk="1" hangingPunct="1">
              <a:spcBef>
                <a:spcPct val="0"/>
              </a:spcBef>
              <a:buFontTx/>
              <a:buNone/>
            </a:pPr>
            <a:endParaRPr lang="ja-JP" altLang="en-US" sz="2400" b="1" dirty="0">
              <a:ea typeface="BIZ UDPゴシック" panose="020B0400000000000000" pitchFamily="50" charset="-128"/>
            </a:endParaRPr>
          </a:p>
          <a:p>
            <a:pPr eaLnBrk="1" hangingPunct="1">
              <a:spcBef>
                <a:spcPct val="0"/>
              </a:spcBef>
              <a:buFontTx/>
              <a:buNone/>
            </a:pPr>
            <a:r>
              <a:rPr lang="ja-JP" altLang="en-US" b="1" dirty="0">
                <a:solidFill>
                  <a:schemeClr val="accent2"/>
                </a:solidFill>
                <a:ea typeface="BIZ UDPゴシック" panose="020B0400000000000000" pitchFamily="50" charset="-128"/>
              </a:rPr>
              <a:t>２）書き込み内容の確認と証拠保全</a:t>
            </a:r>
          </a:p>
          <a:p>
            <a:pPr marL="539750" indent="-539750" eaLnBrk="1" hangingPunct="1">
              <a:spcBef>
                <a:spcPct val="0"/>
              </a:spcBef>
              <a:buFontTx/>
              <a:buNone/>
            </a:pPr>
            <a:r>
              <a:rPr lang="ja-JP" altLang="en-US" sz="2400" b="1" dirty="0">
                <a:ea typeface="BIZ UDPゴシック" panose="020B0400000000000000" pitchFamily="50" charset="-128"/>
              </a:rPr>
              <a:t>　　・ 誹謗中傷や個人情報などの書き込み内容を確認し，書き込みをプリントアウトしたり，画面の写真を保存したりして証拠保全をする。</a:t>
            </a:r>
          </a:p>
          <a:p>
            <a:pPr eaLnBrk="1" hangingPunct="1">
              <a:spcBef>
                <a:spcPct val="0"/>
              </a:spcBef>
              <a:buFontTx/>
              <a:buNone/>
            </a:pPr>
            <a:r>
              <a:rPr lang="ja-JP" altLang="en-US" sz="2400" b="1" dirty="0">
                <a:ea typeface="BIZ UDPゴシック" panose="020B0400000000000000" pitchFamily="50" charset="-128"/>
              </a:rPr>
              <a:t>　　・ </a:t>
            </a:r>
            <a:r>
              <a:rPr lang="en-US" altLang="ja-JP" sz="2400" b="1" dirty="0">
                <a:ea typeface="BIZ UDPゴシック" panose="020B0400000000000000" pitchFamily="50" charset="-128"/>
              </a:rPr>
              <a:t>SNS</a:t>
            </a:r>
            <a:r>
              <a:rPr lang="ja-JP" altLang="en-US" sz="2400" b="1" dirty="0">
                <a:ea typeface="BIZ UDPゴシック" panose="020B0400000000000000" pitchFamily="50" charset="-128"/>
              </a:rPr>
              <a:t>の</a:t>
            </a:r>
            <a:r>
              <a:rPr lang="en-US" altLang="ja-JP" sz="2400" b="1" dirty="0">
                <a:ea typeface="BIZ UDPゴシック" panose="020B0400000000000000" pitchFamily="50" charset="-128"/>
              </a:rPr>
              <a:t>URL</a:t>
            </a:r>
            <a:r>
              <a:rPr lang="ja-JP" altLang="en-US" sz="2400" b="1" dirty="0">
                <a:ea typeface="BIZ UDPゴシック" panose="020B0400000000000000" pitchFamily="50" charset="-128"/>
              </a:rPr>
              <a:t>やメール送信元のアドレス，メール本文も，</a:t>
            </a:r>
          </a:p>
          <a:p>
            <a:pPr eaLnBrk="1" hangingPunct="1">
              <a:spcBef>
                <a:spcPct val="0"/>
              </a:spcBef>
              <a:buFontTx/>
              <a:buNone/>
            </a:pPr>
            <a:r>
              <a:rPr lang="ja-JP" altLang="en-US" sz="2400" b="1" dirty="0">
                <a:ea typeface="BIZ UDPゴシック" panose="020B0400000000000000" pitchFamily="50" charset="-128"/>
              </a:rPr>
              <a:t>　　　削除せずに保存する。</a:t>
            </a:r>
          </a:p>
        </p:txBody>
      </p:sp>
      <p:sp>
        <p:nvSpPr>
          <p:cNvPr id="14340" name="テキスト ボックス 4">
            <a:extLst>
              <a:ext uri="{FF2B5EF4-FFF2-40B4-BE49-F238E27FC236}">
                <a16:creationId xmlns:a16="http://schemas.microsoft.com/office/drawing/2014/main" id="{3B854E2E-A33E-492E-99F4-5FA93600AE03}"/>
              </a:ext>
            </a:extLst>
          </p:cNvPr>
          <p:cNvSpPr txBox="1">
            <a:spLocks noChangeArrowheads="1"/>
          </p:cNvSpPr>
          <p:nvPr/>
        </p:nvSpPr>
        <p:spPr bwMode="auto">
          <a:xfrm>
            <a:off x="0" y="0"/>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eaLnBrk="1" hangingPunct="1">
              <a:buFontTx/>
              <a:buNone/>
              <a:defRPr sz="40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pPr algn="ctr"/>
            <a:r>
              <a:rPr lang="ja-JP" altLang="en-US" sz="3600" b="1" dirty="0">
                <a:ea typeface="BIZ UDPゴシック" panose="020B0400000000000000" pitchFamily="50" charset="-128"/>
              </a:rPr>
              <a:t>ネット上の不適切な書き込みへの対応例（１）</a:t>
            </a:r>
          </a:p>
        </p:txBody>
      </p:sp>
    </p:spTree>
    <p:extLst>
      <p:ext uri="{BB962C8B-B14F-4D97-AF65-F5344CB8AC3E}">
        <p14:creationId xmlns:p14="http://schemas.microsoft.com/office/powerpoint/2010/main" val="2632369417"/>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3">
            <a:extLst>
              <a:ext uri="{FF2B5EF4-FFF2-40B4-BE49-F238E27FC236}">
                <a16:creationId xmlns:a16="http://schemas.microsoft.com/office/drawing/2014/main" id="{AA79CC21-96C2-4906-9D64-E8C8FB3B67C9}"/>
              </a:ext>
            </a:extLst>
          </p:cNvPr>
          <p:cNvSpPr txBox="1">
            <a:spLocks noChangeArrowheads="1"/>
          </p:cNvSpPr>
          <p:nvPr/>
        </p:nvSpPr>
        <p:spPr bwMode="auto">
          <a:xfrm>
            <a:off x="304800" y="764704"/>
            <a:ext cx="8731696"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marL="452438" indent="-452438" eaLnBrk="1" hangingPunct="1">
              <a:spcBef>
                <a:spcPct val="0"/>
              </a:spcBef>
              <a:buFontTx/>
              <a:buNone/>
            </a:pPr>
            <a:r>
              <a:rPr lang="ja-JP" altLang="en-US" b="1" dirty="0">
                <a:solidFill>
                  <a:schemeClr val="accent2"/>
                </a:solidFill>
                <a:ea typeface="BIZ UDPゴシック" panose="020B0400000000000000" pitchFamily="50" charset="-128"/>
              </a:rPr>
              <a:t>３）</a:t>
            </a:r>
            <a:r>
              <a:rPr lang="en-US" altLang="ja-JP" b="1" dirty="0">
                <a:solidFill>
                  <a:schemeClr val="accent2"/>
                </a:solidFill>
                <a:ea typeface="BIZ UDPゴシック" panose="020B0400000000000000" pitchFamily="50" charset="-128"/>
              </a:rPr>
              <a:t>SNS</a:t>
            </a:r>
            <a:r>
              <a:rPr lang="ja-JP" altLang="en-US" b="1" dirty="0">
                <a:solidFill>
                  <a:schemeClr val="accent2"/>
                </a:solidFill>
                <a:ea typeface="BIZ UDPゴシック" panose="020B0400000000000000" pitchFamily="50" charset="-128"/>
              </a:rPr>
              <a:t>の利用規則にそって、</a:t>
            </a:r>
            <a:r>
              <a:rPr lang="en-US" altLang="ja-JP" b="1" dirty="0">
                <a:solidFill>
                  <a:schemeClr val="accent2"/>
                </a:solidFill>
                <a:ea typeface="BIZ UDPゴシック" panose="020B0400000000000000" pitchFamily="50" charset="-128"/>
              </a:rPr>
              <a:t>web</a:t>
            </a:r>
            <a:r>
              <a:rPr lang="ja-JP" altLang="en-US" b="1" dirty="0">
                <a:solidFill>
                  <a:schemeClr val="accent2"/>
                </a:solidFill>
                <a:ea typeface="BIZ UDPゴシック" panose="020B0400000000000000" pitchFamily="50" charset="-128"/>
              </a:rPr>
              <a:t>フォーム等から削除依頼をする</a:t>
            </a:r>
          </a:p>
          <a:p>
            <a:pPr eaLnBrk="1" hangingPunct="1">
              <a:spcBef>
                <a:spcPct val="0"/>
              </a:spcBef>
              <a:buFontTx/>
              <a:buNone/>
            </a:pPr>
            <a:r>
              <a:rPr lang="ja-JP" altLang="en-US" sz="2400" dirty="0">
                <a:ea typeface="BIZ UDPゴシック" panose="020B0400000000000000" pitchFamily="50" charset="-128"/>
              </a:rPr>
              <a:t>　　</a:t>
            </a:r>
            <a:r>
              <a:rPr lang="ja-JP" altLang="en-US" sz="2400" b="1" dirty="0">
                <a:ea typeface="BIZ UDPゴシック" panose="020B0400000000000000" pitchFamily="50" charset="-128"/>
              </a:rPr>
              <a:t>・ 当該</a:t>
            </a:r>
            <a:r>
              <a:rPr lang="en-US" altLang="ja-JP" sz="2400" b="1" dirty="0">
                <a:ea typeface="BIZ UDPゴシック" panose="020B0400000000000000" pitchFamily="50" charset="-128"/>
              </a:rPr>
              <a:t>SNS</a:t>
            </a:r>
            <a:r>
              <a:rPr lang="ja-JP" altLang="en-US" sz="2400" b="1" dirty="0">
                <a:ea typeface="BIZ UDPゴシック" panose="020B0400000000000000" pitchFamily="50" charset="-128"/>
              </a:rPr>
              <a:t>の「利用規約」等を確認し，通報する。　</a:t>
            </a:r>
          </a:p>
          <a:p>
            <a:pPr marL="539750" indent="-539750" eaLnBrk="1" hangingPunct="1">
              <a:spcBef>
                <a:spcPct val="0"/>
              </a:spcBef>
              <a:buFontTx/>
              <a:buNone/>
            </a:pPr>
            <a:r>
              <a:rPr lang="ja-JP" altLang="en-US" sz="2400" b="1" dirty="0">
                <a:ea typeface="BIZ UDPゴシック" panose="020B0400000000000000" pitchFamily="50" charset="-128"/>
              </a:rPr>
              <a:t>　　　必ず書き込み箇所の</a:t>
            </a:r>
            <a:r>
              <a:rPr lang="en-US" altLang="ja-JP" sz="2400" b="1" dirty="0">
                <a:ea typeface="BIZ UDPゴシック" panose="020B0400000000000000" pitchFamily="50" charset="-128"/>
              </a:rPr>
              <a:t>URL</a:t>
            </a:r>
            <a:r>
              <a:rPr lang="ja-JP" altLang="en-US" sz="2400" b="1" dirty="0">
                <a:ea typeface="BIZ UDPゴシック" panose="020B0400000000000000" pitchFamily="50" charset="-128"/>
              </a:rPr>
              <a:t>・削除依頼理由を記載し，簡潔な内容とする。</a:t>
            </a:r>
          </a:p>
          <a:p>
            <a:pPr eaLnBrk="1" hangingPunct="1">
              <a:spcBef>
                <a:spcPct val="0"/>
              </a:spcBef>
              <a:buFontTx/>
              <a:buNone/>
            </a:pPr>
            <a:endParaRPr lang="ja-JP" altLang="en-US" sz="2400" dirty="0">
              <a:ea typeface="BIZ UDPゴシック" panose="020B0400000000000000" pitchFamily="50" charset="-128"/>
            </a:endParaRPr>
          </a:p>
          <a:p>
            <a:pPr eaLnBrk="1" hangingPunct="1">
              <a:spcBef>
                <a:spcPct val="0"/>
              </a:spcBef>
              <a:buFontTx/>
              <a:buNone/>
            </a:pPr>
            <a:r>
              <a:rPr lang="ja-JP" altLang="en-US" b="1" dirty="0">
                <a:solidFill>
                  <a:schemeClr val="accent2"/>
                </a:solidFill>
                <a:ea typeface="BIZ UDPゴシック" panose="020B0400000000000000" pitchFamily="50" charset="-128"/>
              </a:rPr>
              <a:t>４）ガイドラインにそった請求</a:t>
            </a:r>
          </a:p>
          <a:p>
            <a:pPr marL="533400" indent="-266700">
              <a:spcBef>
                <a:spcPct val="0"/>
              </a:spcBef>
              <a:buNone/>
            </a:pPr>
            <a:r>
              <a:rPr lang="ja-JP" altLang="en-US" sz="2400" b="1" dirty="0">
                <a:ea typeface="BIZ UDPゴシック" panose="020B0400000000000000" pitchFamily="50" charset="-128"/>
              </a:rPr>
              <a:t>・ 通知をしても削除に応じてくれない場合は，「プロバイダ責任制限法　発信者情報開示関係ガイドライン」に沿って、</a:t>
            </a:r>
            <a:r>
              <a:rPr lang="en-US" altLang="ja-JP" sz="2400" b="1" dirty="0">
                <a:ea typeface="BIZ UDPゴシック" panose="020B0400000000000000" pitchFamily="50" charset="-128"/>
              </a:rPr>
              <a:t>SNS</a:t>
            </a:r>
            <a:r>
              <a:rPr lang="ja-JP" altLang="en-US" sz="2400" b="1" dirty="0">
                <a:ea typeface="BIZ UDPゴシック" panose="020B0400000000000000" pitchFamily="50" charset="-128"/>
              </a:rPr>
              <a:t>の運用事業者・プロバイダに３）と同じように</a:t>
            </a:r>
            <a:r>
              <a:rPr lang="en-US" altLang="ja-JP" sz="2400" b="1" dirty="0">
                <a:ea typeface="BIZ UDPゴシック" panose="020B0400000000000000" pitchFamily="50" charset="-128"/>
              </a:rPr>
              <a:t>URL</a:t>
            </a:r>
            <a:r>
              <a:rPr lang="ja-JP" altLang="en-US" sz="2400" b="1" dirty="0">
                <a:ea typeface="BIZ UDPゴシック" panose="020B0400000000000000" pitchFamily="50" charset="-128"/>
              </a:rPr>
              <a:t>・依頼理由を添えて，書き込み削除と通信記録の保存を依頼する。</a:t>
            </a:r>
          </a:p>
          <a:p>
            <a:pPr marL="533400" indent="-266700" eaLnBrk="1" hangingPunct="1">
              <a:spcBef>
                <a:spcPct val="0"/>
              </a:spcBef>
              <a:buFontTx/>
              <a:buNone/>
            </a:pPr>
            <a:r>
              <a:rPr lang="ja-JP" altLang="en-US" sz="2400" b="1" dirty="0">
                <a:ea typeface="BIZ UDPゴシック" panose="020B0400000000000000" pitchFamily="50" charset="-128"/>
              </a:rPr>
              <a:t>・法務局に相談すると，被害内容を判断した上，法務局が運用事業者へ削除要請を行ってくれる場合もある。</a:t>
            </a:r>
          </a:p>
          <a:p>
            <a:pPr marL="533400" indent="-266700" eaLnBrk="1" hangingPunct="1">
              <a:spcBef>
                <a:spcPct val="0"/>
              </a:spcBef>
              <a:buFontTx/>
              <a:buNone/>
            </a:pPr>
            <a:r>
              <a:rPr lang="ja-JP" altLang="en-US" sz="2400" b="1" dirty="0">
                <a:ea typeface="BIZ UDPゴシック" panose="020B0400000000000000" pitchFamily="50" charset="-128"/>
              </a:rPr>
              <a:t>・運用事業者が削除要請に応じない場合は，裁判所に削除の仮処分を申請することができる。</a:t>
            </a:r>
          </a:p>
        </p:txBody>
      </p:sp>
      <p:sp>
        <p:nvSpPr>
          <p:cNvPr id="16388" name="テキスト ボックス 4">
            <a:extLst>
              <a:ext uri="{FF2B5EF4-FFF2-40B4-BE49-F238E27FC236}">
                <a16:creationId xmlns:a16="http://schemas.microsoft.com/office/drawing/2014/main" id="{FEC18796-FC22-4876-8587-36807B5CD2CF}"/>
              </a:ext>
            </a:extLst>
          </p:cNvPr>
          <p:cNvSpPr txBox="1">
            <a:spLocks noChangeArrowheads="1"/>
          </p:cNvSpPr>
          <p:nvPr/>
        </p:nvSpPr>
        <p:spPr bwMode="auto">
          <a:xfrm>
            <a:off x="0" y="-6124"/>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pPr algn="ctr"/>
            <a:r>
              <a:rPr lang="ja-JP" altLang="en-US" sz="3600" b="1" dirty="0">
                <a:ea typeface="BIZ UDPゴシック" panose="020B0400000000000000" pitchFamily="50" charset="-128"/>
              </a:rPr>
              <a:t>ネット上の不適切な書き込みへの対応例（２）</a:t>
            </a:r>
          </a:p>
        </p:txBody>
      </p:sp>
      <p:sp>
        <p:nvSpPr>
          <p:cNvPr id="2" name="Rectangle 6">
            <a:extLst>
              <a:ext uri="{FF2B5EF4-FFF2-40B4-BE49-F238E27FC236}">
                <a16:creationId xmlns:a16="http://schemas.microsoft.com/office/drawing/2014/main" id="{5F7132B7-3F9B-E583-9393-ED2330F9E3E7}"/>
              </a:ext>
            </a:extLst>
          </p:cNvPr>
          <p:cNvSpPr>
            <a:spLocks noGrp="1" noChangeArrowheads="1"/>
          </p:cNvSpPr>
          <p:nvPr>
            <p:ph type="sldNum" sz="quarter" idx="12"/>
          </p:nvPr>
        </p:nvSpPr>
        <p:spPr>
          <a:xfrm>
            <a:off x="7740650" y="6381750"/>
            <a:ext cx="140335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9D71964E-C79D-40BF-B439-B6CB3C120774}" type="slidenum">
              <a:rPr lang="en-US" altLang="ja-JP" sz="2400" b="0" smtClean="0">
                <a:latin typeface="BIZ UDPゴシック" panose="020B0400000000000000" pitchFamily="50" charset="-128"/>
                <a:ea typeface="BIZ UDPゴシック" panose="020B0400000000000000" pitchFamily="50" charset="-128"/>
              </a:rPr>
              <a:pPr>
                <a:spcBef>
                  <a:spcPct val="0"/>
                </a:spcBef>
                <a:buFontTx/>
                <a:buNone/>
              </a:pPr>
              <a:t>173</a:t>
            </a:fld>
            <a:endParaRPr lang="en-US" altLang="ja-JP" sz="24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6328880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2">
            <a:extLst>
              <a:ext uri="{FF2B5EF4-FFF2-40B4-BE49-F238E27FC236}">
                <a16:creationId xmlns:a16="http://schemas.microsoft.com/office/drawing/2014/main" id="{A3117E13-574E-4365-870A-74BD6CDAD3D2}"/>
              </a:ext>
            </a:extLst>
          </p:cNvPr>
          <p:cNvSpPr txBox="1">
            <a:spLocks noChangeArrowheads="1"/>
          </p:cNvSpPr>
          <p:nvPr/>
        </p:nvSpPr>
        <p:spPr bwMode="auto">
          <a:xfrm>
            <a:off x="539750" y="981075"/>
            <a:ext cx="820871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ea typeface="BIZ UDPゴシック" panose="020B0400000000000000" pitchFamily="50" charset="-128"/>
              </a:rPr>
              <a:t>５）加害者への指導と被害者へのフォロー</a:t>
            </a:r>
          </a:p>
          <a:p>
            <a:pPr eaLnBrk="1" hangingPunct="1">
              <a:spcBef>
                <a:spcPct val="0"/>
              </a:spcBef>
              <a:buFontTx/>
              <a:buNone/>
            </a:pPr>
            <a:r>
              <a:rPr lang="ja-JP" altLang="en-US" b="1" dirty="0">
                <a:solidFill>
                  <a:schemeClr val="accent2"/>
                </a:solidFill>
                <a:ea typeface="BIZ UDPゴシック" panose="020B0400000000000000" pitchFamily="50" charset="-128"/>
              </a:rPr>
              <a:t>　　（保護者連携）</a:t>
            </a:r>
            <a:r>
              <a:rPr lang="ja-JP" altLang="en-US" sz="2400" dirty="0">
                <a:ea typeface="BIZ UDPゴシック" panose="020B0400000000000000" pitchFamily="50" charset="-128"/>
              </a:rPr>
              <a:t>　</a:t>
            </a:r>
          </a:p>
          <a:p>
            <a:pPr marL="539750" indent="-539750" eaLnBrk="1" hangingPunct="1">
              <a:spcBef>
                <a:spcPct val="0"/>
              </a:spcBef>
              <a:buFontTx/>
              <a:buNone/>
            </a:pPr>
            <a:r>
              <a:rPr lang="ja-JP" altLang="en-US" sz="2400" dirty="0">
                <a:ea typeface="BIZ UDPゴシック" panose="020B0400000000000000" pitchFamily="50" charset="-128"/>
              </a:rPr>
              <a:t>　　・ </a:t>
            </a:r>
            <a:r>
              <a:rPr lang="ja-JP" altLang="en-US" sz="2400" b="1" dirty="0">
                <a:ea typeface="BIZ UDPゴシック" panose="020B0400000000000000" pitchFamily="50" charset="-128"/>
              </a:rPr>
              <a:t>加害者の特定に努め，加害者に適切に指導すると共に，被害者へのフォローを行う。その際，保護者との連携を図るようにする。</a:t>
            </a:r>
          </a:p>
          <a:p>
            <a:pPr eaLnBrk="1" hangingPunct="1">
              <a:spcBef>
                <a:spcPct val="0"/>
              </a:spcBef>
              <a:buFontTx/>
              <a:buNone/>
            </a:pPr>
            <a:endParaRPr lang="ja-JP" altLang="en-US" sz="2400" b="1" dirty="0">
              <a:ea typeface="BIZ UDPゴシック" panose="020B0400000000000000" pitchFamily="50" charset="-128"/>
            </a:endParaRPr>
          </a:p>
          <a:p>
            <a:pPr marL="539750" indent="-539750" eaLnBrk="1" hangingPunct="1">
              <a:spcBef>
                <a:spcPct val="0"/>
              </a:spcBef>
              <a:buFontTx/>
              <a:buNone/>
            </a:pPr>
            <a:r>
              <a:rPr lang="ja-JP" altLang="en-US" sz="2400" b="1" dirty="0">
                <a:ea typeface="BIZ UDPゴシック" panose="020B0400000000000000" pitchFamily="50" charset="-128"/>
              </a:rPr>
              <a:t>　　・ 加害者が校外であった場合には，相手先に指導と事後報告を依頼する。</a:t>
            </a:r>
          </a:p>
          <a:p>
            <a:pPr eaLnBrk="1" hangingPunct="1">
              <a:spcBef>
                <a:spcPct val="0"/>
              </a:spcBef>
              <a:buFontTx/>
              <a:buNone/>
            </a:pPr>
            <a:endParaRPr lang="ja-JP" altLang="en-US" sz="2400" b="1" dirty="0">
              <a:ea typeface="BIZ UDPゴシック" panose="020B0400000000000000" pitchFamily="50" charset="-128"/>
            </a:endParaRPr>
          </a:p>
          <a:p>
            <a:pPr eaLnBrk="1" hangingPunct="1">
              <a:spcBef>
                <a:spcPct val="0"/>
              </a:spcBef>
              <a:buFontTx/>
              <a:buNone/>
            </a:pPr>
            <a:r>
              <a:rPr lang="ja-JP" altLang="en-US" b="1" dirty="0">
                <a:solidFill>
                  <a:schemeClr val="accent2"/>
                </a:solidFill>
                <a:ea typeface="BIZ UDPゴシック" panose="020B0400000000000000" pitchFamily="50" charset="-128"/>
              </a:rPr>
              <a:t>●犯罪被害の場合には，警察等へ連絡</a:t>
            </a:r>
          </a:p>
          <a:p>
            <a:pPr marL="363538" indent="-363538" eaLnBrk="1" hangingPunct="1">
              <a:spcBef>
                <a:spcPct val="0"/>
              </a:spcBef>
              <a:buFontTx/>
              <a:buNone/>
            </a:pPr>
            <a:r>
              <a:rPr lang="ja-JP" altLang="en-US" sz="2400" b="1" dirty="0">
                <a:ea typeface="BIZ UDPゴシック" panose="020B0400000000000000" pitchFamily="50" charset="-128"/>
              </a:rPr>
              <a:t>　　　ネット詐欺や性犯罪等，犯罪被害に遭っている場合には，警察のサイバー犯罪担当や国民生活センター等に連絡し，その後の対応について相談する。</a:t>
            </a:r>
            <a:r>
              <a:rPr lang="ja-JP" altLang="en-US" sz="1800" dirty="0">
                <a:ea typeface="BIZ UDPゴシック" panose="020B0400000000000000" pitchFamily="50" charset="-128"/>
              </a:rPr>
              <a:t>　</a:t>
            </a:r>
          </a:p>
          <a:p>
            <a:pPr eaLnBrk="1" hangingPunct="1">
              <a:spcBef>
                <a:spcPct val="0"/>
              </a:spcBef>
              <a:buFontTx/>
              <a:buNone/>
            </a:pPr>
            <a:endParaRPr lang="ja-JP" altLang="en-US" sz="2400" dirty="0">
              <a:ea typeface="BIZ UDPゴシック" panose="020B0400000000000000" pitchFamily="50" charset="-128"/>
            </a:endParaRPr>
          </a:p>
        </p:txBody>
      </p:sp>
      <p:sp>
        <p:nvSpPr>
          <p:cNvPr id="18436" name="テキスト ボックス 4">
            <a:extLst>
              <a:ext uri="{FF2B5EF4-FFF2-40B4-BE49-F238E27FC236}">
                <a16:creationId xmlns:a16="http://schemas.microsoft.com/office/drawing/2014/main" id="{281F6DE0-0DB5-4BA1-AD40-65632CEAC51F}"/>
              </a:ext>
            </a:extLst>
          </p:cNvPr>
          <p:cNvSpPr txBox="1">
            <a:spLocks noChangeArrowheads="1"/>
          </p:cNvSpPr>
          <p:nvPr/>
        </p:nvSpPr>
        <p:spPr bwMode="auto">
          <a:xfrm>
            <a:off x="0" y="0"/>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pPr algn="ctr"/>
            <a:r>
              <a:rPr lang="ja-JP" altLang="en-US" sz="3600" b="1" dirty="0">
                <a:ea typeface="BIZ UDPゴシック" panose="020B0400000000000000" pitchFamily="50" charset="-128"/>
              </a:rPr>
              <a:t>ネット上の不適切な書き込みへの対応例（３）</a:t>
            </a:r>
          </a:p>
        </p:txBody>
      </p:sp>
      <p:sp>
        <p:nvSpPr>
          <p:cNvPr id="2" name="スライド番号プレースホルダー 3">
            <a:extLst>
              <a:ext uri="{FF2B5EF4-FFF2-40B4-BE49-F238E27FC236}">
                <a16:creationId xmlns:a16="http://schemas.microsoft.com/office/drawing/2014/main" id="{B3E31459-548E-EDCF-B39F-CD034ABA5ECD}"/>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rPr>
              <a:pPr fontAlgn="base">
                <a:spcBef>
                  <a:spcPct val="0"/>
                </a:spcBef>
                <a:spcAft>
                  <a:spcPct val="0"/>
                </a:spcAft>
                <a:defRPr/>
              </a:pPr>
              <a:t>174</a:t>
            </a:fld>
            <a:endParaRPr lang="en-US" altLang="ja-JP" b="0" dirty="0">
              <a:solidFill>
                <a:prstClr val="black"/>
              </a:solidFill>
            </a:endParaRPr>
          </a:p>
        </p:txBody>
      </p:sp>
    </p:spTree>
    <p:extLst>
      <p:ext uri="{BB962C8B-B14F-4D97-AF65-F5344CB8AC3E}">
        <p14:creationId xmlns:p14="http://schemas.microsoft.com/office/powerpoint/2010/main" val="3199960906"/>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3212976"/>
            <a:ext cx="8229600" cy="1143000"/>
          </a:xfrm>
        </p:spPr>
        <p:txBody>
          <a:bodyPr/>
          <a:lstStyle/>
          <a:p>
            <a:r>
              <a:rPr kumimoji="1" lang="ja-JP" altLang="en-US" dirty="0"/>
              <a:t>ご清聴ありがとうございました。</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pPr>
                <a:defRPr/>
              </a:pPr>
              <a:t>175</a:t>
            </a:fld>
            <a:endParaRPr lang="en-US" altLang="ja-JP" b="0" dirty="0"/>
          </a:p>
        </p:txBody>
      </p:sp>
    </p:spTree>
    <p:extLst>
      <p:ext uri="{BB962C8B-B14F-4D97-AF65-F5344CB8AC3E}">
        <p14:creationId xmlns:p14="http://schemas.microsoft.com/office/powerpoint/2010/main" val="2706415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75"/>
        <p:cNvGrpSpPr/>
        <p:nvPr/>
      </p:nvGrpSpPr>
      <p:grpSpPr>
        <a:xfrm>
          <a:off x="0" y="0"/>
          <a:ext cx="0" cy="0"/>
          <a:chOff x="0" y="0"/>
          <a:chExt cx="0" cy="0"/>
        </a:xfrm>
      </p:grpSpPr>
      <p:sp>
        <p:nvSpPr>
          <p:cNvPr id="976" name="Google Shape;976;p5"/>
          <p:cNvSpPr txBox="1">
            <a:spLocks noGrp="1"/>
          </p:cNvSpPr>
          <p:nvPr>
            <p:ph type="title"/>
          </p:nvPr>
        </p:nvSpPr>
        <p:spPr>
          <a:xfrm>
            <a:off x="0" y="0"/>
            <a:ext cx="9144000" cy="701593"/>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latin typeface="BIZ UDPゴシック" panose="020B0400000000000000" pitchFamily="50" charset="-128"/>
                <a:ea typeface="BIZ UDPゴシック" panose="020B0400000000000000" pitchFamily="50" charset="-128"/>
                <a:sym typeface="Arial"/>
              </a:rPr>
              <a:t>遭遇したトラブル</a:t>
            </a:r>
            <a:endParaRPr sz="5400" b="1" dirty="0">
              <a:latin typeface="BIZ UDPゴシック" panose="020B0400000000000000" pitchFamily="50" charset="-128"/>
              <a:ea typeface="BIZ UDPゴシック" panose="020B0400000000000000" pitchFamily="50" charset="-128"/>
              <a:sym typeface="Arial"/>
            </a:endParaRPr>
          </a:p>
        </p:txBody>
      </p:sp>
      <p:sp>
        <p:nvSpPr>
          <p:cNvPr id="977" name="Google Shape;977;p5"/>
          <p:cNvSpPr txBox="1">
            <a:spLocks noGrp="1"/>
          </p:cNvSpPr>
          <p:nvPr>
            <p:ph type="sldNum" idx="12"/>
          </p:nvPr>
        </p:nvSpPr>
        <p:spPr>
          <a:xfrm>
            <a:off x="7029907" y="6381634"/>
            <a:ext cx="2133465" cy="457189"/>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100"/>
              <a:buFont typeface="Arial"/>
              <a:buNone/>
              <a:tabLst/>
              <a:defRPr/>
            </a:pPr>
            <a:fld id="{00000000-1234-1234-1234-123412341234}" type="slidenum">
              <a:rPr kumimoji="0" lang="en-US" altLang="ja-JP" sz="18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Garamond"/>
              </a:rPr>
              <a:pPr marL="0" marR="0" lvl="0" indent="0" algn="r" defTabSz="914400" rtl="0" eaLnBrk="1" fontAlgn="auto" latinLnBrk="0" hangingPunct="1">
                <a:lnSpc>
                  <a:spcPct val="100000"/>
                </a:lnSpc>
                <a:spcBef>
                  <a:spcPts val="0"/>
                </a:spcBef>
                <a:spcAft>
                  <a:spcPts val="0"/>
                </a:spcAft>
                <a:buClr>
                  <a:srgbClr val="000000"/>
                </a:buClr>
                <a:buSzPts val="1100"/>
                <a:buFont typeface="Arial"/>
                <a:buNone/>
                <a:tabLst/>
                <a:defRPr/>
              </a:pPr>
              <a:t>18</a:t>
            </a:fld>
            <a:r>
              <a:rPr kumimoji="0" lang="ja-JP" altLang="en-US" sz="18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sym typeface="Garamond"/>
              </a:rPr>
              <a:t> </a:t>
            </a:r>
            <a:endParaRPr kumimoji="0" sz="18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sym typeface="Garamond"/>
            </a:endParaRPr>
          </a:p>
        </p:txBody>
      </p:sp>
      <p:sp>
        <p:nvSpPr>
          <p:cNvPr id="978" name="Google Shape;978;p5"/>
          <p:cNvSpPr txBox="1"/>
          <p:nvPr/>
        </p:nvSpPr>
        <p:spPr>
          <a:xfrm>
            <a:off x="2695575" y="6333700"/>
            <a:ext cx="5991225" cy="27695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総務省　我が国における青少年のインターネット利用に係る調査　</a:t>
            </a:r>
            <a:r>
              <a:rPr kumimoji="0" lang="en-US" altLang="ja-JP"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2024</a:t>
            </a: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年</a:t>
            </a:r>
            <a:r>
              <a:rPr kumimoji="0" lang="en-US" altLang="ja-JP"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6</a:t>
            </a: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月</a:t>
            </a:r>
            <a:endParaRPr kumimoji="0" sz="14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pic>
        <p:nvPicPr>
          <p:cNvPr id="979" name="Google Shape;979;p5"/>
          <p:cNvPicPr preferRelativeResize="0"/>
          <p:nvPr/>
        </p:nvPicPr>
        <p:blipFill rotWithShape="1">
          <a:blip r:embed="rId3">
            <a:alphaModFix/>
          </a:blip>
          <a:srcRect/>
          <a:stretch/>
        </p:blipFill>
        <p:spPr>
          <a:xfrm>
            <a:off x="1711639" y="2776986"/>
            <a:ext cx="4300521" cy="467301"/>
          </a:xfrm>
          <a:prstGeom prst="rect">
            <a:avLst/>
          </a:prstGeom>
          <a:noFill/>
          <a:ln>
            <a:noFill/>
          </a:ln>
        </p:spPr>
      </p:pic>
      <p:pic>
        <p:nvPicPr>
          <p:cNvPr id="980" name="Google Shape;980;p5"/>
          <p:cNvPicPr preferRelativeResize="0"/>
          <p:nvPr/>
        </p:nvPicPr>
        <p:blipFill rotWithShape="1">
          <a:blip r:embed="rId4">
            <a:alphaModFix/>
          </a:blip>
          <a:srcRect/>
          <a:stretch/>
        </p:blipFill>
        <p:spPr>
          <a:xfrm>
            <a:off x="1970025" y="5560841"/>
            <a:ext cx="4422701" cy="433042"/>
          </a:xfrm>
          <a:prstGeom prst="rect">
            <a:avLst/>
          </a:prstGeom>
          <a:noFill/>
          <a:ln>
            <a:noFill/>
          </a:ln>
        </p:spPr>
      </p:pic>
      <p:pic>
        <p:nvPicPr>
          <p:cNvPr id="981" name="Google Shape;981;p5"/>
          <p:cNvPicPr preferRelativeResize="0"/>
          <p:nvPr/>
        </p:nvPicPr>
        <p:blipFill rotWithShape="1">
          <a:blip r:embed="rId5">
            <a:alphaModFix/>
          </a:blip>
          <a:srcRect/>
          <a:stretch/>
        </p:blipFill>
        <p:spPr>
          <a:xfrm>
            <a:off x="-79247" y="750272"/>
            <a:ext cx="8899720" cy="1870068"/>
          </a:xfrm>
          <a:prstGeom prst="rect">
            <a:avLst/>
          </a:prstGeom>
          <a:noFill/>
          <a:ln>
            <a:noFill/>
          </a:ln>
        </p:spPr>
      </p:pic>
      <p:pic>
        <p:nvPicPr>
          <p:cNvPr id="982" name="Google Shape;982;p5"/>
          <p:cNvPicPr preferRelativeResize="0"/>
          <p:nvPr/>
        </p:nvPicPr>
        <p:blipFill rotWithShape="1">
          <a:blip r:embed="rId6">
            <a:alphaModFix/>
          </a:blip>
          <a:srcRect/>
          <a:stretch/>
        </p:blipFill>
        <p:spPr>
          <a:xfrm>
            <a:off x="661982" y="3561439"/>
            <a:ext cx="8158491" cy="195072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87"/>
        <p:cNvGrpSpPr/>
        <p:nvPr/>
      </p:nvGrpSpPr>
      <p:grpSpPr>
        <a:xfrm>
          <a:off x="0" y="0"/>
          <a:ext cx="0" cy="0"/>
          <a:chOff x="0" y="0"/>
          <a:chExt cx="0" cy="0"/>
        </a:xfrm>
      </p:grpSpPr>
      <p:sp>
        <p:nvSpPr>
          <p:cNvPr id="988" name="Google Shape;988;p6"/>
          <p:cNvSpPr txBox="1">
            <a:spLocks noGrp="1"/>
          </p:cNvSpPr>
          <p:nvPr>
            <p:ph type="title"/>
          </p:nvPr>
        </p:nvSpPr>
        <p:spPr>
          <a:xfrm>
            <a:off x="0" y="0"/>
            <a:ext cx="9144000" cy="662154"/>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latin typeface="BIZ UDPゴシック" panose="020B0400000000000000" pitchFamily="50" charset="-128"/>
                <a:ea typeface="BIZ UDPゴシック" panose="020B0400000000000000" pitchFamily="50" charset="-128"/>
                <a:sym typeface="Arial"/>
              </a:rPr>
              <a:t>遭遇したトラブル（学齢・性別別）</a:t>
            </a:r>
            <a:endParaRPr sz="5400" b="1" dirty="0">
              <a:latin typeface="BIZ UDPゴシック" panose="020B0400000000000000" pitchFamily="50" charset="-128"/>
              <a:ea typeface="BIZ UDPゴシック" panose="020B0400000000000000" pitchFamily="50" charset="-128"/>
              <a:sym typeface="Arial"/>
            </a:endParaRPr>
          </a:p>
        </p:txBody>
      </p:sp>
      <p:sp>
        <p:nvSpPr>
          <p:cNvPr id="989" name="Google Shape;989;p6"/>
          <p:cNvSpPr txBox="1">
            <a:spLocks noGrp="1"/>
          </p:cNvSpPr>
          <p:nvPr>
            <p:ph type="sldNum" idx="12"/>
          </p:nvPr>
        </p:nvSpPr>
        <p:spPr>
          <a:xfrm>
            <a:off x="7029907" y="6400811"/>
            <a:ext cx="2133465" cy="457189"/>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100"/>
              <a:buFont typeface="Arial"/>
              <a:buNone/>
              <a:tabLst/>
              <a:defRPr/>
            </a:pPr>
            <a:fld id="{00000000-1234-1234-1234-123412341234}" type="slidenum">
              <a:rPr kumimoji="0" lang="en-US" altLang="ja-JP" sz="1199"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Garamond"/>
              </a:rPr>
              <a:pPr marL="0" marR="0" lvl="0" indent="0" algn="r" defTabSz="914400" rtl="0" eaLnBrk="1" fontAlgn="auto" latinLnBrk="0" hangingPunct="1">
                <a:lnSpc>
                  <a:spcPct val="100000"/>
                </a:lnSpc>
                <a:spcBef>
                  <a:spcPts val="0"/>
                </a:spcBef>
                <a:spcAft>
                  <a:spcPts val="0"/>
                </a:spcAft>
                <a:buClr>
                  <a:srgbClr val="000000"/>
                </a:buClr>
                <a:buSzPts val="1100"/>
                <a:buFont typeface="Arial"/>
                <a:buNone/>
                <a:tabLst/>
                <a:defRPr/>
              </a:pPr>
              <a:t>19</a:t>
            </a:fld>
            <a:r>
              <a:rPr kumimoji="0" lang="ja-JP" altLang="en-US" sz="1199"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Garamond"/>
              </a:rPr>
              <a:t> </a:t>
            </a:r>
            <a:endParaRPr kumimoji="0" sz="1199"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Garamond"/>
            </a:endParaRPr>
          </a:p>
        </p:txBody>
      </p:sp>
      <p:sp>
        <p:nvSpPr>
          <p:cNvPr id="990" name="Google Shape;990;p6"/>
          <p:cNvSpPr txBox="1"/>
          <p:nvPr/>
        </p:nvSpPr>
        <p:spPr>
          <a:xfrm>
            <a:off x="2486025" y="6562295"/>
            <a:ext cx="5923429" cy="27695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総務省　我が国における青少年のインターネット利用に係る調査　</a:t>
            </a:r>
            <a:r>
              <a:rPr kumimoji="0" lang="en-US" altLang="ja-JP"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2024</a:t>
            </a: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年</a:t>
            </a:r>
            <a:r>
              <a:rPr kumimoji="0" lang="en-US" altLang="ja-JP"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6</a:t>
            </a: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月</a:t>
            </a:r>
            <a:endParaRPr kumimoji="0" sz="14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pic>
        <p:nvPicPr>
          <p:cNvPr id="991" name="Google Shape;991;p6"/>
          <p:cNvPicPr preferRelativeResize="0"/>
          <p:nvPr/>
        </p:nvPicPr>
        <p:blipFill rotWithShape="1">
          <a:blip r:embed="rId3">
            <a:alphaModFix/>
          </a:blip>
          <a:srcRect/>
          <a:stretch/>
        </p:blipFill>
        <p:spPr>
          <a:xfrm>
            <a:off x="0" y="815224"/>
            <a:ext cx="8229600" cy="2364558"/>
          </a:xfrm>
          <a:prstGeom prst="rect">
            <a:avLst/>
          </a:prstGeom>
          <a:noFill/>
          <a:ln>
            <a:noFill/>
          </a:ln>
        </p:spPr>
      </p:pic>
      <p:pic>
        <p:nvPicPr>
          <p:cNvPr id="992" name="Google Shape;992;p6"/>
          <p:cNvPicPr preferRelativeResize="0"/>
          <p:nvPr/>
        </p:nvPicPr>
        <p:blipFill rotWithShape="1">
          <a:blip r:embed="rId4">
            <a:alphaModFix/>
          </a:blip>
          <a:srcRect/>
          <a:stretch/>
        </p:blipFill>
        <p:spPr>
          <a:xfrm>
            <a:off x="392392" y="3853956"/>
            <a:ext cx="7708000" cy="2251150"/>
          </a:xfrm>
          <a:prstGeom prst="rect">
            <a:avLst/>
          </a:prstGeom>
          <a:noFill/>
          <a:ln>
            <a:noFill/>
          </a:ln>
        </p:spPr>
      </p:pic>
      <p:pic>
        <p:nvPicPr>
          <p:cNvPr id="993" name="Google Shape;993;p6"/>
          <p:cNvPicPr preferRelativeResize="0"/>
          <p:nvPr/>
        </p:nvPicPr>
        <p:blipFill rotWithShape="1">
          <a:blip r:embed="rId5">
            <a:alphaModFix/>
          </a:blip>
          <a:srcRect/>
          <a:stretch/>
        </p:blipFill>
        <p:spPr>
          <a:xfrm>
            <a:off x="2771800" y="3179782"/>
            <a:ext cx="2704781" cy="521104"/>
          </a:xfrm>
          <a:prstGeom prst="rect">
            <a:avLst/>
          </a:prstGeom>
          <a:noFill/>
          <a:ln>
            <a:noFill/>
          </a:ln>
        </p:spPr>
      </p:pic>
      <p:pic>
        <p:nvPicPr>
          <p:cNvPr id="994" name="Google Shape;994;p6"/>
          <p:cNvPicPr preferRelativeResize="0"/>
          <p:nvPr/>
        </p:nvPicPr>
        <p:blipFill rotWithShape="1">
          <a:blip r:embed="rId6">
            <a:alphaModFix/>
          </a:blip>
          <a:srcRect/>
          <a:stretch/>
        </p:blipFill>
        <p:spPr>
          <a:xfrm>
            <a:off x="2954542" y="6146979"/>
            <a:ext cx="2461079" cy="45718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sldNum" sz="quarter" idx="12"/>
          </p:nvPr>
        </p:nvSpPr>
        <p:spPr>
          <a:xfrm>
            <a:off x="7668344" y="6381750"/>
            <a:ext cx="1403350" cy="476250"/>
          </a:xfrm>
          <a:noFill/>
        </p:spPr>
        <p:txBody>
          <a:bodyPr/>
          <a:lstStyle/>
          <a:p>
            <a:fld id="{ACD2F891-D6CA-43C4-892D-2AF4C46E16E4}" type="slidenum">
              <a:rPr lang="en-US" altLang="ja-JP" b="0" smtClean="0"/>
              <a:pPr/>
              <a:t>2</a:t>
            </a:fld>
            <a:endParaRPr lang="en-US" altLang="ja-JP" b="0"/>
          </a:p>
        </p:txBody>
      </p:sp>
      <p:sp>
        <p:nvSpPr>
          <p:cNvPr id="14339" name="テキスト ボックス 4"/>
          <p:cNvSpPr txBox="1">
            <a:spLocks noChangeArrowheads="1"/>
          </p:cNvSpPr>
          <p:nvPr/>
        </p:nvSpPr>
        <p:spPr bwMode="auto">
          <a:xfrm>
            <a:off x="0" y="-26988"/>
            <a:ext cx="9144000" cy="646331"/>
          </a:xfrm>
          <a:prstGeom prst="rect">
            <a:avLst/>
          </a:prstGeom>
          <a:noFill/>
          <a:ln w="9525">
            <a:noFill/>
            <a:miter lim="800000"/>
            <a:headEnd/>
            <a:tailEnd/>
          </a:ln>
        </p:spPr>
        <p:txBody>
          <a:bodyPr wrap="square">
            <a:spAutoFit/>
          </a:bodyPr>
          <a:lstStyle/>
          <a:p>
            <a:pPr algn="ctr"/>
            <a:r>
              <a:rPr lang="ja-JP" altLang="en-US" sz="3600" b="1" dirty="0">
                <a:latin typeface="BIZ UDPゴシック" panose="020B0400000000000000" pitchFamily="50" charset="-128"/>
                <a:ea typeface="BIZ UDPゴシック" panose="020B0400000000000000" pitchFamily="50" charset="-128"/>
              </a:rPr>
              <a:t>本講義の内容</a:t>
            </a:r>
          </a:p>
        </p:txBody>
      </p:sp>
      <p:sp>
        <p:nvSpPr>
          <p:cNvPr id="4" name="正方形/長方形 3"/>
          <p:cNvSpPr/>
          <p:nvPr/>
        </p:nvSpPr>
        <p:spPr>
          <a:xfrm>
            <a:off x="246694" y="836712"/>
            <a:ext cx="8824999" cy="483209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514350" indent="-514350">
              <a:buFont typeface="Arial" pitchFamily="34" charset="0"/>
              <a:buAutoNum type="arabicPeriod"/>
              <a:defRPr/>
            </a:pPr>
            <a:r>
              <a:rPr lang="ja-JP" altLang="en-US" sz="2800" dirty="0">
                <a:solidFill>
                  <a:srgbClr val="000000"/>
                </a:solidFill>
                <a:latin typeface="BIZ UDゴシック" panose="020B0400000000000000" pitchFamily="49" charset="-128"/>
                <a:ea typeface="BIZ UDゴシック" panose="020B0400000000000000" pitchFamily="49" charset="-128"/>
              </a:rPr>
              <a:t>ネット社会の現状</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3</a:t>
            </a:r>
          </a:p>
          <a:p>
            <a:pPr marL="514350" indent="-514350">
              <a:buFont typeface="Arial" pitchFamily="34" charset="0"/>
              <a:buAutoNum type="arabicPeriod"/>
              <a:defRPr/>
            </a:pPr>
            <a:r>
              <a:rPr lang="ja-JP" altLang="en-US" sz="2800" dirty="0">
                <a:solidFill>
                  <a:srgbClr val="000000"/>
                </a:solidFill>
                <a:latin typeface="BIZ UDゴシック" panose="020B0400000000000000" pitchFamily="49" charset="-128"/>
                <a:ea typeface="BIZ UDゴシック" panose="020B0400000000000000" pitchFamily="49" charset="-128"/>
              </a:rPr>
              <a:t>情報モラルの意義</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26</a:t>
            </a:r>
          </a:p>
          <a:p>
            <a:pPr marL="514350" indent="-514350">
              <a:buFont typeface="Arial" pitchFamily="34" charset="0"/>
              <a:buAutoNum type="arabicPeriod"/>
              <a:defRPr/>
            </a:pPr>
            <a:r>
              <a:rPr lang="ja-JP" altLang="en-US" sz="2800" dirty="0">
                <a:solidFill>
                  <a:srgbClr val="000000"/>
                </a:solidFill>
                <a:latin typeface="BIZ UDゴシック" panose="020B0400000000000000" pitchFamily="49" charset="-128"/>
                <a:ea typeface="BIZ UDゴシック" panose="020B0400000000000000" pitchFamily="49" charset="-128"/>
              </a:rPr>
              <a:t>情報モラルの指導（実践編）</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44</a:t>
            </a:r>
          </a:p>
          <a:p>
            <a:pPr>
              <a:defRPr/>
            </a:pP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ja-JP" altLang="en-US" sz="2400" dirty="0">
                <a:solidFill>
                  <a:srgbClr val="000000"/>
                </a:solidFill>
                <a:latin typeface="BIZ UDゴシック" panose="020B0400000000000000" pitchFamily="49" charset="-128"/>
                <a:ea typeface="BIZ UDゴシック" panose="020B0400000000000000" pitchFamily="49" charset="-128"/>
              </a:rPr>
              <a:t>・幼児教育実践編</a:t>
            </a:r>
            <a:r>
              <a:rPr lang="en-US" altLang="ja-JP" sz="20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45</a:t>
            </a:r>
          </a:p>
          <a:p>
            <a:pPr>
              <a:defRPr/>
            </a:pPr>
            <a:r>
              <a:rPr lang="ja-JP" altLang="en-US" sz="2000" dirty="0">
                <a:solidFill>
                  <a:srgbClr val="000000"/>
                </a:solidFill>
                <a:latin typeface="BIZ UDゴシック" panose="020B0400000000000000" pitchFamily="49" charset="-128"/>
                <a:ea typeface="BIZ UDゴシック" panose="020B0400000000000000" pitchFamily="49" charset="-128"/>
              </a:rPr>
              <a:t>　　</a:t>
            </a:r>
            <a:r>
              <a:rPr lang="ja-JP" altLang="en-US" sz="2400" dirty="0">
                <a:solidFill>
                  <a:srgbClr val="000000"/>
                </a:solidFill>
                <a:latin typeface="BIZ UDゴシック" panose="020B0400000000000000" pitchFamily="49" charset="-128"/>
                <a:ea typeface="BIZ UDゴシック" panose="020B0400000000000000" pitchFamily="49" charset="-128"/>
              </a:rPr>
              <a:t>・小学校教育実践編</a:t>
            </a:r>
            <a:r>
              <a:rPr lang="en-US" altLang="ja-JP" sz="20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47</a:t>
            </a:r>
          </a:p>
          <a:p>
            <a:pPr>
              <a:defRPr/>
            </a:pPr>
            <a:r>
              <a:rPr lang="ja-JP" altLang="en-US" sz="2000" dirty="0">
                <a:solidFill>
                  <a:srgbClr val="000000"/>
                </a:solidFill>
                <a:latin typeface="BIZ UDゴシック" panose="020B0400000000000000" pitchFamily="49" charset="-128"/>
                <a:ea typeface="BIZ UDゴシック" panose="020B0400000000000000" pitchFamily="49" charset="-128"/>
              </a:rPr>
              <a:t>　　</a:t>
            </a:r>
            <a:r>
              <a:rPr lang="ja-JP" altLang="en-US" sz="2400" dirty="0">
                <a:solidFill>
                  <a:srgbClr val="000000"/>
                </a:solidFill>
                <a:latin typeface="BIZ UDゴシック" panose="020B0400000000000000" pitchFamily="49" charset="-128"/>
                <a:ea typeface="BIZ UDゴシック" panose="020B0400000000000000" pitchFamily="49" charset="-128"/>
              </a:rPr>
              <a:t>・中学校教育実践編</a:t>
            </a:r>
            <a:r>
              <a:rPr lang="en-US" altLang="ja-JP" sz="20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61</a:t>
            </a:r>
          </a:p>
          <a:p>
            <a:pPr>
              <a:defRPr/>
            </a:pPr>
            <a:r>
              <a:rPr lang="ja-JP" altLang="en-US" sz="2000" dirty="0">
                <a:solidFill>
                  <a:srgbClr val="000000"/>
                </a:solidFill>
                <a:latin typeface="BIZ UDゴシック" panose="020B0400000000000000" pitchFamily="49" charset="-128"/>
                <a:ea typeface="BIZ UDゴシック" panose="020B0400000000000000" pitchFamily="49" charset="-128"/>
              </a:rPr>
              <a:t>　　</a:t>
            </a:r>
            <a:r>
              <a:rPr lang="ja-JP" altLang="en-US" sz="2400" dirty="0">
                <a:solidFill>
                  <a:srgbClr val="000000"/>
                </a:solidFill>
                <a:latin typeface="BIZ UDゴシック" panose="020B0400000000000000" pitchFamily="49" charset="-128"/>
                <a:ea typeface="BIZ UDゴシック" panose="020B0400000000000000" pitchFamily="49" charset="-128"/>
              </a:rPr>
              <a:t>・高等学校教育実践編</a:t>
            </a:r>
            <a:r>
              <a:rPr lang="en-US" altLang="ja-JP" sz="20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78</a:t>
            </a:r>
          </a:p>
          <a:p>
            <a:pPr>
              <a:defRPr/>
            </a:pPr>
            <a:r>
              <a:rPr lang="en-US" altLang="ja-JP" sz="2800" dirty="0">
                <a:solidFill>
                  <a:srgbClr val="000000"/>
                </a:solidFill>
                <a:latin typeface="BIZ UDゴシック" panose="020B0400000000000000" pitchFamily="49" charset="-128"/>
                <a:ea typeface="BIZ UDゴシック" panose="020B0400000000000000" pitchFamily="49" charset="-128"/>
              </a:rPr>
              <a:t>4.</a:t>
            </a:r>
            <a:r>
              <a:rPr lang="ja-JP" altLang="en-US" sz="2800" dirty="0">
                <a:solidFill>
                  <a:srgbClr val="000000"/>
                </a:solidFill>
                <a:latin typeface="BIZ UDゴシック" panose="020B0400000000000000" pitchFamily="49" charset="-128"/>
                <a:ea typeface="BIZ UDゴシック" panose="020B0400000000000000" pitchFamily="49" charset="-128"/>
              </a:rPr>
              <a:t>「ネット社会の歩き方」の活用</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a:t>
            </a:r>
            <a:r>
              <a:rPr lang="en-US" altLang="ja-JP" sz="2800" dirty="0">
                <a:solidFill>
                  <a:srgbClr val="000000"/>
                </a:solidFill>
                <a:latin typeface="BIZ UDゴシック" panose="020B0400000000000000" pitchFamily="49" charset="-128"/>
                <a:ea typeface="BIZ UDゴシック" panose="020B0400000000000000" pitchFamily="49" charset="-128"/>
              </a:rPr>
              <a:t>  91</a:t>
            </a:r>
          </a:p>
          <a:p>
            <a:pPr>
              <a:defRPr/>
            </a:pPr>
            <a:r>
              <a:rPr lang="en-US" altLang="ja-JP" sz="2800" dirty="0">
                <a:solidFill>
                  <a:srgbClr val="000000"/>
                </a:solidFill>
                <a:latin typeface="BIZ UDゴシック" panose="020B0400000000000000" pitchFamily="49" charset="-128"/>
                <a:ea typeface="BIZ UDゴシック" panose="020B0400000000000000" pitchFamily="49" charset="-128"/>
              </a:rPr>
              <a:t>5.</a:t>
            </a:r>
            <a:r>
              <a:rPr lang="ja-JP" altLang="en-US" sz="2800" dirty="0">
                <a:solidFill>
                  <a:srgbClr val="000000"/>
                </a:solidFill>
                <a:latin typeface="BIZ UDゴシック" panose="020B0400000000000000" pitchFamily="49" charset="-128"/>
                <a:ea typeface="BIZ UDゴシック" panose="020B0400000000000000" pitchFamily="49" charset="-128"/>
              </a:rPr>
              <a:t>その他の教材の紹介</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130</a:t>
            </a:r>
          </a:p>
          <a:p>
            <a:pPr>
              <a:defRPr/>
            </a:pPr>
            <a:r>
              <a:rPr lang="en-US" altLang="ja-JP" sz="2800" dirty="0">
                <a:solidFill>
                  <a:srgbClr val="000000"/>
                </a:solidFill>
                <a:latin typeface="BIZ UDゴシック" panose="020B0400000000000000" pitchFamily="49" charset="-128"/>
                <a:ea typeface="BIZ UDゴシック" panose="020B0400000000000000" pitchFamily="49" charset="-128"/>
              </a:rPr>
              <a:t>6.</a:t>
            </a:r>
            <a:r>
              <a:rPr lang="ja-JP" altLang="en-US" sz="2800" dirty="0">
                <a:solidFill>
                  <a:srgbClr val="000000"/>
                </a:solidFill>
                <a:latin typeface="BIZ UDゴシック" panose="020B0400000000000000" pitchFamily="49" charset="-128"/>
                <a:ea typeface="BIZ UDゴシック" panose="020B0400000000000000" pitchFamily="49" charset="-128"/>
              </a:rPr>
              <a:t>保護者との関わり</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149</a:t>
            </a:r>
          </a:p>
          <a:p>
            <a:pPr>
              <a:defRPr/>
            </a:pPr>
            <a:r>
              <a:rPr lang="en-US" altLang="ja-JP" sz="2800" dirty="0">
                <a:solidFill>
                  <a:srgbClr val="000000"/>
                </a:solidFill>
                <a:latin typeface="BIZ UDゴシック" panose="020B0400000000000000" pitchFamily="49" charset="-128"/>
                <a:ea typeface="BIZ UDゴシック" panose="020B0400000000000000" pitchFamily="49" charset="-128"/>
              </a:rPr>
              <a:t>7.</a:t>
            </a:r>
            <a:r>
              <a:rPr lang="ja-JP" altLang="en-US" sz="2800" dirty="0">
                <a:solidFill>
                  <a:srgbClr val="000000"/>
                </a:solidFill>
                <a:latin typeface="BIZ UDゴシック" panose="020B0400000000000000" pitchFamily="49" charset="-128"/>
                <a:ea typeface="BIZ UDゴシック" panose="020B0400000000000000" pitchFamily="49" charset="-128"/>
              </a:rPr>
              <a:t>問題発生時の対応</a:t>
            </a:r>
            <a:r>
              <a:rPr lang="en-US" altLang="ja-JP" sz="2800" dirty="0">
                <a:solidFill>
                  <a:srgbClr val="000000"/>
                </a:solidFill>
                <a:latin typeface="BIZ UDゴシック" panose="020B0400000000000000" pitchFamily="49" charset="-128"/>
                <a:ea typeface="BIZ UDゴシック" panose="020B0400000000000000" pitchFamily="49" charset="-128"/>
              </a:rPr>
              <a:t>			</a:t>
            </a:r>
            <a:r>
              <a:rPr lang="ja-JP" altLang="en-US" sz="2800" dirty="0">
                <a:solidFill>
                  <a:srgbClr val="000000"/>
                </a:solidFill>
                <a:latin typeface="BIZ UDゴシック" panose="020B0400000000000000" pitchFamily="49" charset="-128"/>
                <a:ea typeface="BIZ UDゴシック" panose="020B0400000000000000" pitchFamily="49" charset="-128"/>
              </a:rPr>
              <a:t>・・・・・・ </a:t>
            </a:r>
            <a:r>
              <a:rPr lang="en-US" altLang="ja-JP" sz="2800" dirty="0">
                <a:solidFill>
                  <a:srgbClr val="000000"/>
                </a:solidFill>
                <a:latin typeface="BIZ UDゴシック" panose="020B0400000000000000" pitchFamily="49" charset="-128"/>
                <a:ea typeface="BIZ UDゴシック" panose="020B0400000000000000" pitchFamily="49" charset="-128"/>
              </a:rPr>
              <a:t>161</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99"/>
        <p:cNvGrpSpPr/>
        <p:nvPr/>
      </p:nvGrpSpPr>
      <p:grpSpPr>
        <a:xfrm>
          <a:off x="0" y="0"/>
          <a:ext cx="0" cy="0"/>
          <a:chOff x="0" y="0"/>
          <a:chExt cx="0" cy="0"/>
        </a:xfrm>
      </p:grpSpPr>
      <p:sp>
        <p:nvSpPr>
          <p:cNvPr id="1000" name="Google Shape;1000;p220"/>
          <p:cNvSpPr/>
          <p:nvPr/>
        </p:nvSpPr>
        <p:spPr>
          <a:xfrm>
            <a:off x="1619672" y="6384194"/>
            <a:ext cx="6084168"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令和</a:t>
            </a:r>
            <a:r>
              <a:rPr kumimoji="0" lang="en-US" altLang="ja-JP"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6</a:t>
            </a:r>
            <a:r>
              <a:rPr kumimoji="0" lang="ja-JP" altLang="en-US"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年度　子ども庁　「青少年のインターネット利用環境実態調査　調査結果（概要）」より</a:t>
            </a:r>
            <a:endParaRPr kumimoji="0"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1001" name="Google Shape;1001;p220"/>
          <p:cNvSpPr txBox="1">
            <a:spLocks noGrp="1"/>
          </p:cNvSpPr>
          <p:nvPr>
            <p:ph type="title"/>
          </p:nvPr>
        </p:nvSpPr>
        <p:spPr>
          <a:xfrm>
            <a:off x="0" y="16617"/>
            <a:ext cx="9144000" cy="69377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rgbClr val="1F497D"/>
                </a:solidFill>
                <a:latin typeface="BIZ UDPゴシック" panose="020B0400000000000000" pitchFamily="50" charset="-128"/>
                <a:ea typeface="BIZ UDPゴシック" panose="020B0400000000000000" pitchFamily="50" charset="-128"/>
                <a:sym typeface="Arial"/>
              </a:rPr>
              <a:t>低年齢層にも広がるネット利用</a:t>
            </a:r>
            <a:endParaRPr b="1" dirty="0">
              <a:latin typeface="BIZ UDPゴシック" panose="020B0400000000000000" pitchFamily="50" charset="-128"/>
              <a:ea typeface="BIZ UDPゴシック" panose="020B0400000000000000" pitchFamily="50" charset="-128"/>
              <a:sym typeface="Arial"/>
            </a:endParaRPr>
          </a:p>
        </p:txBody>
      </p:sp>
      <p:sp>
        <p:nvSpPr>
          <p:cNvPr id="1002" name="Google Shape;1002;p220"/>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fld id="{00000000-1234-1234-1234-123412341234}" type="slidenum">
              <a:rPr kumimoji="0" lang="en-US" altLang="ja-JP"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t>20</a:t>
            </a:fld>
            <a:r>
              <a:rPr kumimoji="0" lang="ja-JP" altLang="en-US"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t> </a:t>
            </a:r>
            <a:endParaRPr kumimoji="0" sz="24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endParaRPr>
          </a:p>
        </p:txBody>
      </p:sp>
      <p:pic>
        <p:nvPicPr>
          <p:cNvPr id="1003" name="Google Shape;1003;p220"/>
          <p:cNvPicPr preferRelativeResize="0"/>
          <p:nvPr/>
        </p:nvPicPr>
        <p:blipFill rotWithShape="1">
          <a:blip r:embed="rId3">
            <a:alphaModFix/>
          </a:blip>
          <a:srcRect/>
          <a:stretch/>
        </p:blipFill>
        <p:spPr>
          <a:xfrm>
            <a:off x="0" y="595498"/>
            <a:ext cx="9144000" cy="566700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08"/>
        <p:cNvGrpSpPr/>
        <p:nvPr/>
      </p:nvGrpSpPr>
      <p:grpSpPr>
        <a:xfrm>
          <a:off x="0" y="0"/>
          <a:ext cx="0" cy="0"/>
          <a:chOff x="0" y="0"/>
          <a:chExt cx="0" cy="0"/>
        </a:xfrm>
      </p:grpSpPr>
      <p:sp>
        <p:nvSpPr>
          <p:cNvPr id="1009" name="Google Shape;1009;p221"/>
          <p:cNvSpPr txBox="1">
            <a:spLocks noGrp="1"/>
          </p:cNvSpPr>
          <p:nvPr>
            <p:ph type="title"/>
          </p:nvPr>
        </p:nvSpPr>
        <p:spPr>
          <a:xfrm>
            <a:off x="0" y="0"/>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rgbClr val="1F497D"/>
                </a:solidFill>
                <a:latin typeface="BIZ UDPゴシック" panose="020B0400000000000000" pitchFamily="50" charset="-128"/>
                <a:ea typeface="BIZ UDPゴシック" panose="020B0400000000000000" pitchFamily="50" charset="-128"/>
                <a:cs typeface="MS PGothic"/>
                <a:sym typeface="MS PGothic"/>
              </a:rPr>
              <a:t>低年齢層にも広がるネット利用</a:t>
            </a:r>
            <a:endParaRPr b="1" dirty="0">
              <a:latin typeface="BIZ UDPゴシック" panose="020B0400000000000000" pitchFamily="50" charset="-128"/>
              <a:ea typeface="BIZ UDPゴシック" panose="020B0400000000000000" pitchFamily="50" charset="-128"/>
            </a:endParaRPr>
          </a:p>
        </p:txBody>
      </p:sp>
      <p:sp>
        <p:nvSpPr>
          <p:cNvPr id="1010" name="Google Shape;1010;p221"/>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fld id="{00000000-1234-1234-1234-123412341234}" type="slidenum">
              <a:rPr kumimoji="0" lang="en-US" altLang="ja-JP"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t>21</a:t>
            </a:fld>
            <a:r>
              <a:rPr kumimoji="0" lang="ja-JP" altLang="en-US"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t> </a:t>
            </a:r>
            <a:endParaRPr kumimoji="0" sz="24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endParaRPr>
          </a:p>
        </p:txBody>
      </p:sp>
      <p:pic>
        <p:nvPicPr>
          <p:cNvPr id="1011" name="Google Shape;1011;p221"/>
          <p:cNvPicPr preferRelativeResize="0"/>
          <p:nvPr/>
        </p:nvPicPr>
        <p:blipFill rotWithShape="1">
          <a:blip r:embed="rId3">
            <a:alphaModFix/>
          </a:blip>
          <a:srcRect/>
          <a:stretch/>
        </p:blipFill>
        <p:spPr>
          <a:xfrm>
            <a:off x="4572000" y="787549"/>
            <a:ext cx="4497858" cy="5173440"/>
          </a:xfrm>
          <a:prstGeom prst="rect">
            <a:avLst/>
          </a:prstGeom>
          <a:noFill/>
          <a:ln>
            <a:noFill/>
          </a:ln>
        </p:spPr>
      </p:pic>
      <p:pic>
        <p:nvPicPr>
          <p:cNvPr id="1012" name="Google Shape;1012;p221"/>
          <p:cNvPicPr preferRelativeResize="0"/>
          <p:nvPr/>
        </p:nvPicPr>
        <p:blipFill rotWithShape="1">
          <a:blip r:embed="rId4">
            <a:alphaModFix/>
          </a:blip>
          <a:srcRect/>
          <a:stretch/>
        </p:blipFill>
        <p:spPr>
          <a:xfrm>
            <a:off x="82634" y="793245"/>
            <a:ext cx="4633382" cy="5167744"/>
          </a:xfrm>
          <a:prstGeom prst="rect">
            <a:avLst/>
          </a:prstGeom>
          <a:noFill/>
          <a:ln>
            <a:noFill/>
          </a:ln>
        </p:spPr>
      </p:pic>
      <p:sp>
        <p:nvSpPr>
          <p:cNvPr id="1013" name="Google Shape;1013;p221"/>
          <p:cNvSpPr/>
          <p:nvPr/>
        </p:nvSpPr>
        <p:spPr>
          <a:xfrm>
            <a:off x="1529916" y="6384194"/>
            <a:ext cx="6084168"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令和</a:t>
            </a:r>
            <a:r>
              <a:rPr kumimoji="0" lang="en-US" altLang="ja-JP"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6</a:t>
            </a:r>
            <a:r>
              <a:rPr kumimoji="0" lang="ja-JP" altLang="en-US"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年度　子ども庁　「青少年のインターネット利用環境実態調査　調査結果（概要）」より</a:t>
            </a:r>
            <a:endParaRPr kumimoji="0"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18"/>
        <p:cNvGrpSpPr/>
        <p:nvPr/>
      </p:nvGrpSpPr>
      <p:grpSpPr>
        <a:xfrm>
          <a:off x="0" y="0"/>
          <a:ext cx="0" cy="0"/>
          <a:chOff x="0" y="0"/>
          <a:chExt cx="0" cy="0"/>
        </a:xfrm>
      </p:grpSpPr>
      <p:sp>
        <p:nvSpPr>
          <p:cNvPr id="1019" name="Google Shape;1019;p222"/>
          <p:cNvSpPr txBox="1">
            <a:spLocks noGrp="1"/>
          </p:cNvSpPr>
          <p:nvPr>
            <p:ph type="title"/>
          </p:nvPr>
        </p:nvSpPr>
        <p:spPr>
          <a:xfrm>
            <a:off x="0" y="0"/>
            <a:ext cx="9144000" cy="648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SzPts val="1400"/>
              <a:buNone/>
            </a:pPr>
            <a:r>
              <a:rPr lang="ja-JP" sz="3600" b="1" dirty="0">
                <a:solidFill>
                  <a:srgbClr val="1F497D"/>
                </a:solidFill>
                <a:latin typeface="BIZ UDPゴシック" panose="020B0400000000000000" pitchFamily="50" charset="-128"/>
                <a:ea typeface="BIZ UDPゴシック" panose="020B0400000000000000" pitchFamily="50" charset="-128"/>
                <a:cs typeface="MS PGothic"/>
                <a:sym typeface="MS PGothic"/>
              </a:rPr>
              <a:t>機器の専用率（年齢別・スマートフォン）</a:t>
            </a:r>
            <a:endParaRPr sz="4800" b="1" dirty="0">
              <a:latin typeface="BIZ UDPゴシック" panose="020B0400000000000000" pitchFamily="50" charset="-128"/>
              <a:ea typeface="BIZ UDPゴシック" panose="020B0400000000000000" pitchFamily="50" charset="-128"/>
            </a:endParaRPr>
          </a:p>
        </p:txBody>
      </p:sp>
      <p:sp>
        <p:nvSpPr>
          <p:cNvPr id="1020" name="Google Shape;1020;p222"/>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fld id="{00000000-1234-1234-1234-123412341234}" type="slidenum">
              <a:rPr kumimoji="0" lang="en-US" altLang="ja-JP"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t>22</a:t>
            </a:fld>
            <a:r>
              <a:rPr kumimoji="0" lang="ja-JP" altLang="en-US"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t> </a:t>
            </a:r>
            <a:endParaRPr kumimoji="0" sz="24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endParaRPr>
          </a:p>
        </p:txBody>
      </p:sp>
      <p:sp>
        <p:nvSpPr>
          <p:cNvPr id="1021" name="Google Shape;1021;p222"/>
          <p:cNvSpPr/>
          <p:nvPr/>
        </p:nvSpPr>
        <p:spPr>
          <a:xfrm>
            <a:off x="1493912" y="6384194"/>
            <a:ext cx="6156176"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令和</a:t>
            </a:r>
            <a:r>
              <a:rPr kumimoji="0" lang="en-US" altLang="ja-JP"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6</a:t>
            </a:r>
            <a:r>
              <a:rPr kumimoji="0" lang="ja-JP" altLang="en-US"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年度　子ども庁　「青少年のインターネット利用環境実態調査　調査結果（概要）」より</a:t>
            </a:r>
            <a:endParaRPr kumimoji="0" sz="12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pic>
        <p:nvPicPr>
          <p:cNvPr id="1022" name="Google Shape;1022;p222"/>
          <p:cNvPicPr preferRelativeResize="0"/>
          <p:nvPr/>
        </p:nvPicPr>
        <p:blipFill rotWithShape="1">
          <a:blip r:embed="rId3">
            <a:alphaModFix/>
          </a:blip>
          <a:srcRect/>
          <a:stretch/>
        </p:blipFill>
        <p:spPr>
          <a:xfrm>
            <a:off x="0" y="597356"/>
            <a:ext cx="9144000" cy="566328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27"/>
        <p:cNvGrpSpPr/>
        <p:nvPr/>
      </p:nvGrpSpPr>
      <p:grpSpPr>
        <a:xfrm>
          <a:off x="0" y="0"/>
          <a:ext cx="0" cy="0"/>
          <a:chOff x="0" y="0"/>
          <a:chExt cx="0" cy="0"/>
        </a:xfrm>
      </p:grpSpPr>
      <p:sp>
        <p:nvSpPr>
          <p:cNvPr id="1028" name="Google Shape;1028;p223"/>
          <p:cNvSpPr txBox="1">
            <a:spLocks noGrp="1"/>
          </p:cNvSpPr>
          <p:nvPr>
            <p:ph type="title"/>
          </p:nvPr>
        </p:nvSpPr>
        <p:spPr>
          <a:xfrm>
            <a:off x="0" y="0"/>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rgbClr val="366092"/>
                </a:solidFill>
                <a:latin typeface="BIZ UDPゴシック" panose="020B0400000000000000" pitchFamily="50" charset="-128"/>
                <a:ea typeface="BIZ UDPゴシック" panose="020B0400000000000000" pitchFamily="50" charset="-128"/>
                <a:cs typeface="MS PGothic"/>
                <a:sym typeface="MS PGothic"/>
              </a:rPr>
              <a:t>子どものインターネット利用内容（小・中・高)</a:t>
            </a:r>
            <a:endParaRPr sz="3600" b="1" dirty="0">
              <a:solidFill>
                <a:srgbClr val="366092"/>
              </a:solidFill>
              <a:latin typeface="BIZ UDPゴシック" panose="020B0400000000000000" pitchFamily="50" charset="-128"/>
              <a:ea typeface="BIZ UDPゴシック" panose="020B0400000000000000" pitchFamily="50" charset="-128"/>
              <a:cs typeface="MS PGothic"/>
              <a:sym typeface="MS PGothic"/>
            </a:endParaRPr>
          </a:p>
        </p:txBody>
      </p:sp>
      <p:sp>
        <p:nvSpPr>
          <p:cNvPr id="1029" name="Google Shape;1029;p223"/>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fld id="{00000000-1234-1234-1234-123412341234}" type="slidenum">
              <a:rPr kumimoji="0" lang="en-US" altLang="ja-JP"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t>23</a:t>
            </a:fld>
            <a:r>
              <a:rPr kumimoji="0" lang="ja-JP" altLang="en-US"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t> </a:t>
            </a:r>
            <a:endParaRPr kumimoji="0" sz="24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endParaRPr>
          </a:p>
        </p:txBody>
      </p:sp>
      <p:sp>
        <p:nvSpPr>
          <p:cNvPr id="1030" name="Google Shape;1030;p223"/>
          <p:cNvSpPr/>
          <p:nvPr/>
        </p:nvSpPr>
        <p:spPr>
          <a:xfrm>
            <a:off x="1691680" y="6384194"/>
            <a:ext cx="6084168"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令和</a:t>
            </a:r>
            <a:r>
              <a:rPr kumimoji="0" lang="en-US" altLang="ja-JP"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6</a:t>
            </a:r>
            <a:r>
              <a:rPr kumimoji="0" lang="ja-JP" altLang="en-US"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年度　子ども庁　「青少年のインターネット利用環境実態調査　調査結果（概要）」より</a:t>
            </a:r>
            <a:endParaRPr kumimoji="0"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pic>
        <p:nvPicPr>
          <p:cNvPr id="1031" name="Google Shape;1031;p223"/>
          <p:cNvPicPr preferRelativeResize="0"/>
          <p:nvPr/>
        </p:nvPicPr>
        <p:blipFill rotWithShape="1">
          <a:blip r:embed="rId3">
            <a:alphaModFix/>
          </a:blip>
          <a:srcRect/>
          <a:stretch/>
        </p:blipFill>
        <p:spPr>
          <a:xfrm>
            <a:off x="179512" y="719526"/>
            <a:ext cx="8784976" cy="5599211"/>
          </a:xfrm>
          <a:prstGeom prst="rect">
            <a:avLst/>
          </a:prstGeom>
          <a:noFill/>
          <a:ln>
            <a:noFill/>
          </a:ln>
        </p:spPr>
      </p:pic>
      <p:sp>
        <p:nvSpPr>
          <p:cNvPr id="1032" name="Google Shape;1032;p223"/>
          <p:cNvSpPr/>
          <p:nvPr/>
        </p:nvSpPr>
        <p:spPr>
          <a:xfrm>
            <a:off x="0" y="5805264"/>
            <a:ext cx="4139952" cy="57893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FFFFFF"/>
              </a:solidFill>
              <a:effectLst/>
              <a:uLnTx/>
              <a:uFillTx/>
              <a:latin typeface="BIZ UDPゴシック" panose="020B0400000000000000" pitchFamily="50" charset="-128"/>
              <a:ea typeface="BIZ UDPゴシック" panose="020B0400000000000000" pitchFamily="50" charset="-128"/>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37"/>
        <p:cNvGrpSpPr/>
        <p:nvPr/>
      </p:nvGrpSpPr>
      <p:grpSpPr>
        <a:xfrm>
          <a:off x="0" y="0"/>
          <a:ext cx="0" cy="0"/>
          <a:chOff x="0" y="0"/>
          <a:chExt cx="0" cy="0"/>
        </a:xfrm>
      </p:grpSpPr>
      <p:sp>
        <p:nvSpPr>
          <p:cNvPr id="1038" name="Google Shape;1038;p224"/>
          <p:cNvSpPr txBox="1">
            <a:spLocks noGrp="1"/>
          </p:cNvSpPr>
          <p:nvPr>
            <p:ph type="title"/>
          </p:nvPr>
        </p:nvSpPr>
        <p:spPr>
          <a:xfrm>
            <a:off x="0" y="-14662"/>
            <a:ext cx="9144000" cy="648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rgbClr val="1F497D"/>
                </a:solidFill>
                <a:latin typeface="BIZ UDPゴシック" panose="020B0400000000000000" pitchFamily="50" charset="-128"/>
                <a:ea typeface="BIZ UDPゴシック" panose="020B0400000000000000" pitchFamily="50" charset="-128"/>
                <a:cs typeface="MS PGothic"/>
                <a:sym typeface="MS PGothic"/>
              </a:rPr>
              <a:t>利用時間（機器合計,小，中，高）</a:t>
            </a:r>
            <a:endParaRPr sz="4800" b="1" dirty="0">
              <a:latin typeface="BIZ UDPゴシック" panose="020B0400000000000000" pitchFamily="50" charset="-128"/>
              <a:ea typeface="BIZ UDPゴシック" panose="020B0400000000000000" pitchFamily="50" charset="-128"/>
            </a:endParaRPr>
          </a:p>
        </p:txBody>
      </p:sp>
      <p:sp>
        <p:nvSpPr>
          <p:cNvPr id="1039" name="Google Shape;1039;p224"/>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fld id="{00000000-1234-1234-1234-123412341234}" type="slidenum">
              <a:rPr kumimoji="0" lang="en-US" altLang="ja-JP"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pPr marL="0" marR="0" lvl="0" indent="0" algn="r" defTabSz="914400" rtl="0" eaLnBrk="1" fontAlgn="auto" latinLnBrk="0" hangingPunct="1">
                <a:lnSpc>
                  <a:spcPct val="100000"/>
                </a:lnSpc>
                <a:spcBef>
                  <a:spcPts val="0"/>
                </a:spcBef>
                <a:spcAft>
                  <a:spcPts val="0"/>
                </a:spcAft>
                <a:buClr>
                  <a:srgbClr val="000000"/>
                </a:buClr>
                <a:buSzPts val="2400"/>
                <a:buFont typeface="Arial"/>
                <a:buNone/>
                <a:tabLst/>
                <a:defRPr/>
              </a:pPr>
              <a:t>24</a:t>
            </a:fld>
            <a:r>
              <a:rPr kumimoji="0" lang="ja-JP" altLang="en-US"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Garamond"/>
                <a:sym typeface="Garamond"/>
              </a:rPr>
              <a:t> </a:t>
            </a:r>
            <a:endParaRPr kumimoji="0" sz="24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endParaRPr>
          </a:p>
        </p:txBody>
      </p:sp>
      <p:sp>
        <p:nvSpPr>
          <p:cNvPr id="1040" name="Google Shape;1040;p224"/>
          <p:cNvSpPr/>
          <p:nvPr/>
        </p:nvSpPr>
        <p:spPr>
          <a:xfrm>
            <a:off x="1493912" y="6384194"/>
            <a:ext cx="6156176" cy="457189"/>
          </a:xfrm>
          <a:prstGeom prst="rect">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kumimoji="0" lang="ja-JP" altLang="en-US"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令和</a:t>
            </a:r>
            <a:r>
              <a:rPr kumimoji="0" lang="en-US" altLang="ja-JP"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6</a:t>
            </a:r>
            <a:r>
              <a:rPr kumimoji="0" lang="ja-JP" altLang="en-US"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年度　子ども庁　「青少年のインターネット利用環境実態調査　調査結果（概要）」より</a:t>
            </a:r>
            <a:endParaRPr kumimoji="0" sz="1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pic>
        <p:nvPicPr>
          <p:cNvPr id="1041" name="Google Shape;1041;p224"/>
          <p:cNvPicPr preferRelativeResize="0"/>
          <p:nvPr/>
        </p:nvPicPr>
        <p:blipFill rotWithShape="1">
          <a:blip r:embed="rId3">
            <a:alphaModFix/>
          </a:blip>
          <a:srcRect/>
          <a:stretch/>
        </p:blipFill>
        <p:spPr>
          <a:xfrm>
            <a:off x="0" y="672923"/>
            <a:ext cx="9144000" cy="568084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1"/>
          <p:cNvSpPr>
            <a:spLocks noGrp="1"/>
          </p:cNvSpPr>
          <p:nvPr>
            <p:ph type="title"/>
          </p:nvPr>
        </p:nvSpPr>
        <p:spPr>
          <a:xfrm>
            <a:off x="0" y="-3522"/>
            <a:ext cx="9144000" cy="72542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ctr" defTabSz="899662">
              <a:buClr>
                <a:srgbClr val="000000">
                  <a:alpha val="100000"/>
                </a:srgbClr>
              </a:buClr>
              <a:buSzPct val="100000"/>
            </a:pPr>
            <a:r>
              <a:rPr lang="ja-JP" altLang="en-US" sz="3600" b="1" spc="5" dirty="0">
                <a:solidFill>
                  <a:schemeClr val="accent1">
                    <a:lumMod val="75000"/>
                  </a:schemeClr>
                </a:solidFill>
                <a:sym typeface="Wingdings"/>
              </a:rPr>
              <a:t>スマホのフィルタリングモード</a:t>
            </a:r>
          </a:p>
        </p:txBody>
      </p:sp>
      <p:sp>
        <p:nvSpPr>
          <p:cNvPr id="4" name="四角形 3"/>
          <p:cNvSpPr txBox="1"/>
          <p:nvPr/>
        </p:nvSpPr>
        <p:spPr>
          <a:xfrm>
            <a:off x="1763688" y="6521190"/>
            <a:ext cx="5688632" cy="336566"/>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en-US" altLang="ja-JP" sz="1599"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https://www.ymobile.jp/service/sp_safety/</a:t>
            </a:r>
            <a:r>
              <a:rPr kumimoji="1" lang="ja-JP" altLang="en-US" sz="1599" b="0" i="0" u="none" strike="noStrike" kern="1200" cap="none" spc="5"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sym typeface="Wingdings"/>
              </a:rPr>
              <a:t>　より</a:t>
            </a:r>
          </a:p>
        </p:txBody>
      </p:sp>
      <p:pic>
        <p:nvPicPr>
          <p:cNvPr id="9" name="図 8">
            <a:extLst>
              <a:ext uri="{FF2B5EF4-FFF2-40B4-BE49-F238E27FC236}">
                <a16:creationId xmlns:a16="http://schemas.microsoft.com/office/drawing/2014/main" id="{BE6A22B4-D9BC-0E7F-635C-5F7D2679F5E4}"/>
              </a:ext>
            </a:extLst>
          </p:cNvPr>
          <p:cNvPicPr>
            <a:picLocks noChangeAspect="1"/>
          </p:cNvPicPr>
          <p:nvPr/>
        </p:nvPicPr>
        <p:blipFill>
          <a:blip r:embed="rId3"/>
          <a:stretch>
            <a:fillRect/>
          </a:stretch>
        </p:blipFill>
        <p:spPr>
          <a:xfrm>
            <a:off x="256452" y="697047"/>
            <a:ext cx="8131972" cy="5762591"/>
          </a:xfrm>
          <a:prstGeom prst="rect">
            <a:avLst/>
          </a:prstGeom>
        </p:spPr>
      </p:pic>
      <p:sp>
        <p:nvSpPr>
          <p:cNvPr id="5" name="スライド番号プレースホルダー 6">
            <a:extLst>
              <a:ext uri="{FF2B5EF4-FFF2-40B4-BE49-F238E27FC236}">
                <a16:creationId xmlns:a16="http://schemas.microsoft.com/office/drawing/2014/main" id="{C0492AE1-A404-FB85-FEFA-F8420202F6A1}"/>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sym typeface="Wingdings"/>
              </a:rPr>
              <a:pPr defTabSz="899662">
                <a:buClr>
                  <a:srgbClr val="000000">
                    <a:alpha val="100000"/>
                  </a:srgbClr>
                </a:buClr>
                <a:buSzPct val="100000"/>
              </a:pPr>
              <a:t>25</a:t>
            </a:fld>
            <a:r>
              <a:rPr lang="ja-JP" altLang="en-US" b="0" spc="5" dirty="0">
                <a:sym typeface="Wingdings"/>
              </a:rPr>
              <a:t> </a:t>
            </a:r>
          </a:p>
        </p:txBody>
      </p:sp>
    </p:spTree>
    <p:extLst>
      <p:ext uri="{BB962C8B-B14F-4D97-AF65-F5344CB8AC3E}">
        <p14:creationId xmlns:p14="http://schemas.microsoft.com/office/powerpoint/2010/main" val="1218629605"/>
      </p:ext>
    </p:extLst>
  </p:cSld>
  <p:clrMapOvr>
    <a:masterClrMapping/>
  </p:clrMapOvr>
  <p:transition spd="med">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0" y="2057401"/>
            <a:ext cx="9144000" cy="3394472"/>
          </a:xfrm>
        </p:spPr>
        <p:txBody>
          <a:bodyPr>
            <a:normAutofit fontScale="92500"/>
          </a:bodyPr>
          <a:lstStyle/>
          <a:p>
            <a:pPr>
              <a:buFontTx/>
              <a:buNone/>
            </a:pPr>
            <a:endParaRPr lang="en-US" altLang="ja-JP" sz="3600" dirty="0"/>
          </a:p>
          <a:p>
            <a:pPr marL="0" indent="0">
              <a:buNone/>
            </a:pPr>
            <a:r>
              <a:rPr lang="ja-JP" altLang="en-US" sz="3600" b="1" dirty="0"/>
              <a:t>　２　情報モラルの意義</a:t>
            </a:r>
            <a:endParaRPr lang="en-US" altLang="ja-JP" sz="3600" b="1" dirty="0"/>
          </a:p>
          <a:p>
            <a:pPr>
              <a:buFontTx/>
              <a:buNone/>
            </a:pPr>
            <a:r>
              <a:rPr lang="ja-JP" altLang="en-US" sz="2800" dirty="0"/>
              <a:t>　・学習指導要領総則から読み解く　「情報モラル」の在り方</a:t>
            </a:r>
            <a:endParaRPr lang="en-US" altLang="ja-JP" sz="2800" dirty="0"/>
          </a:p>
          <a:p>
            <a:pPr>
              <a:buFontTx/>
              <a:buNone/>
            </a:pPr>
            <a:r>
              <a:rPr lang="ja-JP" altLang="en-US" sz="2800" dirty="0"/>
              <a:t>　・ＧＩＧＡスクールの前提となる欧米型デジタルシチズンシップ</a:t>
            </a:r>
            <a:endParaRPr lang="en-US" altLang="ja-JP" sz="2800" dirty="0"/>
          </a:p>
          <a:p>
            <a:pPr>
              <a:buFontTx/>
              <a:buNone/>
            </a:pPr>
            <a:r>
              <a:rPr lang="ja-JP" altLang="en-US" sz="2800" dirty="0"/>
              <a:t>　　教育の一部としての情報モラル教育</a:t>
            </a:r>
          </a:p>
          <a:p>
            <a:pPr>
              <a:buFontTx/>
              <a:buNone/>
            </a:pPr>
            <a:r>
              <a:rPr lang="ja-JP" altLang="en-US" sz="3600" dirty="0"/>
              <a:t>　</a:t>
            </a:r>
          </a:p>
        </p:txBody>
      </p:sp>
      <p:sp>
        <p:nvSpPr>
          <p:cNvPr id="3" name="スライド番号プレースホルダー 6">
            <a:extLst>
              <a:ext uri="{FF2B5EF4-FFF2-40B4-BE49-F238E27FC236}">
                <a16:creationId xmlns:a16="http://schemas.microsoft.com/office/drawing/2014/main" id="{B35B836E-AAF9-6F73-C6F8-70150E58D777}"/>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sym typeface="Wingdings"/>
              </a:rPr>
              <a:pPr defTabSz="899662">
                <a:buClr>
                  <a:srgbClr val="000000">
                    <a:alpha val="100000"/>
                  </a:srgbClr>
                </a:buClr>
                <a:buSzPct val="100000"/>
              </a:pPr>
              <a:t>26</a:t>
            </a:fld>
            <a:r>
              <a:rPr lang="ja-JP" altLang="en-US" b="0" spc="5" dirty="0">
                <a:sym typeface="Wingdings"/>
              </a:rPr>
              <a:t> </a:t>
            </a:r>
          </a:p>
        </p:txBody>
      </p:sp>
    </p:spTree>
    <p:extLst>
      <p:ext uri="{BB962C8B-B14F-4D97-AF65-F5344CB8AC3E}">
        <p14:creationId xmlns:p14="http://schemas.microsoft.com/office/powerpoint/2010/main" val="6894219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706636"/>
            <a:ext cx="8672383" cy="994172"/>
          </a:xfrm>
        </p:spPr>
        <p:txBody>
          <a:bodyPr>
            <a:normAutofit/>
          </a:bodyPr>
          <a:lstStyle/>
          <a:p>
            <a:r>
              <a:rPr lang="ja-JP" altLang="en-US" sz="2400" dirty="0"/>
              <a:t>学習指導要領では育成を目指す資質・能力を３つの柱に明確化</a:t>
            </a:r>
          </a:p>
        </p:txBody>
      </p:sp>
      <p:sp>
        <p:nvSpPr>
          <p:cNvPr id="4" name="正方形/長方形 3"/>
          <p:cNvSpPr/>
          <p:nvPr/>
        </p:nvSpPr>
        <p:spPr>
          <a:xfrm>
            <a:off x="179512" y="1796326"/>
            <a:ext cx="9073008" cy="3216265"/>
          </a:xfrm>
          <a:prstGeom prst="rect">
            <a:avLst/>
          </a:prstGeom>
        </p:spPr>
        <p:txBody>
          <a:bodyPr wrap="square">
            <a:spAutoFit/>
          </a:bodyPr>
          <a:lstStyle/>
          <a:p>
            <a:pPr defTabSz="514350"/>
            <a:r>
              <a:rPr lang="ja-JP" altLang="en-US" sz="3600" dirty="0">
                <a:solidFill>
                  <a:prstClr val="black"/>
                </a:solidFill>
                <a:latin typeface="BIZ UDPゴシック" panose="020B0400000000000000" pitchFamily="50" charset="-128"/>
                <a:ea typeface="BIZ UDPゴシック" panose="020B0400000000000000" pitchFamily="50" charset="-128"/>
              </a:rPr>
              <a:t>ア：何を理解しているか，何ができるか</a:t>
            </a:r>
            <a:endParaRPr lang="en-US" altLang="ja-JP" sz="3600" dirty="0">
              <a:solidFill>
                <a:prstClr val="black"/>
              </a:solidFill>
              <a:latin typeface="BIZ UDPゴシック" panose="020B0400000000000000" pitchFamily="50" charset="-128"/>
              <a:ea typeface="BIZ UDPゴシック" panose="020B0400000000000000" pitchFamily="50" charset="-128"/>
            </a:endParaRPr>
          </a:p>
          <a:p>
            <a:pPr defTabSz="514350"/>
            <a:r>
              <a:rPr lang="en-US" altLang="ja-JP" sz="2100" dirty="0">
                <a:solidFill>
                  <a:prstClr val="black"/>
                </a:solidFill>
                <a:latin typeface="BIZ UDPゴシック" panose="020B0400000000000000" pitchFamily="50" charset="-128"/>
                <a:ea typeface="BIZ UDPゴシック" panose="020B0400000000000000" pitchFamily="50" charset="-128"/>
              </a:rPr>
              <a:t>	</a:t>
            </a:r>
            <a:r>
              <a:rPr lang="ja-JP" altLang="en-US" sz="2100" dirty="0">
                <a:solidFill>
                  <a:prstClr val="black"/>
                </a:solidFill>
                <a:latin typeface="BIZ UDPゴシック" panose="020B0400000000000000" pitchFamily="50" charset="-128"/>
                <a:ea typeface="BIZ UDPゴシック" panose="020B0400000000000000" pitchFamily="50" charset="-128"/>
              </a:rPr>
              <a:t>（「</a:t>
            </a:r>
            <a:r>
              <a:rPr lang="ja-JP" altLang="en-US" sz="2100" dirty="0">
                <a:solidFill>
                  <a:srgbClr val="FF0000"/>
                </a:solidFill>
                <a:latin typeface="BIZ UDPゴシック" panose="020B0400000000000000" pitchFamily="50" charset="-128"/>
                <a:ea typeface="BIZ UDPゴシック" panose="020B0400000000000000" pitchFamily="50" charset="-128"/>
              </a:rPr>
              <a:t>知識・技能</a:t>
            </a:r>
            <a:r>
              <a:rPr lang="ja-JP" altLang="en-US" sz="2100" dirty="0">
                <a:solidFill>
                  <a:prstClr val="black"/>
                </a:solidFill>
                <a:latin typeface="BIZ UDPゴシック" panose="020B0400000000000000" pitchFamily="50" charset="-128"/>
                <a:ea typeface="BIZ UDPゴシック" panose="020B0400000000000000" pitchFamily="50" charset="-128"/>
              </a:rPr>
              <a:t>」の習得）</a:t>
            </a:r>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defTabSz="514350"/>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marL="363538" indent="-363538" defTabSz="514350"/>
            <a:r>
              <a:rPr lang="ja-JP" altLang="en-US" sz="3400" dirty="0">
                <a:solidFill>
                  <a:prstClr val="black"/>
                </a:solidFill>
                <a:latin typeface="BIZ UDPゴシック" panose="020B0400000000000000" pitchFamily="50" charset="-128"/>
                <a:ea typeface="BIZ UDPゴシック" panose="020B0400000000000000" pitchFamily="50" charset="-128"/>
              </a:rPr>
              <a:t>イ：理解していること・できることをどう使うか</a:t>
            </a:r>
            <a:endParaRPr lang="en-US" altLang="ja-JP" sz="3400" dirty="0">
              <a:solidFill>
                <a:prstClr val="black"/>
              </a:solidFill>
              <a:latin typeface="BIZ UDPゴシック" panose="020B0400000000000000" pitchFamily="50" charset="-128"/>
              <a:ea typeface="BIZ UDPゴシック" panose="020B0400000000000000" pitchFamily="50" charset="-128"/>
            </a:endParaRPr>
          </a:p>
          <a:p>
            <a:pPr defTabSz="514350"/>
            <a:r>
              <a:rPr lang="en-US" altLang="ja-JP" sz="2100" dirty="0">
                <a:solidFill>
                  <a:prstClr val="black"/>
                </a:solidFill>
                <a:latin typeface="BIZ UDPゴシック" panose="020B0400000000000000" pitchFamily="50" charset="-128"/>
                <a:ea typeface="BIZ UDPゴシック" panose="020B0400000000000000" pitchFamily="50" charset="-128"/>
              </a:rPr>
              <a:t>	</a:t>
            </a:r>
            <a:r>
              <a:rPr lang="ja-JP" altLang="en-US" sz="2100" dirty="0">
                <a:solidFill>
                  <a:prstClr val="black"/>
                </a:solidFill>
                <a:latin typeface="BIZ UDPゴシック" panose="020B0400000000000000" pitchFamily="50" charset="-128"/>
                <a:ea typeface="BIZ UDPゴシック" panose="020B0400000000000000" pitchFamily="50" charset="-128"/>
              </a:rPr>
              <a:t>（「</a:t>
            </a:r>
            <a:r>
              <a:rPr lang="ja-JP" altLang="en-US" sz="2100" dirty="0">
                <a:solidFill>
                  <a:srgbClr val="FF0000"/>
                </a:solidFill>
                <a:latin typeface="BIZ UDPゴシック" panose="020B0400000000000000" pitchFamily="50" charset="-128"/>
                <a:ea typeface="BIZ UDPゴシック" panose="020B0400000000000000" pitchFamily="50" charset="-128"/>
              </a:rPr>
              <a:t>思考力・判断力・表現力等</a:t>
            </a:r>
            <a:r>
              <a:rPr lang="ja-JP" altLang="en-US" sz="2100" dirty="0">
                <a:solidFill>
                  <a:prstClr val="black"/>
                </a:solidFill>
                <a:latin typeface="BIZ UDPゴシック" panose="020B0400000000000000" pitchFamily="50" charset="-128"/>
                <a:ea typeface="BIZ UDPゴシック" panose="020B0400000000000000" pitchFamily="50" charset="-128"/>
              </a:rPr>
              <a:t>」の育成）</a:t>
            </a:r>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defTabSz="514350"/>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marL="363538" indent="-363538" defTabSz="514350"/>
            <a:r>
              <a:rPr lang="ja-JP" altLang="en-US" sz="2800" dirty="0">
                <a:solidFill>
                  <a:prstClr val="black"/>
                </a:solidFill>
                <a:latin typeface="BIZ UDPゴシック" panose="020B0400000000000000" pitchFamily="50" charset="-128"/>
                <a:ea typeface="BIZ UDPゴシック" panose="020B0400000000000000" pitchFamily="50" charset="-128"/>
              </a:rPr>
              <a:t>ウ：どのように社会・世界と関わり，よりよい人生を送るか</a:t>
            </a:r>
            <a:endParaRPr lang="en-US" altLang="ja-JP" sz="2800" dirty="0">
              <a:solidFill>
                <a:prstClr val="black"/>
              </a:solidFill>
              <a:latin typeface="BIZ UDPゴシック" panose="020B0400000000000000" pitchFamily="50" charset="-128"/>
              <a:ea typeface="BIZ UDPゴシック" panose="020B0400000000000000" pitchFamily="50" charset="-128"/>
            </a:endParaRPr>
          </a:p>
          <a:p>
            <a:pPr defTabSz="514350"/>
            <a:r>
              <a:rPr lang="en-US" altLang="ja-JP" sz="2100" dirty="0">
                <a:solidFill>
                  <a:prstClr val="black"/>
                </a:solidFill>
                <a:latin typeface="BIZ UDPゴシック" panose="020B0400000000000000" pitchFamily="50" charset="-128"/>
                <a:ea typeface="BIZ UDPゴシック" panose="020B0400000000000000" pitchFamily="50" charset="-128"/>
              </a:rPr>
              <a:t>	</a:t>
            </a:r>
            <a:r>
              <a:rPr lang="ja-JP" altLang="en-US" sz="2100" dirty="0">
                <a:solidFill>
                  <a:prstClr val="black"/>
                </a:solidFill>
                <a:latin typeface="BIZ UDPゴシック" panose="020B0400000000000000" pitchFamily="50" charset="-128"/>
                <a:ea typeface="BIZ UDPゴシック" panose="020B0400000000000000" pitchFamily="50" charset="-128"/>
              </a:rPr>
              <a:t>（「</a:t>
            </a:r>
            <a:r>
              <a:rPr lang="ja-JP" altLang="en-US" sz="2100" dirty="0">
                <a:solidFill>
                  <a:srgbClr val="FF0000"/>
                </a:solidFill>
                <a:latin typeface="BIZ UDPゴシック" panose="020B0400000000000000" pitchFamily="50" charset="-128"/>
                <a:ea typeface="BIZ UDPゴシック" panose="020B0400000000000000" pitchFamily="50" charset="-128"/>
              </a:rPr>
              <a:t>学びに向かう力・人間性等</a:t>
            </a:r>
            <a:r>
              <a:rPr lang="ja-JP" altLang="en-US" sz="2100" dirty="0">
                <a:solidFill>
                  <a:prstClr val="black"/>
                </a:solidFill>
                <a:latin typeface="BIZ UDPゴシック" panose="020B0400000000000000" pitchFamily="50" charset="-128"/>
                <a:ea typeface="BIZ UDPゴシック" panose="020B0400000000000000" pitchFamily="50" charset="-128"/>
              </a:rPr>
              <a:t>」の涵養）</a:t>
            </a:r>
            <a:endParaRPr lang="en-US" altLang="ja-JP" sz="2100" dirty="0">
              <a:solidFill>
                <a:prstClr val="black"/>
              </a:solidFill>
              <a:latin typeface="BIZ UDPゴシック" panose="020B0400000000000000" pitchFamily="50" charset="-128"/>
              <a:ea typeface="BIZ UDPゴシック" panose="020B0400000000000000" pitchFamily="50" charset="-128"/>
            </a:endParaRPr>
          </a:p>
        </p:txBody>
      </p:sp>
      <p:sp>
        <p:nvSpPr>
          <p:cNvPr id="8" name="正方形/長方形 7"/>
          <p:cNvSpPr/>
          <p:nvPr/>
        </p:nvSpPr>
        <p:spPr>
          <a:xfrm>
            <a:off x="0" y="-6036"/>
            <a:ext cx="9144000" cy="676788"/>
          </a:xfrm>
          <a:prstGeom prst="rect">
            <a:avLst/>
          </a:prstGeom>
        </p:spPr>
        <p:txBody>
          <a:bodyPr wrap="square">
            <a:spAutoFit/>
          </a:bodyPr>
          <a:lstStyle/>
          <a:p>
            <a:pPr algn="ctr"/>
            <a:r>
              <a:rPr lang="ja-JP" altLang="en-US" sz="3798" b="1" spc="5" dirty="0">
                <a:solidFill>
                  <a:schemeClr val="tx2"/>
                </a:solidFill>
                <a:latin typeface="BIZ UDPゴシック" panose="020B0400000000000000" pitchFamily="50" charset="-128"/>
                <a:ea typeface="BIZ UDPゴシック" panose="020B0400000000000000" pitchFamily="50" charset="-128"/>
                <a:cs typeface="+mj-cs"/>
              </a:rPr>
              <a:t>育成を目指す３つの資質・能力</a:t>
            </a:r>
          </a:p>
        </p:txBody>
      </p:sp>
      <p:sp>
        <p:nvSpPr>
          <p:cNvPr id="3" name="スライド番号プレースホルダー 6">
            <a:extLst>
              <a:ext uri="{FF2B5EF4-FFF2-40B4-BE49-F238E27FC236}">
                <a16:creationId xmlns:a16="http://schemas.microsoft.com/office/drawing/2014/main" id="{6728CB57-5080-5E4B-67D7-9650107860CE}"/>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sym typeface="Wingdings"/>
              </a:rPr>
              <a:pPr defTabSz="899662">
                <a:buClr>
                  <a:srgbClr val="000000">
                    <a:alpha val="100000"/>
                  </a:srgbClr>
                </a:buClr>
                <a:buSzPct val="100000"/>
              </a:pPr>
              <a:t>27</a:t>
            </a:fld>
            <a:r>
              <a:rPr lang="ja-JP" altLang="en-US" b="0" spc="5" dirty="0">
                <a:sym typeface="Wingdings"/>
              </a:rPr>
              <a:t> </a:t>
            </a:r>
          </a:p>
        </p:txBody>
      </p:sp>
    </p:spTree>
    <p:extLst>
      <p:ext uri="{BB962C8B-B14F-4D97-AF65-F5344CB8AC3E}">
        <p14:creationId xmlns:p14="http://schemas.microsoft.com/office/powerpoint/2010/main" val="3218072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378384" y="1003914"/>
            <a:ext cx="8226063" cy="5493812"/>
          </a:xfrm>
          <a:prstGeom prst="rect">
            <a:avLst/>
          </a:prstGeom>
          <a:noFill/>
        </p:spPr>
        <p:txBody>
          <a:bodyPr wrap="square" rtlCol="0">
            <a:spAutoFit/>
          </a:bodyPr>
          <a:lstStyle/>
          <a:p>
            <a:pPr defTabSz="514350"/>
            <a:r>
              <a:rPr lang="ja-JP" altLang="en-US" sz="2100" dirty="0">
                <a:solidFill>
                  <a:prstClr val="black"/>
                </a:solidFill>
                <a:latin typeface="ＭＳ明朝"/>
                <a:ea typeface="BIZ UDPゴシック" panose="020B0400000000000000" pitchFamily="50" charset="-128"/>
              </a:rPr>
              <a:t>ア 言語能力</a:t>
            </a:r>
            <a:endParaRPr lang="en-US" altLang="ja-JP" sz="2100" dirty="0">
              <a:solidFill>
                <a:prstClr val="black"/>
              </a:solidFill>
              <a:latin typeface="ＭＳ明朝"/>
              <a:ea typeface="BIZ UDPゴシック" panose="020B0400000000000000" pitchFamily="50" charset="-128"/>
            </a:endParaRPr>
          </a:p>
          <a:p>
            <a:pPr defTabSz="514350"/>
            <a:r>
              <a:rPr lang="ja-JP" altLang="en-US" dirty="0">
                <a:solidFill>
                  <a:prstClr val="black"/>
                </a:solidFill>
                <a:latin typeface="ＭＳ明朝"/>
                <a:ea typeface="BIZ UDPゴシック" panose="020B0400000000000000" pitchFamily="50" charset="-128"/>
              </a:rPr>
              <a:t>言葉は，児童の学習活動を支える重要な役割を果たすものであり，全ての教科等における資質・能力の育成や学習の基盤となるものである。</a:t>
            </a:r>
            <a:endParaRPr lang="en-US" altLang="ja-JP" dirty="0">
              <a:solidFill>
                <a:prstClr val="black"/>
              </a:solidFill>
              <a:latin typeface="ＭＳ明朝"/>
              <a:ea typeface="BIZ UDPゴシック" panose="020B0400000000000000" pitchFamily="50" charset="-128"/>
            </a:endParaRPr>
          </a:p>
          <a:p>
            <a:pPr defTabSz="514350"/>
            <a:endParaRPr lang="en-US" altLang="ja-JP" dirty="0">
              <a:solidFill>
                <a:prstClr val="black"/>
              </a:solidFill>
              <a:latin typeface="ＭＳ明朝"/>
              <a:ea typeface="BIZ UDPゴシック" panose="020B0400000000000000" pitchFamily="50" charset="-128"/>
            </a:endParaRPr>
          </a:p>
          <a:p>
            <a:pPr defTabSz="514350"/>
            <a:r>
              <a:rPr lang="ja-JP" altLang="en-US" sz="2100" dirty="0">
                <a:solidFill>
                  <a:prstClr val="black"/>
                </a:solidFill>
                <a:latin typeface="ＭＳ明朝"/>
                <a:ea typeface="BIZ UDPゴシック" panose="020B0400000000000000" pitchFamily="50" charset="-128"/>
              </a:rPr>
              <a:t>イ 情報活用能力（情報モラルを含む。）</a:t>
            </a:r>
            <a:endParaRPr lang="en-US" altLang="ja-JP" sz="2100" dirty="0">
              <a:solidFill>
                <a:prstClr val="black"/>
              </a:solidFill>
              <a:latin typeface="ＭＳ明朝"/>
              <a:ea typeface="BIZ UDPゴシック" panose="020B0400000000000000" pitchFamily="50" charset="-128"/>
            </a:endParaRPr>
          </a:p>
          <a:p>
            <a:pPr defTabSz="514350"/>
            <a:r>
              <a:rPr lang="ja-JP" altLang="en-US" dirty="0">
                <a:solidFill>
                  <a:prstClr val="black"/>
                </a:solidFill>
                <a:latin typeface="ＭＳ明朝"/>
                <a:ea typeface="BIZ UDPゴシック" panose="020B0400000000000000" pitchFamily="50" charset="-128"/>
              </a:rPr>
              <a:t>情報活用能力は，世の中の様々な事象を情報とその結び付きとして捉え，情報及び情報技術を適切かつ効果的に活用して，問題を発見・解決したり自分の考を形成したりしていくために必要な資質・能力である。</a:t>
            </a:r>
            <a:endParaRPr lang="en-US" altLang="ja-JP" dirty="0">
              <a:solidFill>
                <a:prstClr val="black"/>
              </a:solidFill>
              <a:latin typeface="ＭＳ明朝"/>
              <a:ea typeface="BIZ UDPゴシック" panose="020B0400000000000000" pitchFamily="50" charset="-128"/>
            </a:endParaRPr>
          </a:p>
          <a:p>
            <a:pPr defTabSz="514350"/>
            <a:endParaRPr lang="en-US" altLang="ja-JP" dirty="0">
              <a:solidFill>
                <a:prstClr val="black"/>
              </a:solidFill>
              <a:latin typeface="ＭＳ明朝"/>
              <a:ea typeface="BIZ UDPゴシック" panose="020B0400000000000000" pitchFamily="50" charset="-128"/>
            </a:endParaRPr>
          </a:p>
          <a:p>
            <a:pPr defTabSz="514350"/>
            <a:r>
              <a:rPr lang="ja-JP" altLang="en-US" sz="2100" dirty="0">
                <a:solidFill>
                  <a:prstClr val="black"/>
                </a:solidFill>
                <a:latin typeface="ＭＳ明朝"/>
                <a:ea typeface="BIZ UDPゴシック" panose="020B0400000000000000" pitchFamily="50" charset="-128"/>
              </a:rPr>
              <a:t>ウ 問題発見・解決能力</a:t>
            </a:r>
            <a:endParaRPr lang="en-US" altLang="ja-JP" sz="2100" dirty="0">
              <a:solidFill>
                <a:prstClr val="black"/>
              </a:solidFill>
              <a:latin typeface="ＭＳ明朝"/>
              <a:ea typeface="BIZ UDPゴシック" panose="020B0400000000000000" pitchFamily="50" charset="-128"/>
            </a:endParaRPr>
          </a:p>
          <a:p>
            <a:pPr defTabSz="514350"/>
            <a:r>
              <a:rPr lang="ja-JP" altLang="en-US" dirty="0">
                <a:solidFill>
                  <a:prstClr val="black"/>
                </a:solidFill>
                <a:latin typeface="ＭＳ明朝"/>
                <a:ea typeface="BIZ UDPゴシック" panose="020B0400000000000000" pitchFamily="50" charset="-128"/>
              </a:rPr>
              <a:t>各教科等において， 物事の中から問題を見いだし，その問題を定義し解決の方向性を決定し，解決方法を探して計画を立て，結果を予測しながら実行し，振り返って次の問題発見・解決につなげていく過程を重視した深い学びの実現を図ることを通じて，各教科等のそれぞれの分野における問題の発見・解決に必要な力を身に付けられるようにするとともに，総合的な学習の時間における横断的・総合的な探究課題や，特別活動における集団や自己の生活上の課題に取り組むことなどを通じて，各教科等で身に付けた力が統合的に活用できるようにすることが重要である。</a:t>
            </a:r>
            <a:endParaRPr lang="ja-JP" altLang="en-US" dirty="0">
              <a:solidFill>
                <a:prstClr val="black"/>
              </a:solidFill>
              <a:ea typeface="BIZ UDPゴシック" panose="020B0400000000000000" pitchFamily="50" charset="-128"/>
            </a:endParaRPr>
          </a:p>
          <a:p>
            <a:endParaRPr lang="ja-JP" altLang="en-US" dirty="0">
              <a:ea typeface="BIZ UDPゴシック" panose="020B0400000000000000" pitchFamily="50" charset="-128"/>
            </a:endParaRPr>
          </a:p>
        </p:txBody>
      </p:sp>
      <p:sp>
        <p:nvSpPr>
          <p:cNvPr id="10" name="正方形/長方形 9"/>
          <p:cNvSpPr/>
          <p:nvPr/>
        </p:nvSpPr>
        <p:spPr>
          <a:xfrm>
            <a:off x="410236" y="2132856"/>
            <a:ext cx="8012430" cy="12961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ea typeface="BIZ UDPゴシック" panose="020B0400000000000000" pitchFamily="50" charset="-128"/>
            </a:endParaRPr>
          </a:p>
        </p:txBody>
      </p:sp>
      <p:sp>
        <p:nvSpPr>
          <p:cNvPr id="12" name="タイトル 1"/>
          <p:cNvSpPr txBox="1">
            <a:spLocks/>
          </p:cNvSpPr>
          <p:nvPr/>
        </p:nvSpPr>
        <p:spPr>
          <a:xfrm>
            <a:off x="0" y="0"/>
            <a:ext cx="9144000" cy="8163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798" b="1" spc="5" dirty="0">
                <a:solidFill>
                  <a:schemeClr val="tx2"/>
                </a:solidFill>
                <a:latin typeface="Garamond"/>
                <a:ea typeface="BIZ UDPゴシック" panose="020B0400000000000000" pitchFamily="50" charset="-128"/>
              </a:rPr>
              <a:t>「情報活用能力」を学習の基盤に位置づけ</a:t>
            </a:r>
          </a:p>
        </p:txBody>
      </p:sp>
      <p:sp>
        <p:nvSpPr>
          <p:cNvPr id="3" name="スライド番号プレースホルダー 6">
            <a:extLst>
              <a:ext uri="{FF2B5EF4-FFF2-40B4-BE49-F238E27FC236}">
                <a16:creationId xmlns:a16="http://schemas.microsoft.com/office/drawing/2014/main" id="{558FB46E-6A2B-6688-0700-32F18BD4278A}"/>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28</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20452214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9144000" cy="678757"/>
          </a:xfrm>
        </p:spPr>
        <p:txBody>
          <a:bodyPr>
            <a:normAutofit/>
          </a:bodyPr>
          <a:lstStyle/>
          <a:p>
            <a:pPr algn="ctr"/>
            <a:r>
              <a:rPr lang="ja-JP" altLang="en-US" sz="3000" b="1" dirty="0"/>
              <a:t>「情報活用能力」を構成する資質・能力の３つの柱</a:t>
            </a:r>
          </a:p>
        </p:txBody>
      </p:sp>
      <p:sp>
        <p:nvSpPr>
          <p:cNvPr id="6" name="テキスト ボックス 5"/>
          <p:cNvSpPr txBox="1"/>
          <p:nvPr/>
        </p:nvSpPr>
        <p:spPr>
          <a:xfrm>
            <a:off x="107504" y="926286"/>
            <a:ext cx="8962354" cy="6001643"/>
          </a:xfrm>
          <a:prstGeom prst="rect">
            <a:avLst/>
          </a:prstGeom>
          <a:noFill/>
        </p:spPr>
        <p:txBody>
          <a:bodyPr wrap="square" rtlCol="0">
            <a:spAutoFit/>
          </a:bodyPr>
          <a:lstStyle/>
          <a:p>
            <a:pPr defTabSz="514350"/>
            <a:r>
              <a:rPr lang="ja-JP" altLang="en-US" sz="2400" dirty="0">
                <a:solidFill>
                  <a:prstClr val="black"/>
                </a:solidFill>
                <a:latin typeface="ＭＳ明朝"/>
                <a:ea typeface="BIZ UDPゴシック" panose="020B0400000000000000" pitchFamily="50" charset="-128"/>
              </a:rPr>
              <a:t>（知識・技能）</a:t>
            </a:r>
          </a:p>
          <a:p>
            <a:pPr defTabSz="514350"/>
            <a:r>
              <a:rPr lang="ja-JP" altLang="en-US" sz="2400" dirty="0">
                <a:solidFill>
                  <a:prstClr val="black"/>
                </a:solidFill>
                <a:latin typeface="ＭＳ明朝"/>
                <a:ea typeface="BIZ UDPゴシック" panose="020B0400000000000000" pitchFamily="50" charset="-128"/>
              </a:rPr>
              <a:t>情報と情報技術を活用した問題の発見･解決等の方法や，</a:t>
            </a:r>
            <a:r>
              <a:rPr lang="ja-JP" altLang="en-US" sz="2400" dirty="0">
                <a:solidFill>
                  <a:srgbClr val="FF0000"/>
                </a:solidFill>
                <a:latin typeface="ＭＳ明朝"/>
                <a:ea typeface="BIZ UDPゴシック" panose="020B0400000000000000" pitchFamily="50" charset="-128"/>
              </a:rPr>
              <a:t>情報化の進展が社会の中で果たす役割や影響</a:t>
            </a:r>
            <a:r>
              <a:rPr lang="ja-JP" altLang="en-US" sz="2400" dirty="0">
                <a:solidFill>
                  <a:prstClr val="black"/>
                </a:solidFill>
                <a:latin typeface="ＭＳ明朝"/>
                <a:ea typeface="BIZ UDPゴシック" panose="020B0400000000000000" pitchFamily="50" charset="-128"/>
              </a:rPr>
              <a:t>，</a:t>
            </a:r>
            <a:r>
              <a:rPr lang="ja-JP" altLang="en-US" sz="2400" dirty="0">
                <a:solidFill>
                  <a:srgbClr val="FF0000"/>
                </a:solidFill>
                <a:latin typeface="ＭＳ明朝"/>
                <a:ea typeface="BIZ UDPゴシック" panose="020B0400000000000000" pitchFamily="50" charset="-128"/>
              </a:rPr>
              <a:t>情報に関する法･制度やマナー，個人が果たす役割や責任等</a:t>
            </a:r>
            <a:r>
              <a:rPr lang="ja-JP" altLang="en-US" sz="2400" dirty="0">
                <a:solidFill>
                  <a:prstClr val="black"/>
                </a:solidFill>
                <a:latin typeface="ＭＳ明朝"/>
                <a:ea typeface="BIZ UDPゴシック" panose="020B0400000000000000" pitchFamily="50" charset="-128"/>
              </a:rPr>
              <a:t>について，</a:t>
            </a:r>
            <a:r>
              <a:rPr lang="ja-JP" altLang="en-US" sz="2400" dirty="0">
                <a:solidFill>
                  <a:srgbClr val="FF0000"/>
                </a:solidFill>
                <a:latin typeface="ＭＳ明朝"/>
                <a:ea typeface="BIZ UDPゴシック" panose="020B0400000000000000" pitchFamily="50" charset="-128"/>
              </a:rPr>
              <a:t>情報の科学的な理解に裏打ちされた形で理解</a:t>
            </a:r>
            <a:r>
              <a:rPr lang="ja-JP" altLang="en-US" sz="2400" dirty="0">
                <a:solidFill>
                  <a:prstClr val="black"/>
                </a:solidFill>
                <a:latin typeface="ＭＳ明朝"/>
                <a:ea typeface="BIZ UDPゴシック" panose="020B0400000000000000" pitchFamily="50" charset="-128"/>
              </a:rPr>
              <a:t>し，情報と情報技術を適切に活用するために必要な技能を身に付けていること。</a:t>
            </a:r>
            <a:endParaRPr lang="en-US" altLang="ja-JP" sz="2400" dirty="0">
              <a:solidFill>
                <a:prstClr val="black"/>
              </a:solidFill>
              <a:latin typeface="ＭＳ明朝"/>
              <a:ea typeface="BIZ UDPゴシック" panose="020B0400000000000000" pitchFamily="50" charset="-128"/>
            </a:endParaRPr>
          </a:p>
          <a:p>
            <a:pPr defTabSz="514350"/>
            <a:endParaRPr lang="en-US" altLang="ja-JP" sz="2400" dirty="0">
              <a:solidFill>
                <a:prstClr val="black"/>
              </a:solidFill>
              <a:latin typeface="ＭＳ明朝"/>
              <a:ea typeface="BIZ UDPゴシック" panose="020B0400000000000000" pitchFamily="50" charset="-128"/>
            </a:endParaRPr>
          </a:p>
          <a:p>
            <a:pPr defTabSz="514350"/>
            <a:r>
              <a:rPr lang="ja-JP" altLang="en-US" sz="2400" dirty="0">
                <a:solidFill>
                  <a:prstClr val="black"/>
                </a:solidFill>
                <a:latin typeface="ＭＳ明朝"/>
                <a:ea typeface="BIZ UDPゴシック" panose="020B0400000000000000" pitchFamily="50" charset="-128"/>
              </a:rPr>
              <a:t>（思考力・判断力･表現力等）</a:t>
            </a:r>
          </a:p>
          <a:p>
            <a:pPr defTabSz="514350"/>
            <a:r>
              <a:rPr lang="ja-JP" altLang="en-US" sz="2400" dirty="0">
                <a:solidFill>
                  <a:prstClr val="black"/>
                </a:solidFill>
                <a:latin typeface="ＭＳ明朝"/>
                <a:ea typeface="BIZ UDPゴシック" panose="020B0400000000000000" pitchFamily="50" charset="-128"/>
              </a:rPr>
              <a:t>様々な事象を情報とその結びつきの視点から捉え，複数の情報を結びつけて新たな意味を見出す力や，問題の発見･解決等に向けて</a:t>
            </a:r>
            <a:r>
              <a:rPr lang="ja-JP" altLang="en-US" sz="2400" dirty="0">
                <a:solidFill>
                  <a:srgbClr val="FF0000"/>
                </a:solidFill>
                <a:latin typeface="ＭＳ明朝"/>
                <a:ea typeface="BIZ UDPゴシック" panose="020B0400000000000000" pitchFamily="50" charset="-128"/>
              </a:rPr>
              <a:t>情報技術を適切かつ効果的に活用する力</a:t>
            </a:r>
            <a:r>
              <a:rPr lang="ja-JP" altLang="en-US" sz="2400" dirty="0">
                <a:solidFill>
                  <a:prstClr val="black"/>
                </a:solidFill>
                <a:latin typeface="ＭＳ明朝"/>
                <a:ea typeface="BIZ UDPゴシック" panose="020B0400000000000000" pitchFamily="50" charset="-128"/>
              </a:rPr>
              <a:t>を身に付けていること。</a:t>
            </a:r>
            <a:endParaRPr lang="en-US" altLang="ja-JP" sz="2400" dirty="0">
              <a:solidFill>
                <a:prstClr val="black"/>
              </a:solidFill>
              <a:latin typeface="ＭＳ明朝"/>
              <a:ea typeface="BIZ UDPゴシック" panose="020B0400000000000000" pitchFamily="50" charset="-128"/>
            </a:endParaRPr>
          </a:p>
          <a:p>
            <a:pPr defTabSz="514350"/>
            <a:endParaRPr lang="en-US" altLang="ja-JP" sz="2400" dirty="0">
              <a:solidFill>
                <a:prstClr val="black"/>
              </a:solidFill>
              <a:latin typeface="ＭＳ明朝"/>
              <a:ea typeface="BIZ UDPゴシック" panose="020B0400000000000000" pitchFamily="50" charset="-128"/>
            </a:endParaRPr>
          </a:p>
          <a:p>
            <a:pPr defTabSz="514350"/>
            <a:r>
              <a:rPr lang="ja-JP" altLang="en-US" sz="2400" dirty="0">
                <a:solidFill>
                  <a:prstClr val="black"/>
                </a:solidFill>
                <a:latin typeface="ＭＳ明朝"/>
                <a:ea typeface="BIZ UDPゴシック" panose="020B0400000000000000" pitchFamily="50" charset="-128"/>
              </a:rPr>
              <a:t>（学びに向かう力・人間性等）</a:t>
            </a:r>
          </a:p>
          <a:p>
            <a:pPr defTabSz="514350"/>
            <a:r>
              <a:rPr lang="ja-JP" altLang="en-US" sz="2400" dirty="0">
                <a:solidFill>
                  <a:prstClr val="black"/>
                </a:solidFill>
                <a:latin typeface="ＭＳ明朝"/>
                <a:ea typeface="BIZ UDPゴシック" panose="020B0400000000000000" pitchFamily="50" charset="-128"/>
              </a:rPr>
              <a:t>情報や情報技術を適切かつ効果的に活用して</a:t>
            </a:r>
            <a:r>
              <a:rPr lang="ja-JP" altLang="en-US" sz="2400" dirty="0">
                <a:solidFill>
                  <a:srgbClr val="FF0000"/>
                </a:solidFill>
                <a:latin typeface="ＭＳ明朝"/>
                <a:ea typeface="BIZ UDPゴシック" panose="020B0400000000000000" pitchFamily="50" charset="-128"/>
              </a:rPr>
              <a:t>情報社会に主体的に参画し，その発展に寄与しようとする態度等を身に付けている</a:t>
            </a:r>
            <a:r>
              <a:rPr lang="ja-JP" altLang="en-US" sz="2400" dirty="0">
                <a:solidFill>
                  <a:prstClr val="black"/>
                </a:solidFill>
                <a:latin typeface="ＭＳ明朝"/>
                <a:ea typeface="BIZ UDPゴシック" panose="020B0400000000000000" pitchFamily="50" charset="-128"/>
              </a:rPr>
              <a:t>こと。</a:t>
            </a:r>
            <a:endParaRPr lang="ja-JP" altLang="en-US" sz="2400" dirty="0">
              <a:solidFill>
                <a:prstClr val="black"/>
              </a:solidFill>
              <a:ea typeface="BIZ UDPゴシック" panose="020B0400000000000000" pitchFamily="50" charset="-128"/>
            </a:endParaRPr>
          </a:p>
          <a:p>
            <a:endParaRPr lang="ja-JP" altLang="en-US" sz="2400" dirty="0">
              <a:ea typeface="BIZ UDPゴシック" panose="020B0400000000000000" pitchFamily="50" charset="-128"/>
            </a:endParaRPr>
          </a:p>
        </p:txBody>
      </p:sp>
      <p:sp>
        <p:nvSpPr>
          <p:cNvPr id="7" name="正方形/長方形 6"/>
          <p:cNvSpPr/>
          <p:nvPr/>
        </p:nvSpPr>
        <p:spPr>
          <a:xfrm>
            <a:off x="6336655" y="764704"/>
            <a:ext cx="2465740" cy="323165"/>
          </a:xfrm>
          <a:prstGeom prst="rect">
            <a:avLst/>
          </a:prstGeom>
        </p:spPr>
        <p:txBody>
          <a:bodyPr wrap="none">
            <a:spAutoFit/>
          </a:bodyPr>
          <a:lstStyle/>
          <a:p>
            <a:r>
              <a:rPr lang="ja-JP" altLang="en-US" sz="1500" dirty="0">
                <a:ea typeface="BIZ UDPゴシック" panose="020B0400000000000000" pitchFamily="50" charset="-128"/>
              </a:rPr>
              <a:t>（赤字は情報モラルの視点）</a:t>
            </a:r>
          </a:p>
        </p:txBody>
      </p:sp>
      <p:sp>
        <p:nvSpPr>
          <p:cNvPr id="4" name="スライド番号プレースホルダー 6">
            <a:extLst>
              <a:ext uri="{FF2B5EF4-FFF2-40B4-BE49-F238E27FC236}">
                <a16:creationId xmlns:a16="http://schemas.microsoft.com/office/drawing/2014/main" id="{E3CE867C-A114-F78A-3655-AAE67236B4AC}"/>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29</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2404416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xfrm>
            <a:off x="7668344"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b="1" dirty="0"/>
          </a:p>
          <a:p>
            <a:pPr>
              <a:buFontTx/>
              <a:buNone/>
            </a:pPr>
            <a:r>
              <a:rPr lang="ja-JP" altLang="en-US" sz="4800" b="1" dirty="0"/>
              <a:t>　　　１　　ネット社会の現状</a:t>
            </a:r>
          </a:p>
        </p:txBody>
      </p:sp>
    </p:spTree>
    <p:extLst>
      <p:ext uri="{BB962C8B-B14F-4D97-AF65-F5344CB8AC3E}">
        <p14:creationId xmlns:p14="http://schemas.microsoft.com/office/powerpoint/2010/main" val="24364603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円/楕円 14"/>
          <p:cNvSpPr/>
          <p:nvPr/>
        </p:nvSpPr>
        <p:spPr>
          <a:xfrm>
            <a:off x="4110281" y="2978595"/>
            <a:ext cx="4952242" cy="3603277"/>
          </a:xfrm>
          <a:prstGeom prst="ellipse">
            <a:avLst/>
          </a:prstGeom>
        </p:spPr>
        <p:style>
          <a:lnRef idx="1">
            <a:schemeClr val="accent3"/>
          </a:lnRef>
          <a:fillRef idx="2">
            <a:schemeClr val="accent3"/>
          </a:fillRef>
          <a:effectRef idx="1">
            <a:schemeClr val="accent3"/>
          </a:effectRef>
          <a:fontRef idx="minor">
            <a:schemeClr val="dk1"/>
          </a:fontRef>
        </p:style>
        <p:txBody>
          <a:bodyPr wrap="none" rtlCol="0" anchor="ctr"/>
          <a:lstStyle/>
          <a:p>
            <a:pPr algn="ctr">
              <a:defRPr/>
            </a:pPr>
            <a:r>
              <a:rPr lang="ja-JP" altLang="en-US" sz="6000" kern="0" dirty="0">
                <a:solidFill>
                  <a:sysClr val="windowText" lastClr="000000"/>
                </a:solidFill>
                <a:latin typeface="Calibri"/>
                <a:ea typeface="BIZ UDPゴシック" panose="020B0400000000000000" pitchFamily="50" charset="-128"/>
              </a:rPr>
              <a:t>情報活用能力</a:t>
            </a:r>
          </a:p>
        </p:txBody>
      </p:sp>
      <p:sp>
        <p:nvSpPr>
          <p:cNvPr id="12" name="角丸四角形 11"/>
          <p:cNvSpPr/>
          <p:nvPr/>
        </p:nvSpPr>
        <p:spPr>
          <a:xfrm>
            <a:off x="2018924" y="1"/>
            <a:ext cx="7125077" cy="2163778"/>
          </a:xfrm>
          <a:prstGeom prst="roundRect">
            <a:avLst/>
          </a:prstGeom>
        </p:spPr>
        <p:style>
          <a:lnRef idx="1">
            <a:schemeClr val="accent1"/>
          </a:lnRef>
          <a:fillRef idx="2">
            <a:schemeClr val="accent1"/>
          </a:fillRef>
          <a:effectRef idx="1">
            <a:schemeClr val="accent1"/>
          </a:effectRef>
          <a:fontRef idx="minor">
            <a:schemeClr val="dk1"/>
          </a:fontRef>
        </p:style>
        <p:txBody>
          <a:bodyPr wrap="none" tIns="0" rtlCol="0" anchor="t" anchorCtr="0"/>
          <a:lstStyle/>
          <a:p>
            <a:pPr algn="ctr">
              <a:defRPr/>
            </a:pPr>
            <a:r>
              <a:rPr lang="ja-JP" altLang="en-US" sz="3200" kern="0" dirty="0">
                <a:solidFill>
                  <a:sysClr val="windowText" lastClr="000000"/>
                </a:solidFill>
                <a:latin typeface="Calibri"/>
                <a:ea typeface="BIZ UDPゴシック" panose="020B0400000000000000" pitchFamily="50" charset="-128"/>
              </a:rPr>
              <a:t>情報教育の目標「３つの柱」</a:t>
            </a:r>
          </a:p>
        </p:txBody>
      </p:sp>
      <p:sp>
        <p:nvSpPr>
          <p:cNvPr id="7" name="角丸四角形 6"/>
          <p:cNvSpPr/>
          <p:nvPr/>
        </p:nvSpPr>
        <p:spPr>
          <a:xfrm>
            <a:off x="13581" y="2300750"/>
            <a:ext cx="3069124" cy="4540313"/>
          </a:xfrm>
          <a:prstGeom prst="round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nchorCtr="0"/>
          <a:lstStyle/>
          <a:p>
            <a:pPr algn="ctr">
              <a:defRPr/>
            </a:pPr>
            <a:r>
              <a:rPr lang="ja-JP" altLang="en-US" sz="2000" kern="0" dirty="0">
                <a:solidFill>
                  <a:sysClr val="windowText" lastClr="000000"/>
                </a:solidFill>
                <a:latin typeface="Calibri"/>
                <a:ea typeface="BIZ UDPゴシック" panose="020B0400000000000000" pitchFamily="50" charset="-128"/>
              </a:rPr>
              <a:t>資質・能力の「三つの柱」</a:t>
            </a:r>
          </a:p>
        </p:txBody>
      </p:sp>
      <p:sp>
        <p:nvSpPr>
          <p:cNvPr id="4" name="角丸四角形 3"/>
          <p:cNvSpPr/>
          <p:nvPr/>
        </p:nvSpPr>
        <p:spPr>
          <a:xfrm>
            <a:off x="172019" y="284848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知識・技能</a:t>
            </a:r>
          </a:p>
        </p:txBody>
      </p:sp>
      <p:sp>
        <p:nvSpPr>
          <p:cNvPr id="5" name="角丸四角形 4"/>
          <p:cNvSpPr/>
          <p:nvPr/>
        </p:nvSpPr>
        <p:spPr>
          <a:xfrm>
            <a:off x="172019" y="428119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思考力・判断力</a:t>
            </a:r>
            <a:endParaRPr lang="en-US" altLang="ja-JP" sz="2800" kern="0" dirty="0">
              <a:solidFill>
                <a:sysClr val="windowText" lastClr="000000"/>
              </a:solidFill>
              <a:latin typeface="Calibri"/>
              <a:ea typeface="BIZ UDPゴシック" panose="020B0400000000000000" pitchFamily="50" charset="-128"/>
            </a:endParaRPr>
          </a:p>
          <a:p>
            <a:pPr algn="ctr">
              <a:defRPr/>
            </a:pPr>
            <a:r>
              <a:rPr lang="ja-JP" altLang="en-US" sz="2800" kern="0" dirty="0">
                <a:solidFill>
                  <a:sysClr val="windowText" lastClr="000000"/>
                </a:solidFill>
                <a:latin typeface="Calibri"/>
                <a:ea typeface="BIZ UDPゴシック" panose="020B0400000000000000" pitchFamily="50" charset="-128"/>
              </a:rPr>
              <a:t>・表現力等</a:t>
            </a:r>
          </a:p>
        </p:txBody>
      </p:sp>
      <p:sp>
        <p:nvSpPr>
          <p:cNvPr id="6" name="角丸四角形 5"/>
          <p:cNvSpPr/>
          <p:nvPr/>
        </p:nvSpPr>
        <p:spPr>
          <a:xfrm>
            <a:off x="172019" y="5704853"/>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学びに向かう力，</a:t>
            </a:r>
            <a:endParaRPr lang="en-US" altLang="ja-JP" sz="2800" kern="0" dirty="0">
              <a:solidFill>
                <a:sysClr val="windowText" lastClr="000000"/>
              </a:solidFill>
              <a:latin typeface="Calibri"/>
              <a:ea typeface="BIZ UDPゴシック" panose="020B0400000000000000" pitchFamily="50" charset="-128"/>
            </a:endParaRPr>
          </a:p>
          <a:p>
            <a:pPr algn="ctr">
              <a:defRPr/>
            </a:pPr>
            <a:r>
              <a:rPr lang="ja-JP" altLang="en-US" sz="2800" kern="0" dirty="0">
                <a:solidFill>
                  <a:sysClr val="windowText" lastClr="000000"/>
                </a:solidFill>
                <a:latin typeface="Calibri"/>
                <a:ea typeface="BIZ UDPゴシック" panose="020B0400000000000000" pitchFamily="50" charset="-128"/>
              </a:rPr>
              <a:t>人間性等</a:t>
            </a:r>
          </a:p>
        </p:txBody>
      </p:sp>
      <p:sp>
        <p:nvSpPr>
          <p:cNvPr id="8" name="角丸四角形 7"/>
          <p:cNvSpPr/>
          <p:nvPr/>
        </p:nvSpPr>
        <p:spPr>
          <a:xfrm>
            <a:off x="2100409" y="624693"/>
            <a:ext cx="2082297"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情報活用の</a:t>
            </a:r>
            <a:endParaRPr lang="en-US" altLang="ja-JP" sz="2800" kern="0" dirty="0">
              <a:solidFill>
                <a:sysClr val="windowText" lastClr="000000"/>
              </a:solidFill>
              <a:latin typeface="Calibri"/>
              <a:ea typeface="BIZ UDPゴシック" panose="020B0400000000000000" pitchFamily="50" charset="-128"/>
            </a:endParaRPr>
          </a:p>
          <a:p>
            <a:pPr algn="ctr">
              <a:defRPr/>
            </a:pPr>
            <a:r>
              <a:rPr lang="ja-JP" altLang="en-US" sz="2800" kern="0" dirty="0">
                <a:solidFill>
                  <a:sysClr val="windowText" lastClr="000000"/>
                </a:solidFill>
                <a:latin typeface="Calibri"/>
                <a:ea typeface="BIZ UDPゴシック" panose="020B0400000000000000" pitchFamily="50" charset="-128"/>
              </a:rPr>
              <a:t>実践力</a:t>
            </a:r>
          </a:p>
        </p:txBody>
      </p:sp>
      <p:sp>
        <p:nvSpPr>
          <p:cNvPr id="10" name="角丸四角形 9"/>
          <p:cNvSpPr/>
          <p:nvPr/>
        </p:nvSpPr>
        <p:spPr>
          <a:xfrm>
            <a:off x="4182705" y="624693"/>
            <a:ext cx="2453490"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情報の</a:t>
            </a:r>
            <a:endParaRPr lang="en-US" altLang="ja-JP" sz="2800" kern="0" dirty="0">
              <a:solidFill>
                <a:sysClr val="windowText" lastClr="000000"/>
              </a:solidFill>
              <a:latin typeface="Calibri"/>
              <a:ea typeface="BIZ UDPゴシック" panose="020B0400000000000000" pitchFamily="50" charset="-128"/>
            </a:endParaRPr>
          </a:p>
          <a:p>
            <a:pPr algn="ctr">
              <a:defRPr/>
            </a:pPr>
            <a:r>
              <a:rPr lang="ja-JP" altLang="en-US" sz="2800" kern="0" dirty="0">
                <a:solidFill>
                  <a:sysClr val="windowText" lastClr="000000"/>
                </a:solidFill>
                <a:latin typeface="Calibri"/>
                <a:ea typeface="BIZ UDPゴシック" panose="020B0400000000000000" pitchFamily="50" charset="-128"/>
              </a:rPr>
              <a:t>科学的な理解</a:t>
            </a:r>
          </a:p>
        </p:txBody>
      </p:sp>
      <p:sp>
        <p:nvSpPr>
          <p:cNvPr id="11" name="角丸四角形 10"/>
          <p:cNvSpPr/>
          <p:nvPr/>
        </p:nvSpPr>
        <p:spPr>
          <a:xfrm>
            <a:off x="6636196" y="624693"/>
            <a:ext cx="2426329"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BIZ UDPゴシック" panose="020B0400000000000000" pitchFamily="50" charset="-128"/>
              </a:rPr>
              <a:t>情報社会に</a:t>
            </a:r>
            <a:endParaRPr lang="en-US" altLang="ja-JP" sz="2800" kern="0" dirty="0">
              <a:solidFill>
                <a:sysClr val="windowText" lastClr="000000"/>
              </a:solidFill>
              <a:latin typeface="Calibri"/>
              <a:ea typeface="BIZ UDPゴシック" panose="020B0400000000000000" pitchFamily="50" charset="-128"/>
            </a:endParaRPr>
          </a:p>
          <a:p>
            <a:pPr algn="ctr">
              <a:defRPr/>
            </a:pPr>
            <a:r>
              <a:rPr lang="ja-JP" altLang="en-US" sz="2800" kern="0" dirty="0">
                <a:solidFill>
                  <a:sysClr val="windowText" lastClr="000000"/>
                </a:solidFill>
                <a:latin typeface="Calibri"/>
                <a:ea typeface="BIZ UDPゴシック" panose="020B0400000000000000" pitchFamily="50" charset="-128"/>
              </a:rPr>
              <a:t>参画する態度</a:t>
            </a:r>
          </a:p>
        </p:txBody>
      </p:sp>
      <p:sp>
        <p:nvSpPr>
          <p:cNvPr id="13" name="右矢印 12"/>
          <p:cNvSpPr/>
          <p:nvPr/>
        </p:nvSpPr>
        <p:spPr>
          <a:xfrm>
            <a:off x="3005751" y="3564799"/>
            <a:ext cx="126748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dirty="0">
              <a:solidFill>
                <a:sysClr val="windowText" lastClr="000000"/>
              </a:solidFill>
              <a:latin typeface="Calibri"/>
              <a:ea typeface="BIZ UDPゴシック" panose="020B0400000000000000" pitchFamily="50" charset="-128"/>
            </a:endParaRPr>
          </a:p>
        </p:txBody>
      </p:sp>
      <p:sp>
        <p:nvSpPr>
          <p:cNvPr id="14" name="右矢印 13"/>
          <p:cNvSpPr/>
          <p:nvPr/>
        </p:nvSpPr>
        <p:spPr>
          <a:xfrm rot="5400000">
            <a:off x="5518094" y="1591148"/>
            <a:ext cx="137612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dirty="0">
              <a:solidFill>
                <a:sysClr val="windowText" lastClr="000000"/>
              </a:solidFill>
              <a:latin typeface="Calibri"/>
              <a:ea typeface="BIZ UDPゴシック" panose="020B0400000000000000" pitchFamily="50" charset="-128"/>
            </a:endParaRPr>
          </a:p>
        </p:txBody>
      </p:sp>
      <p:sp>
        <p:nvSpPr>
          <p:cNvPr id="18" name="正方形/長方形 17"/>
          <p:cNvSpPr/>
          <p:nvPr/>
        </p:nvSpPr>
        <p:spPr>
          <a:xfrm>
            <a:off x="5541755" y="2317682"/>
            <a:ext cx="1328802" cy="3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dirty="0">
              <a:solidFill>
                <a:prstClr val="white"/>
              </a:solidFill>
              <a:latin typeface="Calibri"/>
              <a:ea typeface="BIZ UDPゴシック" panose="020B0400000000000000" pitchFamily="50" charset="-128"/>
            </a:endParaRPr>
          </a:p>
        </p:txBody>
      </p:sp>
      <p:sp>
        <p:nvSpPr>
          <p:cNvPr id="2" name="正方形/長方形 1"/>
          <p:cNvSpPr/>
          <p:nvPr/>
        </p:nvSpPr>
        <p:spPr>
          <a:xfrm>
            <a:off x="3191935" y="4106333"/>
            <a:ext cx="353880" cy="1388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dirty="0">
              <a:solidFill>
                <a:prstClr val="white"/>
              </a:solidFill>
              <a:latin typeface="Calibri"/>
              <a:ea typeface="BIZ UDPゴシック" panose="020B0400000000000000" pitchFamily="50" charset="-128"/>
            </a:endParaRPr>
          </a:p>
        </p:txBody>
      </p:sp>
      <p:sp>
        <p:nvSpPr>
          <p:cNvPr id="16" name="テキスト ボックス 15"/>
          <p:cNvSpPr txBox="1"/>
          <p:nvPr/>
        </p:nvSpPr>
        <p:spPr>
          <a:xfrm>
            <a:off x="3545815" y="2236205"/>
            <a:ext cx="5320687" cy="523220"/>
          </a:xfrm>
          <a:prstGeom prst="rect">
            <a:avLst/>
          </a:prstGeom>
          <a:noFill/>
        </p:spPr>
        <p:txBody>
          <a:bodyPr wrap="none" rtlCol="0">
            <a:spAutoFit/>
          </a:bodyPr>
          <a:lstStyle/>
          <a:p>
            <a:pPr>
              <a:defRPr/>
            </a:pPr>
            <a:r>
              <a:rPr lang="ja-JP" altLang="en-US" sz="2800" kern="0" dirty="0">
                <a:solidFill>
                  <a:sysClr val="windowText" lastClr="000000"/>
                </a:solidFill>
                <a:latin typeface="Calibri"/>
                <a:ea typeface="BIZ UDPゴシック" panose="020B0400000000000000" pitchFamily="50" charset="-128"/>
              </a:rPr>
              <a:t>内容・学習活動の視点からの整理</a:t>
            </a:r>
          </a:p>
        </p:txBody>
      </p:sp>
      <p:sp>
        <p:nvSpPr>
          <p:cNvPr id="17" name="テキスト ボックス 16"/>
          <p:cNvSpPr txBox="1"/>
          <p:nvPr/>
        </p:nvSpPr>
        <p:spPr>
          <a:xfrm>
            <a:off x="3072792" y="3000210"/>
            <a:ext cx="553998" cy="3894656"/>
          </a:xfrm>
          <a:prstGeom prst="rect">
            <a:avLst/>
          </a:prstGeom>
          <a:noFill/>
        </p:spPr>
        <p:txBody>
          <a:bodyPr vert="eaVert" wrap="none" rtlCol="0">
            <a:spAutoFit/>
          </a:bodyPr>
          <a:lstStyle/>
          <a:p>
            <a:pPr>
              <a:defRPr/>
            </a:pPr>
            <a:r>
              <a:rPr lang="ja-JP" altLang="en-US" sz="2400" kern="0" dirty="0">
                <a:solidFill>
                  <a:sysClr val="windowText" lastClr="000000"/>
                </a:solidFill>
                <a:latin typeface="Calibri"/>
                <a:ea typeface="BIZ UDPゴシック" panose="020B0400000000000000" pitchFamily="50" charset="-128"/>
              </a:rPr>
              <a:t>資質・能力の視点からの整理</a:t>
            </a:r>
          </a:p>
        </p:txBody>
      </p:sp>
      <p:sp>
        <p:nvSpPr>
          <p:cNvPr id="9" name="スライド番号プレースホルダー 6">
            <a:extLst>
              <a:ext uri="{FF2B5EF4-FFF2-40B4-BE49-F238E27FC236}">
                <a16:creationId xmlns:a16="http://schemas.microsoft.com/office/drawing/2014/main" id="{C53B79FB-4FEB-643D-26AD-DBD8213A7314}"/>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30</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18361124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215008" y="1340768"/>
            <a:ext cx="8928992" cy="3816429"/>
          </a:xfrm>
          <a:prstGeom prst="rect">
            <a:avLst/>
          </a:prstGeom>
        </p:spPr>
        <p:txBody>
          <a:bodyPr wrap="square">
            <a:spAutoFit/>
          </a:bodyPr>
          <a:lstStyle/>
          <a:p>
            <a:pPr defTabSz="514350"/>
            <a:r>
              <a:rPr lang="en-US" altLang="ja-JP" sz="2200" dirty="0">
                <a:solidFill>
                  <a:prstClr val="black"/>
                </a:solidFill>
                <a:latin typeface="ＭＳ明朝"/>
                <a:ea typeface="BIZ UDPゴシック" panose="020B0400000000000000" pitchFamily="50" charset="-128"/>
              </a:rPr>
              <a:t>【</a:t>
            </a:r>
            <a:r>
              <a:rPr lang="ja-JP" altLang="en-US" sz="2200" dirty="0">
                <a:solidFill>
                  <a:prstClr val="black"/>
                </a:solidFill>
                <a:latin typeface="ＭＳ明朝"/>
                <a:ea typeface="BIZ UDPゴシック" panose="020B0400000000000000" pitchFamily="50" charset="-128"/>
              </a:rPr>
              <a:t>情報モラルが必要とされる社会の背景</a:t>
            </a:r>
            <a:r>
              <a:rPr lang="en-US" altLang="ja-JP" sz="2200" dirty="0">
                <a:solidFill>
                  <a:prstClr val="black"/>
                </a:solidFill>
                <a:latin typeface="ＭＳ明朝"/>
                <a:ea typeface="BIZ UDPゴシック" panose="020B0400000000000000" pitchFamily="50" charset="-128"/>
              </a:rPr>
              <a:t>】</a:t>
            </a:r>
          </a:p>
          <a:p>
            <a:pPr defTabSz="514350"/>
            <a:endParaRPr lang="en-US" altLang="ja-JP" sz="2200" dirty="0">
              <a:solidFill>
                <a:prstClr val="black"/>
              </a:solidFill>
              <a:latin typeface="ＭＳ明朝"/>
              <a:ea typeface="BIZ UDPゴシック" panose="020B0400000000000000" pitchFamily="50" charset="-128"/>
            </a:endParaRPr>
          </a:p>
          <a:p>
            <a:pPr defTabSz="514350"/>
            <a:r>
              <a:rPr lang="ja-JP" altLang="en-US" sz="2200" dirty="0">
                <a:solidFill>
                  <a:prstClr val="black"/>
                </a:solidFill>
                <a:latin typeface="ＭＳ明朝"/>
                <a:ea typeface="BIZ UDPゴシック" panose="020B0400000000000000" pitchFamily="50" charset="-128"/>
              </a:rPr>
              <a:t>携帯電話・スマートフォンやＳＮＳが子どもたちにも急速に普及した。</a:t>
            </a:r>
            <a:endParaRPr lang="en-US" altLang="ja-JP" sz="2200" dirty="0">
              <a:solidFill>
                <a:prstClr val="black"/>
              </a:solidFill>
              <a:latin typeface="ＭＳ明朝"/>
              <a:ea typeface="BIZ UDPゴシック" panose="020B0400000000000000" pitchFamily="50" charset="-128"/>
            </a:endParaRPr>
          </a:p>
          <a:p>
            <a:pPr defTabSz="514350"/>
            <a:endParaRPr lang="en-US" altLang="ja-JP" sz="2200" dirty="0">
              <a:solidFill>
                <a:prstClr val="black"/>
              </a:solidFill>
              <a:latin typeface="ＭＳ明朝"/>
              <a:ea typeface="BIZ UDPゴシック" panose="020B0400000000000000" pitchFamily="50" charset="-128"/>
            </a:endParaRPr>
          </a:p>
          <a:p>
            <a:pPr defTabSz="514350"/>
            <a:r>
              <a:rPr lang="ja-JP" altLang="en-US" sz="2200" dirty="0">
                <a:solidFill>
                  <a:prstClr val="black"/>
                </a:solidFill>
                <a:latin typeface="ＭＳ明朝"/>
                <a:ea typeface="BIZ UDPゴシック" panose="020B0400000000000000" pitchFamily="50" charset="-128"/>
              </a:rPr>
              <a:t>このため</a:t>
            </a:r>
            <a:endParaRPr lang="en-US" altLang="ja-JP" sz="2200" dirty="0">
              <a:solidFill>
                <a:prstClr val="black"/>
              </a:solidFill>
              <a:latin typeface="ＭＳ明朝"/>
              <a:ea typeface="BIZ UDPゴシック" panose="020B0400000000000000" pitchFamily="50" charset="-128"/>
            </a:endParaRPr>
          </a:p>
          <a:p>
            <a:pPr defTabSz="514350"/>
            <a:endParaRPr lang="en-US" altLang="ja-JP" sz="2200" dirty="0">
              <a:solidFill>
                <a:prstClr val="black"/>
              </a:solidFill>
              <a:latin typeface="ＭＳ明朝"/>
              <a:ea typeface="BIZ UDPゴシック" panose="020B0400000000000000" pitchFamily="50" charset="-128"/>
            </a:endParaRPr>
          </a:p>
          <a:p>
            <a:pPr marL="313433" lvl="1" indent="-120551" defTabSz="514350">
              <a:buFont typeface="Wingdings" panose="05000000000000000000" pitchFamily="2" charset="2"/>
              <a:buChar char="n"/>
            </a:pPr>
            <a:r>
              <a:rPr lang="ja-JP" altLang="en-US" sz="2200" dirty="0">
                <a:solidFill>
                  <a:prstClr val="black"/>
                </a:solidFill>
                <a:latin typeface="ＭＳ明朝"/>
                <a:ea typeface="BIZ UDPゴシック" panose="020B0400000000000000" pitchFamily="50" charset="-128"/>
              </a:rPr>
              <a:t>インターネット上での誹謗中傷やいじめ</a:t>
            </a:r>
            <a:r>
              <a:rPr lang="ja-JP" altLang="en-US" sz="2200" dirty="0">
                <a:solidFill>
                  <a:srgbClr val="FF0000"/>
                </a:solidFill>
                <a:latin typeface="ＭＳ明朝"/>
                <a:ea typeface="BIZ UDPゴシック" panose="020B0400000000000000" pitchFamily="50" charset="-128"/>
              </a:rPr>
              <a:t>（権利の尊重と責任）</a:t>
            </a:r>
            <a:endParaRPr lang="en-US" altLang="ja-JP" sz="2200" dirty="0">
              <a:solidFill>
                <a:srgbClr val="FF0000"/>
              </a:solidFill>
              <a:latin typeface="ＭＳ明朝"/>
              <a:ea typeface="BIZ UDPゴシック" panose="020B0400000000000000" pitchFamily="50" charset="-128"/>
            </a:endParaRPr>
          </a:p>
          <a:p>
            <a:pPr marL="313433" lvl="1" indent="-120551" defTabSz="514350">
              <a:buFont typeface="Wingdings" panose="05000000000000000000" pitchFamily="2" charset="2"/>
              <a:buChar char="n"/>
            </a:pPr>
            <a:r>
              <a:rPr lang="ja-JP" altLang="en-US" sz="2200" dirty="0">
                <a:solidFill>
                  <a:prstClr val="black"/>
                </a:solidFill>
                <a:latin typeface="ＭＳ明朝"/>
                <a:ea typeface="BIZ UDPゴシック" panose="020B0400000000000000" pitchFamily="50" charset="-128"/>
              </a:rPr>
              <a:t>インターネット上の犯罪や違法・有害情報の問題の深刻化</a:t>
            </a:r>
            <a:r>
              <a:rPr lang="ja-JP" altLang="en-US" sz="2200" dirty="0">
                <a:solidFill>
                  <a:srgbClr val="FF0000"/>
                </a:solidFill>
                <a:latin typeface="ＭＳ明朝"/>
                <a:ea typeface="BIZ UDPゴシック" panose="020B0400000000000000" pitchFamily="50" charset="-128"/>
              </a:rPr>
              <a:t>（情報安全）</a:t>
            </a:r>
            <a:endParaRPr lang="en-US" altLang="ja-JP" sz="2200" dirty="0">
              <a:solidFill>
                <a:srgbClr val="FF0000"/>
              </a:solidFill>
              <a:latin typeface="ＭＳ明朝"/>
              <a:ea typeface="BIZ UDPゴシック" panose="020B0400000000000000" pitchFamily="50" charset="-128"/>
            </a:endParaRPr>
          </a:p>
          <a:p>
            <a:pPr marL="313433" lvl="1" indent="-120551" defTabSz="514350">
              <a:buFont typeface="Wingdings" panose="05000000000000000000" pitchFamily="2" charset="2"/>
              <a:buChar char="n"/>
            </a:pPr>
            <a:r>
              <a:rPr lang="ja-JP" altLang="en-US" sz="2200" dirty="0">
                <a:solidFill>
                  <a:prstClr val="black"/>
                </a:solidFill>
                <a:latin typeface="ＭＳ明朝"/>
                <a:ea typeface="BIZ UDPゴシック" panose="020B0400000000000000" pitchFamily="50" charset="-128"/>
              </a:rPr>
              <a:t>インターネット利用の長時間化等</a:t>
            </a:r>
            <a:r>
              <a:rPr lang="ja-JP" altLang="en-US" sz="2200" dirty="0">
                <a:solidFill>
                  <a:srgbClr val="FF0000"/>
                </a:solidFill>
                <a:latin typeface="ＭＳ明朝"/>
                <a:ea typeface="BIZ UDPゴシック" panose="020B0400000000000000" pitchFamily="50" charset="-128"/>
              </a:rPr>
              <a:t>（健康との関わり）</a:t>
            </a:r>
            <a:endParaRPr lang="en-US" altLang="ja-JP" sz="2200" dirty="0">
              <a:solidFill>
                <a:srgbClr val="FF0000"/>
              </a:solidFill>
              <a:latin typeface="ＭＳ明朝"/>
              <a:ea typeface="BIZ UDPゴシック" panose="020B0400000000000000" pitchFamily="50" charset="-128"/>
            </a:endParaRPr>
          </a:p>
          <a:p>
            <a:pPr marL="313433" lvl="1" indent="-120551" defTabSz="514350">
              <a:buFont typeface="Wingdings" panose="05000000000000000000" pitchFamily="2" charset="2"/>
              <a:buChar char="n"/>
            </a:pPr>
            <a:endParaRPr lang="en-US" altLang="ja-JP" sz="2200" dirty="0">
              <a:solidFill>
                <a:srgbClr val="FF0000"/>
              </a:solidFill>
              <a:latin typeface="ＭＳ明朝"/>
              <a:ea typeface="BIZ UDPゴシック" panose="020B0400000000000000" pitchFamily="50" charset="-128"/>
            </a:endParaRPr>
          </a:p>
          <a:p>
            <a:pPr indent="-64294" defTabSz="514350"/>
            <a:r>
              <a:rPr lang="ja-JP" altLang="en-US" sz="2200" dirty="0">
                <a:solidFill>
                  <a:prstClr val="black"/>
                </a:solidFill>
                <a:latin typeface="ＭＳ明朝"/>
                <a:ea typeface="BIZ UDPゴシック" panose="020B0400000000000000" pitchFamily="50" charset="-128"/>
              </a:rPr>
              <a:t>などの問題が生起してきた</a:t>
            </a:r>
            <a:endParaRPr lang="en-US" altLang="ja-JP" sz="2200" dirty="0">
              <a:solidFill>
                <a:prstClr val="black"/>
              </a:solidFill>
              <a:latin typeface="ＭＳ明朝"/>
              <a:ea typeface="BIZ UDPゴシック" panose="020B0400000000000000" pitchFamily="50" charset="-128"/>
            </a:endParaRPr>
          </a:p>
        </p:txBody>
      </p:sp>
      <p:sp>
        <p:nvSpPr>
          <p:cNvPr id="5" name="正方形/長方形 4"/>
          <p:cNvSpPr/>
          <p:nvPr/>
        </p:nvSpPr>
        <p:spPr>
          <a:xfrm>
            <a:off x="395536" y="3248982"/>
            <a:ext cx="8674322" cy="126013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ea typeface="BIZ UDPゴシック" panose="020B0400000000000000" pitchFamily="50" charset="-128"/>
            </a:endParaRPr>
          </a:p>
        </p:txBody>
      </p:sp>
      <p:sp>
        <p:nvSpPr>
          <p:cNvPr id="6" name="正方形/長方形 5"/>
          <p:cNvSpPr/>
          <p:nvPr/>
        </p:nvSpPr>
        <p:spPr>
          <a:xfrm>
            <a:off x="0" y="0"/>
            <a:ext cx="9144000" cy="646331"/>
          </a:xfrm>
          <a:prstGeom prst="rect">
            <a:avLst/>
          </a:prstGeom>
        </p:spPr>
        <p:txBody>
          <a:bodyPr wrap="square">
            <a:spAutoFit/>
          </a:bodyPr>
          <a:lstStyle/>
          <a:p>
            <a:pPr algn="ctr" defTabSz="514350"/>
            <a:r>
              <a:rPr lang="ja-JP" altLang="en-US" sz="3600" b="1" dirty="0">
                <a:solidFill>
                  <a:schemeClr val="tx2"/>
                </a:solidFill>
                <a:latin typeface="+mj-lt"/>
                <a:ea typeface="BIZ UDPゴシック" panose="020B0400000000000000" pitchFamily="50" charset="-128"/>
                <a:cs typeface="+mj-cs"/>
              </a:rPr>
              <a:t>なぜ情報モラルが求められるのか</a:t>
            </a:r>
            <a:endParaRPr lang="en-US" altLang="ja-JP" sz="3600" b="1" dirty="0">
              <a:solidFill>
                <a:schemeClr val="tx2"/>
              </a:solidFill>
              <a:latin typeface="+mj-lt"/>
              <a:ea typeface="BIZ UDPゴシック" panose="020B0400000000000000" pitchFamily="50" charset="-128"/>
              <a:cs typeface="+mj-cs"/>
            </a:endParaRPr>
          </a:p>
        </p:txBody>
      </p:sp>
      <p:sp>
        <p:nvSpPr>
          <p:cNvPr id="3" name="スライド番号プレースホルダー 6">
            <a:extLst>
              <a:ext uri="{FF2B5EF4-FFF2-40B4-BE49-F238E27FC236}">
                <a16:creationId xmlns:a16="http://schemas.microsoft.com/office/drawing/2014/main" id="{D48E4104-33DA-4ABD-67A2-56550367CE10}"/>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31</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1503821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21920" y="1194616"/>
            <a:ext cx="8900160" cy="3947234"/>
          </a:xfrm>
          <a:prstGeom prst="rect">
            <a:avLst/>
          </a:prstGeom>
        </p:spPr>
        <p:txBody>
          <a:bodyPr wrap="square">
            <a:spAutoFit/>
          </a:bodyPr>
          <a:lstStyle/>
          <a:p>
            <a:pPr defTabSz="514350"/>
            <a:r>
              <a:rPr lang="en-US" altLang="ja-JP" sz="2400" dirty="0">
                <a:solidFill>
                  <a:prstClr val="black"/>
                </a:solidFill>
                <a:latin typeface="ＭＳ明朝"/>
                <a:ea typeface="BIZ UDPゴシック" panose="020B0400000000000000" pitchFamily="50" charset="-128"/>
              </a:rPr>
              <a:t>【</a:t>
            </a:r>
            <a:r>
              <a:rPr lang="ja-JP" altLang="en-US" sz="2400" dirty="0">
                <a:solidFill>
                  <a:prstClr val="black"/>
                </a:solidFill>
                <a:latin typeface="ＭＳ明朝"/>
                <a:ea typeface="BIZ UDPゴシック" panose="020B0400000000000000" pitchFamily="50" charset="-128"/>
              </a:rPr>
              <a:t>情報モラルの定義と</a:t>
            </a:r>
            <a:r>
              <a:rPr lang="ja-JP" altLang="en-US" sz="2400" dirty="0">
                <a:latin typeface="ＭＳゴシック"/>
                <a:ea typeface="BIZ UDPゴシック" panose="020B0400000000000000" pitchFamily="50" charset="-128"/>
              </a:rPr>
              <a:t>育成を目指す資質・能力</a:t>
            </a:r>
            <a:r>
              <a:rPr lang="en-US" altLang="ja-JP" sz="2400" dirty="0">
                <a:solidFill>
                  <a:prstClr val="black"/>
                </a:solidFill>
                <a:latin typeface="ＭＳ明朝"/>
                <a:ea typeface="BIZ UDPゴシック" panose="020B0400000000000000" pitchFamily="50" charset="-128"/>
              </a:rPr>
              <a:t>】</a:t>
            </a:r>
          </a:p>
          <a:p>
            <a:pPr defTabSz="514350"/>
            <a:endParaRPr lang="en-US" altLang="ja-JP" sz="1050" dirty="0">
              <a:solidFill>
                <a:prstClr val="black"/>
              </a:solidFill>
              <a:latin typeface="ＭＳ明朝"/>
              <a:ea typeface="BIZ UDPゴシック" panose="020B0400000000000000" pitchFamily="50" charset="-128"/>
            </a:endParaRPr>
          </a:p>
          <a:p>
            <a:pPr defTabSz="514350"/>
            <a:r>
              <a:rPr lang="ja-JP" altLang="en-US" sz="2400" dirty="0">
                <a:solidFill>
                  <a:prstClr val="black"/>
                </a:solidFill>
                <a:latin typeface="ＭＳ明朝"/>
                <a:ea typeface="BIZ UDPゴシック" panose="020B0400000000000000" pitchFamily="50" charset="-128"/>
              </a:rPr>
              <a:t>情報モラルとは，「情報社会で適正な活動を行うための基になる考え方と態度」と定義されているが，</a:t>
            </a:r>
            <a:endParaRPr lang="en-US" altLang="ja-JP" sz="2400" dirty="0">
              <a:solidFill>
                <a:prstClr val="black"/>
              </a:solidFill>
              <a:latin typeface="ＭＳ明朝"/>
              <a:ea typeface="BIZ UDPゴシック" panose="020B0400000000000000" pitchFamily="50" charset="-128"/>
            </a:endParaRPr>
          </a:p>
          <a:p>
            <a:pPr defTabSz="514350"/>
            <a:endParaRPr lang="en-US" altLang="ja-JP" sz="2400" dirty="0">
              <a:solidFill>
                <a:prstClr val="black"/>
              </a:solidFill>
              <a:latin typeface="ＭＳ明朝"/>
              <a:ea typeface="BIZ UDPゴシック" panose="020B0400000000000000" pitchFamily="50" charset="-128"/>
            </a:endParaRPr>
          </a:p>
          <a:p>
            <a:pPr defTabSz="514350"/>
            <a:r>
              <a:rPr lang="ja-JP" altLang="en-US" sz="2400" dirty="0">
                <a:solidFill>
                  <a:prstClr val="black"/>
                </a:solidFill>
                <a:latin typeface="ＭＳ明朝"/>
                <a:ea typeface="BIZ UDPゴシック" panose="020B0400000000000000" pitchFamily="50" charset="-128"/>
              </a:rPr>
              <a:t>具体的には次のような</a:t>
            </a:r>
            <a:r>
              <a:rPr lang="ja-JP" altLang="en-US" sz="2000" dirty="0">
                <a:latin typeface="ＭＳゴシック"/>
                <a:ea typeface="BIZ UDPゴシック" panose="020B0400000000000000" pitchFamily="50" charset="-128"/>
              </a:rPr>
              <a:t>資質・能力</a:t>
            </a:r>
            <a:r>
              <a:rPr lang="ja-JP" altLang="en-US" sz="2400" dirty="0">
                <a:solidFill>
                  <a:prstClr val="black"/>
                </a:solidFill>
                <a:latin typeface="ＭＳ明朝"/>
                <a:ea typeface="BIZ UDPゴシック" panose="020B0400000000000000" pitchFamily="50" charset="-128"/>
              </a:rPr>
              <a:t>の育成が求められる</a:t>
            </a:r>
            <a:endParaRPr lang="en-US" altLang="ja-JP" sz="2400" dirty="0">
              <a:solidFill>
                <a:prstClr val="black"/>
              </a:solidFill>
              <a:latin typeface="ＭＳ明朝"/>
              <a:ea typeface="BIZ UDPゴシック" panose="020B0400000000000000" pitchFamily="50" charset="-128"/>
            </a:endParaRPr>
          </a:p>
          <a:p>
            <a:pPr defTabSz="514350"/>
            <a:endParaRPr lang="en-US" altLang="ja-JP" sz="2025" dirty="0">
              <a:solidFill>
                <a:prstClr val="black"/>
              </a:solidFill>
              <a:latin typeface="ＭＳ明朝"/>
              <a:ea typeface="BIZ UDPゴシック" panose="020B0400000000000000" pitchFamily="50" charset="-128"/>
            </a:endParaRPr>
          </a:p>
          <a:p>
            <a:pPr marL="120551" indent="-120551" defTabSz="514350">
              <a:buFont typeface="Arial" panose="020B0604020202020204" pitchFamily="34" charset="0"/>
              <a:buChar char="•"/>
            </a:pPr>
            <a:r>
              <a:rPr lang="ja-JP" altLang="en-US" sz="2100" dirty="0">
                <a:solidFill>
                  <a:prstClr val="black"/>
                </a:solidFill>
                <a:latin typeface="ＭＳ明朝"/>
                <a:ea typeface="BIZ UDPゴシック" panose="020B0400000000000000" pitchFamily="50" charset="-128"/>
              </a:rPr>
              <a:t>他者への影響を考え，人権，知的財産権など</a:t>
            </a:r>
            <a:r>
              <a:rPr lang="ja-JP" altLang="en-US" sz="2100" dirty="0">
                <a:solidFill>
                  <a:srgbClr val="FF0000"/>
                </a:solidFill>
                <a:latin typeface="ＭＳ明朝"/>
                <a:ea typeface="BIZ UDPゴシック" panose="020B0400000000000000" pitchFamily="50" charset="-128"/>
              </a:rPr>
              <a:t>自他の権利を尊重</a:t>
            </a:r>
            <a:r>
              <a:rPr lang="ja-JP" altLang="en-US" sz="2100" dirty="0">
                <a:solidFill>
                  <a:prstClr val="black"/>
                </a:solidFill>
                <a:latin typeface="ＭＳ明朝"/>
                <a:ea typeface="BIZ UDPゴシック" panose="020B0400000000000000" pitchFamily="50" charset="-128"/>
              </a:rPr>
              <a:t>し情報社会での</a:t>
            </a:r>
            <a:r>
              <a:rPr lang="ja-JP" altLang="en-US" sz="2100" dirty="0">
                <a:solidFill>
                  <a:srgbClr val="FF0000"/>
                </a:solidFill>
                <a:latin typeface="ＭＳ明朝"/>
                <a:ea typeface="BIZ UDPゴシック" panose="020B0400000000000000" pitchFamily="50" charset="-128"/>
              </a:rPr>
              <a:t>行動に責任</a:t>
            </a:r>
            <a:r>
              <a:rPr lang="ja-JP" altLang="en-US" sz="2100" dirty="0">
                <a:solidFill>
                  <a:prstClr val="black"/>
                </a:solidFill>
                <a:latin typeface="ＭＳ明朝"/>
                <a:ea typeface="BIZ UDPゴシック" panose="020B0400000000000000" pitchFamily="50" charset="-128"/>
              </a:rPr>
              <a:t>をもつ</a:t>
            </a:r>
            <a:endParaRPr lang="en-US" altLang="ja-JP" sz="2100" dirty="0">
              <a:solidFill>
                <a:prstClr val="black"/>
              </a:solidFill>
              <a:latin typeface="ＭＳ明朝"/>
              <a:ea typeface="BIZ UDPゴシック" panose="020B0400000000000000" pitchFamily="50" charset="-128"/>
            </a:endParaRPr>
          </a:p>
          <a:p>
            <a:pPr marL="120551" indent="-120551" defTabSz="514350">
              <a:buFont typeface="Arial" panose="020B0604020202020204" pitchFamily="34" charset="0"/>
              <a:buChar char="•"/>
            </a:pPr>
            <a:r>
              <a:rPr lang="ja-JP" altLang="en-US" sz="2100" dirty="0">
                <a:solidFill>
                  <a:prstClr val="black"/>
                </a:solidFill>
                <a:latin typeface="ＭＳ明朝"/>
                <a:ea typeface="BIZ UDPゴシック" panose="020B0400000000000000" pitchFamily="50" charset="-128"/>
              </a:rPr>
              <a:t>犯罪被害を含む危険の回避など情報を</a:t>
            </a:r>
            <a:r>
              <a:rPr lang="ja-JP" altLang="en-US" sz="2100" dirty="0">
                <a:solidFill>
                  <a:srgbClr val="FF0000"/>
                </a:solidFill>
                <a:latin typeface="ＭＳ明朝"/>
                <a:ea typeface="BIZ UDPゴシック" panose="020B0400000000000000" pitchFamily="50" charset="-128"/>
              </a:rPr>
              <a:t>正しく安全に利用</a:t>
            </a:r>
            <a:r>
              <a:rPr lang="ja-JP" altLang="en-US" sz="2100" dirty="0">
                <a:solidFill>
                  <a:prstClr val="black"/>
                </a:solidFill>
                <a:latin typeface="ＭＳ明朝"/>
                <a:ea typeface="BIZ UDPゴシック" panose="020B0400000000000000" pitchFamily="50" charset="-128"/>
              </a:rPr>
              <a:t>できる</a:t>
            </a:r>
            <a:endParaRPr lang="en-US" altLang="ja-JP" sz="2100" dirty="0">
              <a:solidFill>
                <a:prstClr val="black"/>
              </a:solidFill>
              <a:latin typeface="ＭＳ明朝"/>
              <a:ea typeface="BIZ UDPゴシック" panose="020B0400000000000000" pitchFamily="50" charset="-128"/>
            </a:endParaRPr>
          </a:p>
          <a:p>
            <a:pPr marL="120551" indent="-120551" defTabSz="514350">
              <a:buFont typeface="Arial" panose="020B0604020202020204" pitchFamily="34" charset="0"/>
              <a:buChar char="•"/>
            </a:pPr>
            <a:r>
              <a:rPr lang="ja-JP" altLang="en-US" sz="2100" dirty="0">
                <a:solidFill>
                  <a:prstClr val="black"/>
                </a:solidFill>
                <a:latin typeface="ＭＳ明朝"/>
                <a:ea typeface="BIZ UDPゴシック" panose="020B0400000000000000" pitchFamily="50" charset="-128"/>
              </a:rPr>
              <a:t>コンピュータなどの情報機器の使用による</a:t>
            </a:r>
            <a:r>
              <a:rPr lang="ja-JP" altLang="en-US" sz="2100" dirty="0">
                <a:solidFill>
                  <a:srgbClr val="FF0000"/>
                </a:solidFill>
                <a:latin typeface="ＭＳ明朝"/>
                <a:ea typeface="BIZ UDPゴシック" panose="020B0400000000000000" pitchFamily="50" charset="-128"/>
              </a:rPr>
              <a:t>健康との関わり</a:t>
            </a:r>
            <a:r>
              <a:rPr lang="ja-JP" altLang="en-US" sz="2100" dirty="0">
                <a:solidFill>
                  <a:prstClr val="black"/>
                </a:solidFill>
                <a:latin typeface="ＭＳ明朝"/>
                <a:ea typeface="BIZ UDPゴシック" panose="020B0400000000000000" pitchFamily="50" charset="-128"/>
              </a:rPr>
              <a:t>を理解する</a:t>
            </a:r>
            <a:endParaRPr lang="en-US" altLang="ja-JP" sz="2100" dirty="0">
              <a:solidFill>
                <a:prstClr val="black"/>
              </a:solidFill>
              <a:latin typeface="ＭＳ明朝"/>
              <a:ea typeface="BIZ UDPゴシック" panose="020B0400000000000000" pitchFamily="50" charset="-128"/>
            </a:endParaRPr>
          </a:p>
          <a:p>
            <a:pPr marL="120551" indent="-120551" defTabSz="514350">
              <a:buFont typeface="Arial" panose="020B0604020202020204" pitchFamily="34" charset="0"/>
              <a:buChar char="•"/>
            </a:pPr>
            <a:endParaRPr lang="en-US" altLang="ja-JP" sz="1575" dirty="0">
              <a:solidFill>
                <a:prstClr val="black"/>
              </a:solidFill>
              <a:latin typeface="ＭＳ明朝"/>
              <a:ea typeface="BIZ UDPゴシック" panose="020B0400000000000000" pitchFamily="50" charset="-128"/>
            </a:endParaRPr>
          </a:p>
        </p:txBody>
      </p:sp>
      <p:sp>
        <p:nvSpPr>
          <p:cNvPr id="4" name="正方形/長方形 3"/>
          <p:cNvSpPr/>
          <p:nvPr/>
        </p:nvSpPr>
        <p:spPr>
          <a:xfrm>
            <a:off x="121920" y="3501008"/>
            <a:ext cx="8900160" cy="13868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ea typeface="BIZ UDPゴシック" panose="020B0400000000000000" pitchFamily="50" charset="-128"/>
            </a:endParaRPr>
          </a:p>
        </p:txBody>
      </p:sp>
      <p:sp>
        <p:nvSpPr>
          <p:cNvPr id="6" name="正方形/長方形 5"/>
          <p:cNvSpPr/>
          <p:nvPr/>
        </p:nvSpPr>
        <p:spPr>
          <a:xfrm>
            <a:off x="0" y="0"/>
            <a:ext cx="9144000" cy="646331"/>
          </a:xfrm>
          <a:prstGeom prst="rect">
            <a:avLst/>
          </a:prstGeom>
        </p:spPr>
        <p:txBody>
          <a:bodyPr wrap="square">
            <a:spAutoFit/>
          </a:bodyPr>
          <a:lstStyle/>
          <a:p>
            <a:pPr algn="ctr" defTabSz="514350"/>
            <a:r>
              <a:rPr lang="ja-JP" altLang="en-US" sz="3600" b="1" dirty="0">
                <a:solidFill>
                  <a:schemeClr val="tx2"/>
                </a:solidFill>
                <a:latin typeface="+mj-lt"/>
                <a:ea typeface="BIZ UDPゴシック" panose="020B0400000000000000" pitchFamily="50" charset="-128"/>
                <a:cs typeface="+mj-cs"/>
              </a:rPr>
              <a:t>情報モラルの定義と指導内容</a:t>
            </a:r>
            <a:endParaRPr lang="en-US" altLang="ja-JP" sz="3600" b="1" dirty="0">
              <a:solidFill>
                <a:schemeClr val="tx2"/>
              </a:solidFill>
              <a:latin typeface="+mj-lt"/>
              <a:ea typeface="BIZ UDPゴシック" panose="020B0400000000000000" pitchFamily="50" charset="-128"/>
              <a:cs typeface="+mj-cs"/>
            </a:endParaRPr>
          </a:p>
        </p:txBody>
      </p:sp>
      <p:sp>
        <p:nvSpPr>
          <p:cNvPr id="3" name="スライド番号プレースホルダー 6">
            <a:extLst>
              <a:ext uri="{FF2B5EF4-FFF2-40B4-BE49-F238E27FC236}">
                <a16:creationId xmlns:a16="http://schemas.microsoft.com/office/drawing/2014/main" id="{453CCB17-DA1F-7A98-5617-843A85AC7981}"/>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32</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11362291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79512" y="1229217"/>
            <a:ext cx="8862060" cy="3877985"/>
          </a:xfrm>
          <a:prstGeom prst="rect">
            <a:avLst/>
          </a:prstGeom>
        </p:spPr>
        <p:txBody>
          <a:bodyPr wrap="square">
            <a:spAutoFit/>
          </a:bodyPr>
          <a:lstStyle/>
          <a:p>
            <a:pPr defTabSz="514350"/>
            <a:r>
              <a:rPr lang="en-US" altLang="ja-JP" sz="2250" dirty="0">
                <a:solidFill>
                  <a:prstClr val="black"/>
                </a:solidFill>
                <a:latin typeface="ＭＳ明朝"/>
                <a:ea typeface="BIZ UDPゴシック" panose="020B0400000000000000" pitchFamily="50" charset="-128"/>
              </a:rPr>
              <a:t>【</a:t>
            </a:r>
            <a:r>
              <a:rPr lang="ja-JP" altLang="en-US" sz="2250" dirty="0">
                <a:solidFill>
                  <a:prstClr val="black"/>
                </a:solidFill>
                <a:latin typeface="ＭＳ明朝"/>
                <a:ea typeface="BIZ UDPゴシック" panose="020B0400000000000000" pitchFamily="50" charset="-128"/>
              </a:rPr>
              <a:t>具体的な学習活動</a:t>
            </a:r>
            <a:r>
              <a:rPr lang="en-US" altLang="ja-JP" sz="2250" dirty="0">
                <a:solidFill>
                  <a:prstClr val="black"/>
                </a:solidFill>
                <a:latin typeface="ＭＳ明朝"/>
                <a:ea typeface="BIZ UDPゴシック" panose="020B0400000000000000" pitchFamily="50" charset="-128"/>
              </a:rPr>
              <a:t>】</a:t>
            </a:r>
          </a:p>
          <a:p>
            <a:pPr defTabSz="514350"/>
            <a:endParaRPr lang="en-US" altLang="ja-JP" sz="2250" dirty="0">
              <a:solidFill>
                <a:prstClr val="black"/>
              </a:solidFill>
              <a:latin typeface="ＭＳ明朝"/>
              <a:ea typeface="BIZ UDPゴシック" panose="020B0400000000000000" pitchFamily="50" charset="-128"/>
            </a:endParaRPr>
          </a:p>
          <a:p>
            <a:pPr defTabSz="514350"/>
            <a:r>
              <a:rPr lang="ja-JP" altLang="en-US" sz="2250" dirty="0">
                <a:solidFill>
                  <a:prstClr val="black"/>
                </a:solidFill>
                <a:latin typeface="ＭＳ明朝"/>
                <a:ea typeface="BIZ UDPゴシック" panose="020B0400000000000000" pitchFamily="50" charset="-128"/>
              </a:rPr>
              <a:t>情報モラルを指導するためにどのような具体的な学習活動が考えられるのか</a:t>
            </a:r>
            <a:endParaRPr lang="en-US" altLang="ja-JP" sz="2250" dirty="0">
              <a:solidFill>
                <a:prstClr val="black"/>
              </a:solidFill>
              <a:latin typeface="ＭＳ明朝"/>
              <a:ea typeface="BIZ UDPゴシック" panose="020B0400000000000000" pitchFamily="50" charset="-128"/>
            </a:endParaRPr>
          </a:p>
          <a:p>
            <a:pPr defTabSz="514350"/>
            <a:endParaRPr lang="en-US" altLang="ja-JP" dirty="0">
              <a:solidFill>
                <a:prstClr val="black"/>
              </a:solidFill>
              <a:latin typeface="ＭＳ明朝"/>
              <a:ea typeface="BIZ UDPゴシック" panose="020B0400000000000000" pitchFamily="50" charset="-128"/>
            </a:endParaRPr>
          </a:p>
          <a:p>
            <a:pPr marL="578644" lvl="1" indent="-385763" defTabSz="514350">
              <a:buFont typeface="+mj-lt"/>
              <a:buAutoNum type="arabicPeriod"/>
            </a:pPr>
            <a:r>
              <a:rPr lang="ja-JP" altLang="en-US" sz="2400" dirty="0">
                <a:solidFill>
                  <a:prstClr val="black"/>
                </a:solidFill>
                <a:latin typeface="ＭＳ明朝"/>
                <a:ea typeface="BIZ UDPゴシック" panose="020B0400000000000000" pitchFamily="50" charset="-128"/>
              </a:rPr>
              <a:t>情報発信による他人や社会への影響</a:t>
            </a:r>
            <a:r>
              <a:rPr lang="ja-JP" altLang="en-US" sz="2400" dirty="0">
                <a:solidFill>
                  <a:srgbClr val="002060"/>
                </a:solidFill>
                <a:latin typeface="ＭＳ明朝"/>
                <a:ea typeface="BIZ UDPゴシック" panose="020B0400000000000000" pitchFamily="50" charset="-128"/>
              </a:rPr>
              <a:t>（</a:t>
            </a:r>
            <a:r>
              <a:rPr lang="ja-JP" altLang="en-US" sz="2400" dirty="0">
                <a:solidFill>
                  <a:srgbClr val="FF0000"/>
                </a:solidFill>
                <a:latin typeface="ＭＳ明朝"/>
                <a:ea typeface="BIZ UDPゴシック" panose="020B0400000000000000" pitchFamily="50" charset="-128"/>
              </a:rPr>
              <a:t>行動に責任</a:t>
            </a:r>
            <a:r>
              <a:rPr lang="ja-JP" altLang="en-US" sz="2400" dirty="0">
                <a:solidFill>
                  <a:srgbClr val="002060"/>
                </a:solidFill>
                <a:latin typeface="ＭＳ明朝"/>
                <a:ea typeface="BIZ UDPゴシック" panose="020B0400000000000000" pitchFamily="50" charset="-128"/>
              </a:rPr>
              <a:t>）</a:t>
            </a:r>
            <a:endParaRPr lang="en-US" altLang="ja-JP" sz="2400" dirty="0">
              <a:solidFill>
                <a:prstClr val="black"/>
              </a:solidFill>
              <a:latin typeface="ＭＳ明朝"/>
              <a:ea typeface="BIZ UDPゴシック" panose="020B0400000000000000" pitchFamily="50" charset="-128"/>
            </a:endParaRPr>
          </a:p>
          <a:p>
            <a:pPr marL="578644" lvl="1" indent="-385763" defTabSz="514350">
              <a:buFont typeface="+mj-lt"/>
              <a:buAutoNum type="arabicPeriod"/>
            </a:pPr>
            <a:r>
              <a:rPr lang="ja-JP" altLang="en-US" sz="2400" dirty="0">
                <a:solidFill>
                  <a:prstClr val="black"/>
                </a:solidFill>
                <a:latin typeface="ＭＳ明朝"/>
                <a:ea typeface="BIZ UDPゴシック" panose="020B0400000000000000" pitchFamily="50" charset="-128"/>
              </a:rPr>
              <a:t>ネット上のルールやマナーを守る意味</a:t>
            </a:r>
            <a:r>
              <a:rPr lang="ja-JP" altLang="en-US" sz="2400" dirty="0">
                <a:solidFill>
                  <a:srgbClr val="002060"/>
                </a:solidFill>
                <a:latin typeface="ＭＳ明朝"/>
                <a:ea typeface="BIZ UDPゴシック" panose="020B0400000000000000" pitchFamily="50" charset="-128"/>
              </a:rPr>
              <a:t>（</a:t>
            </a:r>
            <a:r>
              <a:rPr lang="ja-JP" altLang="en-US" sz="2400" dirty="0">
                <a:solidFill>
                  <a:srgbClr val="FF0000"/>
                </a:solidFill>
                <a:latin typeface="ＭＳ明朝"/>
                <a:ea typeface="BIZ UDPゴシック" panose="020B0400000000000000" pitchFamily="50" charset="-128"/>
              </a:rPr>
              <a:t>行動に責任</a:t>
            </a:r>
            <a:r>
              <a:rPr lang="ja-JP" altLang="en-US" sz="2400" dirty="0">
                <a:solidFill>
                  <a:srgbClr val="002060"/>
                </a:solidFill>
                <a:latin typeface="ＭＳ明朝"/>
                <a:ea typeface="BIZ UDPゴシック" panose="020B0400000000000000" pitchFamily="50" charset="-128"/>
              </a:rPr>
              <a:t>）</a:t>
            </a:r>
            <a:endParaRPr lang="en-US" altLang="ja-JP" sz="2400" dirty="0">
              <a:solidFill>
                <a:prstClr val="black"/>
              </a:solidFill>
              <a:latin typeface="ＭＳ明朝"/>
              <a:ea typeface="BIZ UDPゴシック" panose="020B0400000000000000" pitchFamily="50" charset="-128"/>
            </a:endParaRPr>
          </a:p>
          <a:p>
            <a:pPr marL="578644" lvl="1" indent="-385763" defTabSz="514350">
              <a:buFont typeface="+mj-lt"/>
              <a:buAutoNum type="arabicPeriod"/>
            </a:pPr>
            <a:r>
              <a:rPr lang="ja-JP" altLang="en-US" sz="2400" dirty="0">
                <a:solidFill>
                  <a:prstClr val="black"/>
                </a:solidFill>
                <a:latin typeface="ＭＳ明朝"/>
                <a:ea typeface="BIZ UDPゴシック" panose="020B0400000000000000" pitchFamily="50" charset="-128"/>
              </a:rPr>
              <a:t>情報には自他の権利があること</a:t>
            </a:r>
            <a:r>
              <a:rPr lang="ja-JP" altLang="en-US" sz="2400" dirty="0">
                <a:solidFill>
                  <a:srgbClr val="002060"/>
                </a:solidFill>
                <a:latin typeface="ＭＳ明朝"/>
                <a:ea typeface="BIZ UDPゴシック" panose="020B0400000000000000" pitchFamily="50" charset="-128"/>
              </a:rPr>
              <a:t>（</a:t>
            </a:r>
            <a:r>
              <a:rPr lang="ja-JP" altLang="en-US" sz="2400" dirty="0">
                <a:solidFill>
                  <a:srgbClr val="FF0000"/>
                </a:solidFill>
                <a:latin typeface="ＭＳ明朝"/>
                <a:ea typeface="BIZ UDPゴシック" panose="020B0400000000000000" pitchFamily="50" charset="-128"/>
              </a:rPr>
              <a:t>権利を尊重</a:t>
            </a:r>
            <a:r>
              <a:rPr lang="ja-JP" altLang="en-US" sz="2400" dirty="0">
                <a:solidFill>
                  <a:srgbClr val="002060"/>
                </a:solidFill>
                <a:latin typeface="ＭＳ明朝"/>
                <a:ea typeface="BIZ UDPゴシック" panose="020B0400000000000000" pitchFamily="50" charset="-128"/>
              </a:rPr>
              <a:t>）</a:t>
            </a:r>
            <a:endParaRPr lang="en-US" altLang="ja-JP" sz="2400" dirty="0">
              <a:solidFill>
                <a:prstClr val="black"/>
              </a:solidFill>
              <a:latin typeface="ＭＳ明朝"/>
              <a:ea typeface="BIZ UDPゴシック" panose="020B0400000000000000" pitchFamily="50" charset="-128"/>
            </a:endParaRPr>
          </a:p>
          <a:p>
            <a:pPr marL="578644" lvl="1" indent="-385763" defTabSz="514350">
              <a:buFont typeface="+mj-lt"/>
              <a:buAutoNum type="arabicPeriod"/>
            </a:pPr>
            <a:r>
              <a:rPr lang="ja-JP" altLang="en-US" sz="2400" dirty="0">
                <a:solidFill>
                  <a:prstClr val="black"/>
                </a:solidFill>
                <a:latin typeface="ＭＳ明朝"/>
                <a:ea typeface="BIZ UDPゴシック" panose="020B0400000000000000" pitchFamily="50" charset="-128"/>
              </a:rPr>
              <a:t>情報には誤ったものや危険なものがあること</a:t>
            </a:r>
            <a:r>
              <a:rPr lang="ja-JP" altLang="en-US" sz="2400" dirty="0">
                <a:solidFill>
                  <a:srgbClr val="002060"/>
                </a:solidFill>
                <a:latin typeface="ＭＳ明朝"/>
                <a:ea typeface="BIZ UDPゴシック" panose="020B0400000000000000" pitchFamily="50" charset="-128"/>
              </a:rPr>
              <a:t>（</a:t>
            </a:r>
            <a:r>
              <a:rPr lang="ja-JP" altLang="en-US" sz="2400" dirty="0">
                <a:solidFill>
                  <a:srgbClr val="FF0000"/>
                </a:solidFill>
                <a:latin typeface="ＭＳ明朝"/>
                <a:ea typeface="BIZ UDPゴシック" panose="020B0400000000000000" pitchFamily="50" charset="-128"/>
              </a:rPr>
              <a:t>正しく安全に</a:t>
            </a:r>
            <a:r>
              <a:rPr lang="ja-JP" altLang="en-US" sz="2400" dirty="0">
                <a:solidFill>
                  <a:srgbClr val="002060"/>
                </a:solidFill>
                <a:latin typeface="ＭＳ明朝"/>
                <a:ea typeface="BIZ UDPゴシック" panose="020B0400000000000000" pitchFamily="50" charset="-128"/>
              </a:rPr>
              <a:t>）</a:t>
            </a:r>
            <a:endParaRPr lang="en-US" altLang="ja-JP" sz="2400" dirty="0">
              <a:solidFill>
                <a:prstClr val="black"/>
              </a:solidFill>
              <a:latin typeface="ＭＳ明朝"/>
              <a:ea typeface="BIZ UDPゴシック" panose="020B0400000000000000" pitchFamily="50" charset="-128"/>
            </a:endParaRPr>
          </a:p>
          <a:p>
            <a:pPr marL="578644" lvl="1" indent="-385763" defTabSz="514350">
              <a:buFont typeface="+mj-lt"/>
              <a:buAutoNum type="arabicPeriod"/>
            </a:pPr>
            <a:r>
              <a:rPr lang="ja-JP" altLang="en-US" sz="2400" dirty="0">
                <a:solidFill>
                  <a:prstClr val="black"/>
                </a:solidFill>
                <a:latin typeface="ＭＳ明朝"/>
                <a:ea typeface="BIZ UDPゴシック" panose="020B0400000000000000" pitchFamily="50" charset="-128"/>
              </a:rPr>
              <a:t>健康を害するような行動について</a:t>
            </a:r>
            <a:r>
              <a:rPr lang="ja-JP" altLang="en-US" sz="2400" dirty="0">
                <a:solidFill>
                  <a:srgbClr val="002060"/>
                </a:solidFill>
                <a:latin typeface="ＭＳ明朝"/>
                <a:ea typeface="BIZ UDPゴシック" panose="020B0400000000000000" pitchFamily="50" charset="-128"/>
              </a:rPr>
              <a:t>（</a:t>
            </a:r>
            <a:r>
              <a:rPr lang="ja-JP" altLang="en-US" sz="2400" dirty="0">
                <a:solidFill>
                  <a:srgbClr val="FF0000"/>
                </a:solidFill>
                <a:latin typeface="ＭＳ明朝"/>
                <a:ea typeface="BIZ UDPゴシック" panose="020B0400000000000000" pitchFamily="50" charset="-128"/>
              </a:rPr>
              <a:t>健康との関わり</a:t>
            </a:r>
            <a:r>
              <a:rPr lang="ja-JP" altLang="en-US" sz="2400" dirty="0">
                <a:solidFill>
                  <a:srgbClr val="002060"/>
                </a:solidFill>
                <a:latin typeface="ＭＳ明朝"/>
                <a:ea typeface="BIZ UDPゴシック" panose="020B0400000000000000" pitchFamily="50" charset="-128"/>
              </a:rPr>
              <a:t>）</a:t>
            </a:r>
            <a:endParaRPr lang="en-US" altLang="ja-JP" sz="2400" dirty="0">
              <a:solidFill>
                <a:srgbClr val="002060"/>
              </a:solidFill>
              <a:latin typeface="ＭＳ明朝"/>
              <a:ea typeface="BIZ UDPゴシック" panose="020B0400000000000000" pitchFamily="50" charset="-128"/>
            </a:endParaRPr>
          </a:p>
          <a:p>
            <a:pPr marL="120551" indent="-120551" defTabSz="514350">
              <a:buFont typeface="Arial" panose="020B0604020202020204" pitchFamily="34" charset="0"/>
              <a:buChar char="•"/>
            </a:pPr>
            <a:endParaRPr lang="en-US" altLang="ja-JP" dirty="0">
              <a:solidFill>
                <a:prstClr val="black"/>
              </a:solidFill>
              <a:latin typeface="ＭＳ明朝"/>
              <a:ea typeface="BIZ UDPゴシック" panose="020B0400000000000000" pitchFamily="50" charset="-128"/>
            </a:endParaRPr>
          </a:p>
        </p:txBody>
      </p:sp>
      <p:sp>
        <p:nvSpPr>
          <p:cNvPr id="4" name="正方形/長方形 3"/>
          <p:cNvSpPr/>
          <p:nvPr/>
        </p:nvSpPr>
        <p:spPr>
          <a:xfrm>
            <a:off x="323528" y="2780928"/>
            <a:ext cx="8640960" cy="208711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ea typeface="BIZ UDPゴシック" panose="020B0400000000000000" pitchFamily="50" charset="-128"/>
            </a:endParaRPr>
          </a:p>
        </p:txBody>
      </p:sp>
      <p:sp>
        <p:nvSpPr>
          <p:cNvPr id="6" name="正方形/長方形 5"/>
          <p:cNvSpPr/>
          <p:nvPr/>
        </p:nvSpPr>
        <p:spPr>
          <a:xfrm>
            <a:off x="0" y="0"/>
            <a:ext cx="9144000" cy="646331"/>
          </a:xfrm>
          <a:prstGeom prst="rect">
            <a:avLst/>
          </a:prstGeom>
        </p:spPr>
        <p:txBody>
          <a:bodyPr wrap="square">
            <a:spAutoFit/>
          </a:bodyPr>
          <a:lstStyle/>
          <a:p>
            <a:pPr algn="ctr" defTabSz="514350"/>
            <a:r>
              <a:rPr lang="ja-JP" altLang="en-US" sz="3600" b="1" dirty="0">
                <a:solidFill>
                  <a:schemeClr val="tx2"/>
                </a:solidFill>
                <a:latin typeface="+mj-lt"/>
                <a:ea typeface="BIZ UDPゴシック" panose="020B0400000000000000" pitchFamily="50" charset="-128"/>
                <a:cs typeface="+mj-cs"/>
              </a:rPr>
              <a:t>どのような学習活動が考えられるのか</a:t>
            </a:r>
            <a:endParaRPr lang="en-US" altLang="ja-JP" sz="3600" b="1" dirty="0">
              <a:solidFill>
                <a:schemeClr val="tx2"/>
              </a:solidFill>
              <a:latin typeface="+mj-lt"/>
              <a:ea typeface="BIZ UDPゴシック" panose="020B0400000000000000" pitchFamily="50" charset="-128"/>
              <a:cs typeface="+mj-cs"/>
            </a:endParaRPr>
          </a:p>
        </p:txBody>
      </p:sp>
      <p:sp>
        <p:nvSpPr>
          <p:cNvPr id="3" name="スライド番号プレースホルダー 6">
            <a:extLst>
              <a:ext uri="{FF2B5EF4-FFF2-40B4-BE49-F238E27FC236}">
                <a16:creationId xmlns:a16="http://schemas.microsoft.com/office/drawing/2014/main" id="{D51BB744-D7B5-11B9-6C12-43BEC386B365}"/>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33</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8113350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33860" y="1320453"/>
            <a:ext cx="8674825" cy="3799680"/>
          </a:xfrm>
          <a:prstGeom prst="rect">
            <a:avLst/>
          </a:prstGeom>
        </p:spPr>
        <p:txBody>
          <a:bodyPr wrap="square">
            <a:spAutoFit/>
          </a:bodyPr>
          <a:lstStyle/>
          <a:p>
            <a:pPr defTabSz="514350"/>
            <a:r>
              <a:rPr lang="en-US" altLang="ja-JP" sz="2250" dirty="0">
                <a:solidFill>
                  <a:prstClr val="black"/>
                </a:solidFill>
                <a:latin typeface="BIZ UDPゴシック" panose="020B0400000000000000" pitchFamily="50" charset="-128"/>
                <a:ea typeface="BIZ UDPゴシック" panose="020B0400000000000000" pitchFamily="50" charset="-128"/>
              </a:rPr>
              <a:t>【</a:t>
            </a:r>
            <a:r>
              <a:rPr lang="ja-JP" altLang="en-US" sz="2400" dirty="0">
                <a:solidFill>
                  <a:prstClr val="black"/>
                </a:solidFill>
                <a:latin typeface="BIZ UDPゴシック" panose="020B0400000000000000" pitchFamily="50" charset="-128"/>
                <a:ea typeface="BIZ UDPゴシック" panose="020B0400000000000000" pitchFamily="50" charset="-128"/>
              </a:rPr>
              <a:t>授業の工夫</a:t>
            </a:r>
            <a:r>
              <a:rPr lang="en-US" altLang="ja-JP" sz="2250" dirty="0">
                <a:solidFill>
                  <a:prstClr val="black"/>
                </a:solidFill>
                <a:latin typeface="BIZ UDPゴシック" panose="020B0400000000000000" pitchFamily="50" charset="-128"/>
                <a:ea typeface="BIZ UDPゴシック" panose="020B0400000000000000" pitchFamily="50" charset="-128"/>
              </a:rPr>
              <a:t>】</a:t>
            </a:r>
          </a:p>
          <a:p>
            <a:pPr defTabSz="514350"/>
            <a:endParaRPr lang="en-US" altLang="ja-JP" sz="2250" dirty="0">
              <a:solidFill>
                <a:prstClr val="black"/>
              </a:solidFill>
              <a:latin typeface="BIZ UDPゴシック" panose="020B0400000000000000" pitchFamily="50" charset="-128"/>
              <a:ea typeface="BIZ UDPゴシック" panose="020B0400000000000000" pitchFamily="50" charset="-128"/>
            </a:endParaRPr>
          </a:p>
          <a:p>
            <a:pPr defTabSz="514350"/>
            <a:r>
              <a:rPr lang="ja-JP" altLang="en-US" sz="2250" dirty="0">
                <a:solidFill>
                  <a:prstClr val="black"/>
                </a:solidFill>
                <a:latin typeface="BIZ UDPゴシック" panose="020B0400000000000000" pitchFamily="50" charset="-128"/>
                <a:ea typeface="BIZ UDPゴシック" panose="020B0400000000000000" pitchFamily="50" charset="-128"/>
              </a:rPr>
              <a:t>情報モラルを指導する上でどのような工夫が求められるのか</a:t>
            </a:r>
            <a:endParaRPr lang="en-US" altLang="ja-JP" sz="2250" dirty="0">
              <a:solidFill>
                <a:prstClr val="black"/>
              </a:solidFill>
              <a:latin typeface="BIZ UDPゴシック" panose="020B0400000000000000" pitchFamily="50" charset="-128"/>
              <a:ea typeface="BIZ UDPゴシック" panose="020B0400000000000000" pitchFamily="50" charset="-128"/>
            </a:endParaRPr>
          </a:p>
          <a:p>
            <a:pPr defTabSz="514350"/>
            <a:endParaRPr lang="en-US" altLang="ja-JP" dirty="0">
              <a:solidFill>
                <a:prstClr val="black"/>
              </a:solidFill>
              <a:latin typeface="BIZ UDPゴシック" panose="020B0400000000000000" pitchFamily="50" charset="-128"/>
              <a:ea typeface="BIZ UDPゴシック" panose="020B0400000000000000" pitchFamily="50" charset="-128"/>
            </a:endParaRPr>
          </a:p>
          <a:p>
            <a:pPr marL="342900" indent="-342900" defTabSz="514350">
              <a:buFont typeface="+mj-lt"/>
              <a:buAutoNum type="arabicPeriod"/>
            </a:pPr>
            <a:r>
              <a:rPr lang="ja-JP" altLang="en-US" sz="2100" dirty="0">
                <a:solidFill>
                  <a:prstClr val="black"/>
                </a:solidFill>
                <a:latin typeface="BIZ UDPゴシック" panose="020B0400000000000000" pitchFamily="50" charset="-128"/>
                <a:ea typeface="BIZ UDPゴシック" panose="020B0400000000000000" pitchFamily="50" charset="-128"/>
              </a:rPr>
              <a:t>情報を活用する授業の各場面（収集，判断，処理，発信）で学習させる</a:t>
            </a:r>
            <a:endParaRPr lang="en-US" altLang="ja-JP" sz="2100" dirty="0">
              <a:solidFill>
                <a:prstClr val="black"/>
              </a:solidFill>
              <a:latin typeface="BIZ UDPゴシック" panose="020B0400000000000000" pitchFamily="50" charset="-128"/>
              <a:ea typeface="BIZ UDPゴシック" panose="020B0400000000000000" pitchFamily="50" charset="-128"/>
            </a:endParaRPr>
          </a:p>
          <a:p>
            <a:pPr marL="342900" indent="-342900" defTabSz="514350">
              <a:buFont typeface="+mj-lt"/>
              <a:buAutoNum type="arabicPeriod"/>
            </a:pPr>
            <a:endParaRPr lang="en-US" altLang="ja-JP" sz="1050" dirty="0">
              <a:latin typeface="BIZ UDPゴシック" panose="020B0400000000000000" pitchFamily="50" charset="-128"/>
              <a:ea typeface="BIZ UDPゴシック" panose="020B0400000000000000" pitchFamily="50" charset="-128"/>
            </a:endParaRPr>
          </a:p>
          <a:p>
            <a:pPr marL="342900" indent="-342900" defTabSz="514350">
              <a:buFont typeface="+mj-lt"/>
              <a:buAutoNum type="arabicPeriod"/>
            </a:pPr>
            <a:r>
              <a:rPr lang="ja-JP" altLang="en-US" sz="2100" dirty="0">
                <a:solidFill>
                  <a:srgbClr val="FF0000"/>
                </a:solidFill>
                <a:latin typeface="BIZ UDPゴシック" panose="020B0400000000000000" pitchFamily="50" charset="-128"/>
                <a:ea typeface="BIZ UDPゴシック" panose="020B0400000000000000" pitchFamily="50" charset="-128"/>
              </a:rPr>
              <a:t>情報や情報技術の特性についての理解に基づく情報モラル</a:t>
            </a:r>
            <a:r>
              <a:rPr lang="ja-JP" altLang="en-US" sz="2100" dirty="0">
                <a:latin typeface="BIZ UDPゴシック" panose="020B0400000000000000" pitchFamily="50" charset="-128"/>
                <a:ea typeface="BIZ UDPゴシック" panose="020B0400000000000000" pitchFamily="50" charset="-128"/>
              </a:rPr>
              <a:t>を身に付けさせ，将来の新たな機器やサービス，あるいは危険の出現にも適切に対応できるようにする</a:t>
            </a:r>
            <a:endParaRPr lang="en-US" altLang="ja-JP" sz="2100" dirty="0">
              <a:latin typeface="BIZ UDPゴシック" panose="020B0400000000000000" pitchFamily="50" charset="-128"/>
              <a:ea typeface="BIZ UDPゴシック" panose="020B0400000000000000" pitchFamily="50" charset="-128"/>
            </a:endParaRPr>
          </a:p>
          <a:p>
            <a:pPr marL="342900" indent="-342900" defTabSz="514350">
              <a:buFont typeface="+mj-lt"/>
              <a:buAutoNum type="arabicPeriod"/>
            </a:pPr>
            <a:endParaRPr lang="en-US" altLang="ja-JP" sz="1050" dirty="0">
              <a:solidFill>
                <a:prstClr val="black"/>
              </a:solidFill>
              <a:latin typeface="BIZ UDPゴシック" panose="020B0400000000000000" pitchFamily="50" charset="-128"/>
              <a:ea typeface="BIZ UDPゴシック" panose="020B0400000000000000" pitchFamily="50" charset="-128"/>
            </a:endParaRPr>
          </a:p>
          <a:p>
            <a:pPr marL="342900" indent="-342900" defTabSz="514350">
              <a:buFont typeface="+mj-lt"/>
              <a:buAutoNum type="arabicPeriod"/>
            </a:pPr>
            <a:r>
              <a:rPr lang="ja-JP" altLang="en-US" sz="2100" dirty="0">
                <a:solidFill>
                  <a:prstClr val="black"/>
                </a:solidFill>
                <a:latin typeface="BIZ UDPゴシック" panose="020B0400000000000000" pitchFamily="50" charset="-128"/>
                <a:ea typeface="BIZ UDPゴシック" panose="020B0400000000000000" pitchFamily="50" charset="-128"/>
              </a:rPr>
              <a:t>道徳科や特別活動のみで実施するものではなく，</a:t>
            </a:r>
            <a:r>
              <a:rPr lang="ja-JP" altLang="en-US" sz="2100" dirty="0">
                <a:solidFill>
                  <a:srgbClr val="FF0000"/>
                </a:solidFill>
                <a:latin typeface="BIZ UDPゴシック" panose="020B0400000000000000" pitchFamily="50" charset="-128"/>
                <a:ea typeface="BIZ UDPゴシック" panose="020B0400000000000000" pitchFamily="50" charset="-128"/>
              </a:rPr>
              <a:t>各教科等との連携や，さらに生徒指導との連携</a:t>
            </a:r>
            <a:r>
              <a:rPr lang="ja-JP" altLang="en-US" sz="2100" dirty="0">
                <a:solidFill>
                  <a:prstClr val="black"/>
                </a:solidFill>
                <a:latin typeface="BIZ UDPゴシック" panose="020B0400000000000000" pitchFamily="50" charset="-128"/>
                <a:ea typeface="BIZ UDPゴシック" panose="020B0400000000000000" pitchFamily="50" charset="-128"/>
              </a:rPr>
              <a:t>も図りながら実施する</a:t>
            </a:r>
            <a:endParaRPr lang="en-US" altLang="ja-JP" sz="2100" dirty="0">
              <a:solidFill>
                <a:prstClr val="black"/>
              </a:solidFill>
              <a:latin typeface="BIZ UDPゴシック" panose="020B0400000000000000" pitchFamily="50" charset="-128"/>
              <a:ea typeface="BIZ UDPゴシック" panose="020B0400000000000000" pitchFamily="50" charset="-128"/>
            </a:endParaRPr>
          </a:p>
        </p:txBody>
      </p:sp>
      <p:sp>
        <p:nvSpPr>
          <p:cNvPr id="4" name="正方形/長方形 3"/>
          <p:cNvSpPr/>
          <p:nvPr/>
        </p:nvSpPr>
        <p:spPr>
          <a:xfrm>
            <a:off x="260382" y="2636912"/>
            <a:ext cx="8748303" cy="24832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ea typeface="BIZ UDPゴシック" panose="020B0400000000000000" pitchFamily="50" charset="-128"/>
            </a:endParaRPr>
          </a:p>
        </p:txBody>
      </p:sp>
      <p:sp>
        <p:nvSpPr>
          <p:cNvPr id="6" name="正方形/長方形 5"/>
          <p:cNvSpPr/>
          <p:nvPr/>
        </p:nvSpPr>
        <p:spPr>
          <a:xfrm>
            <a:off x="0" y="3616"/>
            <a:ext cx="9144000" cy="646331"/>
          </a:xfrm>
          <a:prstGeom prst="rect">
            <a:avLst/>
          </a:prstGeom>
        </p:spPr>
        <p:txBody>
          <a:bodyPr wrap="square">
            <a:spAutoFit/>
          </a:bodyPr>
          <a:lstStyle/>
          <a:p>
            <a:pPr algn="ctr" defTabSz="514350"/>
            <a:r>
              <a:rPr lang="ja-JP" altLang="en-US" sz="3600" b="1" dirty="0">
                <a:solidFill>
                  <a:schemeClr val="tx2"/>
                </a:solidFill>
                <a:latin typeface="+mj-lt"/>
                <a:ea typeface="BIZ UDPゴシック" panose="020B0400000000000000" pitchFamily="50" charset="-128"/>
                <a:cs typeface="+mj-cs"/>
              </a:rPr>
              <a:t>授業を実施する上で求められる工夫</a:t>
            </a:r>
            <a:endParaRPr lang="en-US" altLang="ja-JP" sz="3600" b="1" dirty="0">
              <a:solidFill>
                <a:schemeClr val="tx2"/>
              </a:solidFill>
              <a:latin typeface="+mj-lt"/>
              <a:ea typeface="BIZ UDPゴシック" panose="020B0400000000000000" pitchFamily="50" charset="-128"/>
              <a:cs typeface="+mj-cs"/>
            </a:endParaRPr>
          </a:p>
        </p:txBody>
      </p:sp>
      <p:sp>
        <p:nvSpPr>
          <p:cNvPr id="3" name="スライド番号プレースホルダー 6">
            <a:extLst>
              <a:ext uri="{FF2B5EF4-FFF2-40B4-BE49-F238E27FC236}">
                <a16:creationId xmlns:a16="http://schemas.microsoft.com/office/drawing/2014/main" id="{BC2D8134-BB54-EBC7-1348-3486F6FC21C7}"/>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34</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11999357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225"/>
          <p:cNvSpPr txBox="1"/>
          <p:nvPr/>
        </p:nvSpPr>
        <p:spPr>
          <a:xfrm>
            <a:off x="0" y="64602"/>
            <a:ext cx="9143999"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28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理論編を実践で生かすために</a:t>
            </a:r>
            <a:r>
              <a:rPr lang="ja-JP"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　</a:t>
            </a:r>
            <a:r>
              <a:rPr lang="ja-JP" sz="14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ー現在の情報モラル教育実践の問題点と改善策ー</a:t>
            </a:r>
            <a:endParaRPr dirty="0">
              <a:latin typeface="BIZ UDPゴシック" panose="020B0400000000000000" pitchFamily="50" charset="-128"/>
              <a:ea typeface="BIZ UDPゴシック" panose="020B0400000000000000" pitchFamily="50" charset="-128"/>
            </a:endParaRPr>
          </a:p>
        </p:txBody>
      </p:sp>
      <p:sp>
        <p:nvSpPr>
          <p:cNvPr id="1146" name="Google Shape;1146;p225"/>
          <p:cNvSpPr/>
          <p:nvPr/>
        </p:nvSpPr>
        <p:spPr>
          <a:xfrm>
            <a:off x="323850" y="2137892"/>
            <a:ext cx="3455988" cy="568325"/>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情報担当教員だけ</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による実施</a:t>
            </a:r>
            <a:endParaRPr dirty="0">
              <a:latin typeface="BIZ UDPゴシック" panose="020B0400000000000000" pitchFamily="50" charset="-128"/>
              <a:ea typeface="BIZ UDPゴシック" panose="020B0400000000000000" pitchFamily="50" charset="-128"/>
            </a:endParaRPr>
          </a:p>
        </p:txBody>
      </p:sp>
      <p:grpSp>
        <p:nvGrpSpPr>
          <p:cNvPr id="1147" name="Google Shape;1147;p225"/>
          <p:cNvGrpSpPr/>
          <p:nvPr/>
        </p:nvGrpSpPr>
        <p:grpSpPr>
          <a:xfrm>
            <a:off x="3779838" y="2137892"/>
            <a:ext cx="5154612" cy="576262"/>
            <a:chOff x="3779912" y="1412776"/>
            <a:chExt cx="4968552" cy="576064"/>
          </a:xfrm>
        </p:grpSpPr>
        <p:sp>
          <p:nvSpPr>
            <p:cNvPr id="1148" name="Google Shape;1148;p225"/>
            <p:cNvSpPr/>
            <p:nvPr/>
          </p:nvSpPr>
          <p:spPr>
            <a:xfrm>
              <a:off x="3779912" y="1412776"/>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49" name="Google Shape;1149;p225"/>
            <p:cNvSpPr/>
            <p:nvPr/>
          </p:nvSpPr>
          <p:spPr>
            <a:xfrm>
              <a:off x="4427570" y="1412776"/>
              <a:ext cx="4320894" cy="576064"/>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学習指導要領</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に基づく，</a:t>
              </a: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全ての教員</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による</a:t>
              </a:r>
              <a:br>
                <a:rPr lang="en-US" alt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b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各教科等</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での実施</a:t>
              </a:r>
              <a:endParaRPr dirty="0">
                <a:latin typeface="BIZ UDPゴシック" panose="020B0400000000000000" pitchFamily="50" charset="-128"/>
                <a:ea typeface="BIZ UDPゴシック" panose="020B0400000000000000" pitchFamily="50" charset="-128"/>
              </a:endParaRPr>
            </a:p>
          </p:txBody>
        </p:sp>
      </p:grpSp>
      <p:sp>
        <p:nvSpPr>
          <p:cNvPr id="1150" name="Google Shape;1150;p225"/>
          <p:cNvSpPr/>
          <p:nvPr/>
        </p:nvSpPr>
        <p:spPr>
          <a:xfrm>
            <a:off x="323850" y="2814167"/>
            <a:ext cx="3455988" cy="552450"/>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年1回外部講師</a:t>
            </a: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を招くだけ</a:t>
            </a:r>
            <a:endParaRPr>
              <a:latin typeface="BIZ UDPゴシック" panose="020B0400000000000000" pitchFamily="50" charset="-128"/>
              <a:ea typeface="BIZ UDPゴシック" panose="020B0400000000000000" pitchFamily="50" charset="-128"/>
            </a:endParaRPr>
          </a:p>
        </p:txBody>
      </p:sp>
      <p:grpSp>
        <p:nvGrpSpPr>
          <p:cNvPr id="1151" name="Google Shape;1151;p225"/>
          <p:cNvGrpSpPr/>
          <p:nvPr/>
        </p:nvGrpSpPr>
        <p:grpSpPr>
          <a:xfrm>
            <a:off x="3779838" y="2817342"/>
            <a:ext cx="5154612" cy="576262"/>
            <a:chOff x="3779912" y="2276872"/>
            <a:chExt cx="4968552" cy="576064"/>
          </a:xfrm>
        </p:grpSpPr>
        <p:sp>
          <p:nvSpPr>
            <p:cNvPr id="1152" name="Google Shape;1152;p225"/>
            <p:cNvSpPr/>
            <p:nvPr/>
          </p:nvSpPr>
          <p:spPr>
            <a:xfrm>
              <a:off x="3779912" y="2276872"/>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53" name="Google Shape;1153;p225"/>
            <p:cNvSpPr/>
            <p:nvPr/>
          </p:nvSpPr>
          <p:spPr>
            <a:xfrm>
              <a:off x="4427570" y="2276872"/>
              <a:ext cx="4320894" cy="576064"/>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学習指導要領に基づく，</a:t>
              </a:r>
              <a:endParaRPr sz="16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年間指導計画</a:t>
              </a: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への位置づけと</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通年実施</a:t>
              </a:r>
              <a:endParaRPr>
                <a:latin typeface="BIZ UDPゴシック" panose="020B0400000000000000" pitchFamily="50" charset="-128"/>
                <a:ea typeface="BIZ UDPゴシック" panose="020B0400000000000000" pitchFamily="50" charset="-128"/>
              </a:endParaRPr>
            </a:p>
          </p:txBody>
        </p:sp>
      </p:grpSp>
      <p:sp>
        <p:nvSpPr>
          <p:cNvPr id="1154" name="Google Shape;1154;p225"/>
          <p:cNvSpPr/>
          <p:nvPr/>
        </p:nvSpPr>
        <p:spPr>
          <a:xfrm>
            <a:off x="323850" y="3503142"/>
            <a:ext cx="3455988" cy="576262"/>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「思いやりをもて」「相手の立場に立って」などの，</a:t>
            </a: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観念論だけ</a:t>
            </a:r>
            <a:endParaRPr dirty="0">
              <a:latin typeface="BIZ UDPゴシック" panose="020B0400000000000000" pitchFamily="50" charset="-128"/>
              <a:ea typeface="BIZ UDPゴシック" panose="020B0400000000000000" pitchFamily="50" charset="-128"/>
            </a:endParaRPr>
          </a:p>
        </p:txBody>
      </p:sp>
      <p:grpSp>
        <p:nvGrpSpPr>
          <p:cNvPr id="1155" name="Google Shape;1155;p225"/>
          <p:cNvGrpSpPr/>
          <p:nvPr/>
        </p:nvGrpSpPr>
        <p:grpSpPr>
          <a:xfrm>
            <a:off x="3779838" y="3503142"/>
            <a:ext cx="5154612" cy="2305050"/>
            <a:chOff x="3779912" y="3140968"/>
            <a:chExt cx="4968552" cy="2304256"/>
          </a:xfrm>
        </p:grpSpPr>
        <p:sp>
          <p:nvSpPr>
            <p:cNvPr id="1156" name="Google Shape;1156;p225"/>
            <p:cNvSpPr/>
            <p:nvPr/>
          </p:nvSpPr>
          <p:spPr>
            <a:xfrm>
              <a:off x="3779912" y="3140969"/>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57" name="Google Shape;1157;p225"/>
            <p:cNvSpPr/>
            <p:nvPr/>
          </p:nvSpPr>
          <p:spPr>
            <a:xfrm>
              <a:off x="4427570" y="3140968"/>
              <a:ext cx="4320894" cy="2304256"/>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180975" marR="0" lvl="0" indent="-180975" algn="l" rtl="0">
                <a:lnSpc>
                  <a:spcPct val="100000"/>
                </a:lnSpc>
                <a:spcBef>
                  <a:spcPts val="0"/>
                </a:spcBef>
                <a:spcAft>
                  <a:spcPts val="0"/>
                </a:spcAft>
                <a:buClr>
                  <a:srgbClr val="000000"/>
                </a:buClr>
                <a:buSzPts val="1600"/>
                <a:buFont typeface="Arial"/>
                <a:buNone/>
              </a:pP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●同じ言葉でも人によって感じ方が違うことから他者理解が難しいことを理解した上で，気をつけてコミュニケーションすること</a:t>
              </a:r>
              <a:endParaRPr sz="1600" b="0"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180975" marR="0" lvl="0" indent="-180975" algn="l" rtl="0">
                <a:lnSpc>
                  <a:spcPct val="100000"/>
                </a:lnSpc>
                <a:spcBef>
                  <a:spcPts val="0"/>
                </a:spcBef>
                <a:spcAft>
                  <a:spcPts val="0"/>
                </a:spcAft>
                <a:buClr>
                  <a:srgbClr val="000000"/>
                </a:buClr>
                <a:buSzPts val="1600"/>
                <a:buFont typeface="Arial"/>
                <a:buNone/>
              </a:pP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●文字情報中心のSNSは，対面の会話と違って誤解を招きやすく，疑問な場合は対面で確認するといいことなど，</a:t>
              </a:r>
              <a:b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b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情報の科学的な理解に基づいた指導</a:t>
              </a:r>
              <a:endParaRPr sz="1600" b="0" i="0" u="none" strike="noStrike" cap="none">
                <a:solidFill>
                  <a:srgbClr val="FF0000"/>
                </a:solidFill>
                <a:latin typeface="BIZ UDPゴシック" panose="020B0400000000000000" pitchFamily="50" charset="-128"/>
                <a:ea typeface="BIZ UDPゴシック" panose="020B0400000000000000" pitchFamily="50" charset="-128"/>
                <a:sym typeface="Arial"/>
              </a:endParaRPr>
            </a:p>
          </p:txBody>
        </p:sp>
      </p:grpSp>
      <p:sp>
        <p:nvSpPr>
          <p:cNvPr id="1158" name="Google Shape;1158;p225"/>
          <p:cNvSpPr/>
          <p:nvPr/>
        </p:nvSpPr>
        <p:spPr>
          <a:xfrm>
            <a:off x="323850" y="5844704"/>
            <a:ext cx="3455988" cy="647700"/>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ja-JP" sz="1800" b="0" i="0" u="none" strike="noStrike" cap="none">
                <a:solidFill>
                  <a:srgbClr val="000000"/>
                </a:solidFill>
                <a:latin typeface="BIZ UDPゴシック" panose="020B0400000000000000" pitchFamily="50" charset="-128"/>
                <a:ea typeface="BIZ UDPゴシック" panose="020B0400000000000000" pitchFamily="50" charset="-128"/>
                <a:sym typeface="Arial"/>
              </a:rPr>
              <a:t>ネットいじめ等の</a:t>
            </a:r>
            <a:r>
              <a:rPr lang="ja-JP" sz="1800" b="0" i="0" u="none" strike="noStrike" cap="none">
                <a:solidFill>
                  <a:srgbClr val="FF0000"/>
                </a:solidFill>
                <a:latin typeface="BIZ UDPゴシック" panose="020B0400000000000000" pitchFamily="50" charset="-128"/>
                <a:ea typeface="BIZ UDPゴシック" panose="020B0400000000000000" pitchFamily="50" charset="-128"/>
                <a:sym typeface="Arial"/>
              </a:rPr>
              <a:t>予防指導のみ</a:t>
            </a:r>
            <a:endParaRPr>
              <a:latin typeface="BIZ UDPゴシック" panose="020B0400000000000000" pitchFamily="50" charset="-128"/>
              <a:ea typeface="BIZ UDPゴシック" panose="020B0400000000000000" pitchFamily="50" charset="-128"/>
            </a:endParaRPr>
          </a:p>
        </p:txBody>
      </p:sp>
      <p:grpSp>
        <p:nvGrpSpPr>
          <p:cNvPr id="1159" name="Google Shape;1159;p225"/>
          <p:cNvGrpSpPr/>
          <p:nvPr/>
        </p:nvGrpSpPr>
        <p:grpSpPr>
          <a:xfrm>
            <a:off x="3779838" y="5916142"/>
            <a:ext cx="5154612" cy="863600"/>
            <a:chOff x="3779912" y="5804844"/>
            <a:chExt cx="4968552" cy="864095"/>
          </a:xfrm>
        </p:grpSpPr>
        <p:sp>
          <p:nvSpPr>
            <p:cNvPr id="1160" name="Google Shape;1160;p225"/>
            <p:cNvSpPr/>
            <p:nvPr/>
          </p:nvSpPr>
          <p:spPr>
            <a:xfrm>
              <a:off x="3779912" y="5804844"/>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61" name="Google Shape;1161;p225"/>
            <p:cNvSpPr/>
            <p:nvPr/>
          </p:nvSpPr>
          <p:spPr>
            <a:xfrm>
              <a:off x="4427570" y="5804844"/>
              <a:ext cx="4320894" cy="864095"/>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いじめは絶対になくすべきだが，なくならないという事実を踏まえ，</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いじめや問題事例等に遭ったときの適切な対応も指導</a:t>
              </a:r>
              <a:endParaRPr>
                <a:latin typeface="BIZ UDPゴシック" panose="020B0400000000000000" pitchFamily="50" charset="-128"/>
                <a:ea typeface="BIZ UDPゴシック" panose="020B0400000000000000" pitchFamily="50" charset="-128"/>
              </a:endParaRPr>
            </a:p>
          </p:txBody>
        </p:sp>
      </p:grpSp>
      <p:sp>
        <p:nvSpPr>
          <p:cNvPr id="1162" name="Google Shape;1162;p225"/>
          <p:cNvSpPr/>
          <p:nvPr/>
        </p:nvSpPr>
        <p:spPr>
          <a:xfrm>
            <a:off x="323850" y="1448917"/>
            <a:ext cx="3455988" cy="568325"/>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教師主導</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で「危ないから気をつけろ！」</a:t>
            </a:r>
            <a:b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b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という</a:t>
            </a: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説教調</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の教育</a:t>
            </a:r>
            <a:endParaRPr dirty="0">
              <a:latin typeface="BIZ UDPゴシック" panose="020B0400000000000000" pitchFamily="50" charset="-128"/>
              <a:ea typeface="BIZ UDPゴシック" panose="020B0400000000000000" pitchFamily="50" charset="-128"/>
            </a:endParaRPr>
          </a:p>
        </p:txBody>
      </p:sp>
      <p:grpSp>
        <p:nvGrpSpPr>
          <p:cNvPr id="1163" name="Google Shape;1163;p225"/>
          <p:cNvGrpSpPr/>
          <p:nvPr/>
        </p:nvGrpSpPr>
        <p:grpSpPr>
          <a:xfrm>
            <a:off x="3779838" y="1448917"/>
            <a:ext cx="5154612" cy="576262"/>
            <a:chOff x="3779912" y="1412776"/>
            <a:chExt cx="4968552" cy="576064"/>
          </a:xfrm>
        </p:grpSpPr>
        <p:sp>
          <p:nvSpPr>
            <p:cNvPr id="1164" name="Google Shape;1164;p225"/>
            <p:cNvSpPr/>
            <p:nvPr/>
          </p:nvSpPr>
          <p:spPr>
            <a:xfrm>
              <a:off x="3779912" y="1412776"/>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65" name="Google Shape;1165;p225"/>
            <p:cNvSpPr/>
            <p:nvPr/>
          </p:nvSpPr>
          <p:spPr>
            <a:xfrm>
              <a:off x="4427570" y="1412776"/>
              <a:ext cx="4320894" cy="576064"/>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個別最適な学び</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と</a:t>
              </a: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協働的な学び</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の一体的な充実</a:t>
              </a:r>
              <a:br>
                <a:rPr lang="en-US" alt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b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による</a:t>
              </a:r>
              <a:r>
                <a:rPr lang="ja-JP" sz="1600" b="0" i="0" u="none" strike="noStrike" cap="none" dirty="0">
                  <a:solidFill>
                    <a:srgbClr val="FF0000"/>
                  </a:solidFill>
                  <a:latin typeface="BIZ UDPゴシック" panose="020B0400000000000000" pitchFamily="50" charset="-128"/>
                  <a:ea typeface="BIZ UDPゴシック" panose="020B0400000000000000" pitchFamily="50" charset="-128"/>
                  <a:sym typeface="Arial"/>
                </a:rPr>
                <a:t>主体的・対話的で深い学び</a:t>
              </a:r>
              <a:r>
                <a:rPr lang="ja-JP"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への授業改善を</a:t>
              </a:r>
              <a:endParaRPr sz="16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p:txBody>
        </p:sp>
      </p:grpSp>
      <p:sp>
        <p:nvSpPr>
          <p:cNvPr id="1166" name="Google Shape;1166;p225"/>
          <p:cNvSpPr/>
          <p:nvPr/>
        </p:nvSpPr>
        <p:spPr>
          <a:xfrm>
            <a:off x="323850" y="764704"/>
            <a:ext cx="3455988" cy="569913"/>
          </a:xfrm>
          <a:prstGeom prst="roundRect">
            <a:avLst>
              <a:gd name="adj" fmla="val 16667"/>
            </a:avLst>
          </a:prstGeom>
          <a:gradFill>
            <a:gsLst>
              <a:gs pos="0">
                <a:srgbClr val="FFBB82"/>
              </a:gs>
              <a:gs pos="35000">
                <a:srgbClr val="FFCFA8"/>
              </a:gs>
              <a:gs pos="100000">
                <a:srgbClr val="FFEBD9"/>
              </a:gs>
            </a:gsLst>
            <a:lin ang="16200000" scaled="0"/>
          </a:gra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学校の中だけ</a:t>
            </a: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の非現実的な</a:t>
            </a:r>
            <a:b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b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情報モラル教育</a:t>
            </a:r>
            <a:endParaRPr>
              <a:latin typeface="BIZ UDPゴシック" panose="020B0400000000000000" pitchFamily="50" charset="-128"/>
              <a:ea typeface="BIZ UDPゴシック" panose="020B0400000000000000" pitchFamily="50" charset="-128"/>
            </a:endParaRPr>
          </a:p>
        </p:txBody>
      </p:sp>
      <p:grpSp>
        <p:nvGrpSpPr>
          <p:cNvPr id="1167" name="Google Shape;1167;p225"/>
          <p:cNvGrpSpPr/>
          <p:nvPr/>
        </p:nvGrpSpPr>
        <p:grpSpPr>
          <a:xfrm>
            <a:off x="3779838" y="764704"/>
            <a:ext cx="5154612" cy="576263"/>
            <a:chOff x="3779912" y="1412776"/>
            <a:chExt cx="4968552" cy="576064"/>
          </a:xfrm>
        </p:grpSpPr>
        <p:sp>
          <p:nvSpPr>
            <p:cNvPr id="1168" name="Google Shape;1168;p225"/>
            <p:cNvSpPr/>
            <p:nvPr/>
          </p:nvSpPr>
          <p:spPr>
            <a:xfrm>
              <a:off x="3779912" y="1412776"/>
              <a:ext cx="648072" cy="504056"/>
            </a:xfrm>
            <a:prstGeom prst="rightArrow">
              <a:avLst>
                <a:gd name="adj1" fmla="val 50000"/>
                <a:gd name="adj2" fmla="val 50000"/>
              </a:avLst>
            </a:prstGeom>
            <a:gradFill>
              <a:gsLst>
                <a:gs pos="0">
                  <a:srgbClr val="5D427D"/>
                </a:gs>
                <a:gs pos="80000">
                  <a:srgbClr val="7A57A5"/>
                </a:gs>
                <a:gs pos="100000">
                  <a:srgbClr val="7A56A7"/>
                </a:gs>
              </a:gsLst>
              <a:lin ang="16200000" scaled="0"/>
            </a:gradFill>
            <a:ln>
              <a:noFill/>
            </a:ln>
            <a:effectLst>
              <a:outerShdw blurRad="40000" dist="23000" dir="5400000" rotWithShape="0">
                <a:srgbClr val="000000">
                  <a:alpha val="34901"/>
                </a:srgbClr>
              </a:outerShdw>
            </a:effectLst>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69" name="Google Shape;1169;p225"/>
            <p:cNvSpPr/>
            <p:nvPr/>
          </p:nvSpPr>
          <p:spPr>
            <a:xfrm>
              <a:off x="4427570" y="1412776"/>
              <a:ext cx="4320894" cy="576064"/>
            </a:xfrm>
            <a:prstGeom prst="roundRect">
              <a:avLst>
                <a:gd name="adj" fmla="val 16667"/>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non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学校・家庭・学校外でも</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積極的</a:t>
              </a: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に</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タブレットや</a:t>
              </a:r>
              <a:endParaRPr sz="1600" b="0" i="0" u="none" strike="noStrike" cap="none">
                <a:solidFill>
                  <a:srgbClr val="FF0000"/>
                </a:solidFill>
                <a:latin typeface="BIZ UDPゴシック" panose="020B0400000000000000" pitchFamily="50" charset="-128"/>
                <a:ea typeface="BIZ UDPゴシック" panose="020B0400000000000000" pitchFamily="50" charset="-128"/>
                <a:sym typeface="Arial"/>
              </a:endParaRPr>
            </a:p>
            <a:p>
              <a:pPr marL="0" marR="0" lvl="0" indent="0" algn="ctr" rtl="0">
                <a:lnSpc>
                  <a:spcPct val="100000"/>
                </a:lnSpc>
                <a:spcBef>
                  <a:spcPts val="0"/>
                </a:spcBef>
                <a:spcAft>
                  <a:spcPts val="0"/>
                </a:spcAft>
                <a:buClr>
                  <a:srgbClr val="FF0000"/>
                </a:buClr>
                <a:buSzPts val="1600"/>
                <a:buFont typeface="Arial"/>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スマホを使うことを前提</a:t>
              </a:r>
              <a:r>
                <a:rPr lang="ja-JP" sz="1600" b="0" i="0" u="none" strike="noStrike" cap="none">
                  <a:solidFill>
                    <a:srgbClr val="000000"/>
                  </a:solidFill>
                  <a:latin typeface="BIZ UDPゴシック" panose="020B0400000000000000" pitchFamily="50" charset="-128"/>
                  <a:ea typeface="BIZ UDPゴシック" panose="020B0400000000000000" pitchFamily="50" charset="-128"/>
                  <a:sym typeface="Arial"/>
                </a:rPr>
                <a:t>とした情報モラル教育</a:t>
              </a:r>
              <a:endParaRPr>
                <a:latin typeface="BIZ UDPゴシック" panose="020B0400000000000000" pitchFamily="50" charset="-128"/>
                <a:ea typeface="BIZ UDPゴシック" panose="020B0400000000000000" pitchFamily="50" charset="-128"/>
              </a:endParaRPr>
            </a:p>
          </p:txBody>
        </p:sp>
      </p:grpSp>
      <p:pic>
        <p:nvPicPr>
          <p:cNvPr id="1170" name="Google Shape;1170;p225" descr="バナー：【24時間(じかん)子供(こども)SOSダイヤル：0120-0-78310（なやみ言おう）】"/>
          <p:cNvPicPr preferRelativeResize="0"/>
          <p:nvPr/>
        </p:nvPicPr>
        <p:blipFill rotWithShape="1">
          <a:blip r:embed="rId3">
            <a:alphaModFix/>
          </a:blip>
          <a:srcRect/>
          <a:stretch/>
        </p:blipFill>
        <p:spPr>
          <a:xfrm>
            <a:off x="323850" y="4336282"/>
            <a:ext cx="3762375" cy="1143000"/>
          </a:xfrm>
          <a:prstGeom prst="rect">
            <a:avLst/>
          </a:prstGeom>
          <a:noFill/>
          <a:ln>
            <a:noFill/>
          </a:ln>
        </p:spPr>
      </p:pic>
      <p:sp>
        <p:nvSpPr>
          <p:cNvPr id="1145" name="Google Shape;1145;p225"/>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Clr>
                <a:srgbClr val="000000"/>
              </a:buClr>
              <a:buSzPts val="2400"/>
              <a:buNone/>
            </a:pPr>
            <a:fld id="{00000000-1234-1234-1234-123412341234}" type="slidenum">
              <a:rPr lang="en-US" altLang="ja-JP" b="0">
                <a:latin typeface="BIZ UDPゴシック" panose="020B0400000000000000" pitchFamily="50" charset="-128"/>
                <a:ea typeface="BIZ UDPゴシック" panose="020B0400000000000000" pitchFamily="50" charset="-128"/>
                <a:cs typeface="Garamond"/>
                <a:sym typeface="Garamond"/>
              </a:rPr>
              <a:t>35</a:t>
            </a:fld>
            <a:r>
              <a:rPr lang="ja-JP" b="0" dirty="0">
                <a:latin typeface="BIZ UDPゴシック" panose="020B0400000000000000" pitchFamily="50" charset="-128"/>
                <a:ea typeface="BIZ UDPゴシック" panose="020B0400000000000000" pitchFamily="50" charset="-128"/>
                <a:cs typeface="Garamond"/>
                <a:sym typeface="Garamond"/>
              </a:rPr>
              <a:t> </a:t>
            </a:r>
            <a:endParaRPr dirty="0">
              <a:latin typeface="BIZ UDPゴシック" panose="020B0400000000000000" pitchFamily="50" charset="-128"/>
              <a:ea typeface="BIZ UDPゴシック" panose="020B0400000000000000" pitchFamily="50"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66"/>
                                        </p:tgtEl>
                                        <p:attrNameLst>
                                          <p:attrName>style.visibility</p:attrName>
                                        </p:attrNameLst>
                                      </p:cBhvr>
                                      <p:to>
                                        <p:strVal val="visible"/>
                                      </p:to>
                                    </p:set>
                                    <p:animEffect transition="in" filter="fade">
                                      <p:cBhvr>
                                        <p:cTn id="7" dur="500"/>
                                        <p:tgtEl>
                                          <p:spTgt spid="11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67"/>
                                        </p:tgtEl>
                                        <p:attrNameLst>
                                          <p:attrName>style.visibility</p:attrName>
                                        </p:attrNameLst>
                                      </p:cBhvr>
                                      <p:to>
                                        <p:strVal val="visible"/>
                                      </p:to>
                                    </p:set>
                                    <p:animEffect transition="in" filter="fade">
                                      <p:cBhvr>
                                        <p:cTn id="12" dur="500"/>
                                        <p:tgtEl>
                                          <p:spTgt spid="116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62"/>
                                        </p:tgtEl>
                                        <p:attrNameLst>
                                          <p:attrName>style.visibility</p:attrName>
                                        </p:attrNameLst>
                                      </p:cBhvr>
                                      <p:to>
                                        <p:strVal val="visible"/>
                                      </p:to>
                                    </p:set>
                                    <p:animEffect transition="in" filter="fade">
                                      <p:cBhvr>
                                        <p:cTn id="17" dur="500"/>
                                        <p:tgtEl>
                                          <p:spTgt spid="116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63"/>
                                        </p:tgtEl>
                                        <p:attrNameLst>
                                          <p:attrName>style.visibility</p:attrName>
                                        </p:attrNameLst>
                                      </p:cBhvr>
                                      <p:to>
                                        <p:strVal val="visible"/>
                                      </p:to>
                                    </p:set>
                                    <p:animEffect transition="in" filter="fade">
                                      <p:cBhvr>
                                        <p:cTn id="22" dur="500"/>
                                        <p:tgtEl>
                                          <p:spTgt spid="116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46"/>
                                        </p:tgtEl>
                                        <p:attrNameLst>
                                          <p:attrName>style.visibility</p:attrName>
                                        </p:attrNameLst>
                                      </p:cBhvr>
                                      <p:to>
                                        <p:strVal val="visible"/>
                                      </p:to>
                                    </p:set>
                                    <p:animEffect transition="in" filter="fade">
                                      <p:cBhvr>
                                        <p:cTn id="27" dur="500"/>
                                        <p:tgtEl>
                                          <p:spTgt spid="114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47"/>
                                        </p:tgtEl>
                                        <p:attrNameLst>
                                          <p:attrName>style.visibility</p:attrName>
                                        </p:attrNameLst>
                                      </p:cBhvr>
                                      <p:to>
                                        <p:strVal val="visible"/>
                                      </p:to>
                                    </p:set>
                                    <p:animEffect transition="in" filter="fade">
                                      <p:cBhvr>
                                        <p:cTn id="32" dur="500"/>
                                        <p:tgtEl>
                                          <p:spTgt spid="114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50"/>
                                        </p:tgtEl>
                                        <p:attrNameLst>
                                          <p:attrName>style.visibility</p:attrName>
                                        </p:attrNameLst>
                                      </p:cBhvr>
                                      <p:to>
                                        <p:strVal val="visible"/>
                                      </p:to>
                                    </p:set>
                                    <p:animEffect transition="in" filter="fade">
                                      <p:cBhvr>
                                        <p:cTn id="37" dur="500"/>
                                        <p:tgtEl>
                                          <p:spTgt spid="115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51"/>
                                        </p:tgtEl>
                                        <p:attrNameLst>
                                          <p:attrName>style.visibility</p:attrName>
                                        </p:attrNameLst>
                                      </p:cBhvr>
                                      <p:to>
                                        <p:strVal val="visible"/>
                                      </p:to>
                                    </p:set>
                                    <p:animEffect transition="in" filter="fade">
                                      <p:cBhvr>
                                        <p:cTn id="42" dur="500"/>
                                        <p:tgtEl>
                                          <p:spTgt spid="115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154"/>
                                        </p:tgtEl>
                                        <p:attrNameLst>
                                          <p:attrName>style.visibility</p:attrName>
                                        </p:attrNameLst>
                                      </p:cBhvr>
                                      <p:to>
                                        <p:strVal val="visible"/>
                                      </p:to>
                                    </p:set>
                                    <p:animEffect transition="in" filter="fade">
                                      <p:cBhvr>
                                        <p:cTn id="47" dur="500"/>
                                        <p:tgtEl>
                                          <p:spTgt spid="115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155"/>
                                        </p:tgtEl>
                                        <p:attrNameLst>
                                          <p:attrName>style.visibility</p:attrName>
                                        </p:attrNameLst>
                                      </p:cBhvr>
                                      <p:to>
                                        <p:strVal val="visible"/>
                                      </p:to>
                                    </p:set>
                                    <p:animEffect transition="in" filter="fade">
                                      <p:cBhvr>
                                        <p:cTn id="52" dur="500"/>
                                        <p:tgtEl>
                                          <p:spTgt spid="115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158"/>
                                        </p:tgtEl>
                                        <p:attrNameLst>
                                          <p:attrName>style.visibility</p:attrName>
                                        </p:attrNameLst>
                                      </p:cBhvr>
                                      <p:to>
                                        <p:strVal val="visible"/>
                                      </p:to>
                                    </p:set>
                                    <p:animEffect transition="in" filter="fade">
                                      <p:cBhvr>
                                        <p:cTn id="57" dur="500"/>
                                        <p:tgtEl>
                                          <p:spTgt spid="115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159"/>
                                        </p:tgtEl>
                                        <p:attrNameLst>
                                          <p:attrName>style.visibility</p:attrName>
                                        </p:attrNameLst>
                                      </p:cBhvr>
                                      <p:to>
                                        <p:strVal val="visible"/>
                                      </p:to>
                                    </p:set>
                                    <p:animEffect transition="in" filter="fade">
                                      <p:cBhvr>
                                        <p:cTn id="62" dur="500"/>
                                        <p:tgtEl>
                                          <p:spTgt spid="115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170"/>
                                        </p:tgtEl>
                                        <p:attrNameLst>
                                          <p:attrName>style.visibility</p:attrName>
                                        </p:attrNameLst>
                                      </p:cBhvr>
                                      <p:to>
                                        <p:strVal val="visible"/>
                                      </p:to>
                                    </p:set>
                                    <p:animEffect transition="in" filter="fade">
                                      <p:cBhvr>
                                        <p:cTn id="67" dur="500"/>
                                        <p:tgtEl>
                                          <p:spTgt spid="1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75"/>
        <p:cNvGrpSpPr/>
        <p:nvPr/>
      </p:nvGrpSpPr>
      <p:grpSpPr>
        <a:xfrm>
          <a:off x="0" y="0"/>
          <a:ext cx="0" cy="0"/>
          <a:chOff x="0" y="0"/>
          <a:chExt cx="0" cy="0"/>
        </a:xfrm>
      </p:grpSpPr>
      <p:sp>
        <p:nvSpPr>
          <p:cNvPr id="1176" name="Google Shape;1176;p226"/>
          <p:cNvSpPr txBox="1"/>
          <p:nvPr/>
        </p:nvSpPr>
        <p:spPr>
          <a:xfrm>
            <a:off x="0" y="1"/>
            <a:ext cx="9144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ja-JP" sz="3600" b="1" i="0" u="none" strike="noStrike" cap="none">
                <a:solidFill>
                  <a:srgbClr val="1F497D"/>
                </a:solidFill>
                <a:latin typeface="BIZ UDPゴシック" panose="020B0400000000000000" pitchFamily="50" charset="-128"/>
                <a:ea typeface="BIZ UDPゴシック" panose="020B0400000000000000" pitchFamily="50" charset="-128"/>
                <a:sym typeface="Arial"/>
              </a:rPr>
              <a:t>生成AIとの付き合い方</a:t>
            </a:r>
            <a:endParaRPr sz="16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177" name="Google Shape;1177;p226"/>
          <p:cNvSpPr txBox="1"/>
          <p:nvPr/>
        </p:nvSpPr>
        <p:spPr>
          <a:xfrm>
            <a:off x="116779" y="3904361"/>
            <a:ext cx="7980515" cy="2885073"/>
          </a:xfrm>
          <a:prstGeom prst="rect">
            <a:avLst/>
          </a:prstGeom>
          <a:solidFill>
            <a:srgbClr val="DAEEF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ja-JP" sz="2000" b="1" i="0" u="none" strike="noStrike" cap="none" dirty="0">
                <a:solidFill>
                  <a:schemeClr val="accent1"/>
                </a:solidFill>
                <a:latin typeface="BIZ UDPゴシック" panose="020B0400000000000000" pitchFamily="50" charset="-128"/>
                <a:ea typeface="BIZ UDPゴシック" panose="020B0400000000000000" pitchFamily="50" charset="-128"/>
                <a:sym typeface="Arial"/>
              </a:rPr>
              <a:t>生成ＡＩの仕組みへの理解や学びにいかす力を高める</a:t>
            </a:r>
            <a:endParaRPr sz="2000" b="1" i="0" u="none" strike="noStrike" cap="none" dirty="0">
              <a:solidFill>
                <a:schemeClr val="accen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20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（「動画教材」や「図鑑教材」等を使って）</a:t>
            </a:r>
            <a:endParaRPr dirty="0">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461"/>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「生成ＡＩ自体を学ぶ場面」「使い方を学ぶ場面」「各教科等</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461"/>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の学びにおいて積極的に用いる場面」を組み合わせた学習</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461"/>
              </a:spcBef>
              <a:spcAft>
                <a:spcPts val="0"/>
              </a:spcAft>
              <a:buNone/>
            </a:pP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461"/>
              </a:spcBef>
              <a:spcAft>
                <a:spcPts val="0"/>
              </a:spcAft>
              <a:buNone/>
            </a:pPr>
            <a:r>
              <a:rPr lang="ja-JP" sz="2000" b="1" i="0" u="none" strike="noStrike" cap="none" dirty="0">
                <a:solidFill>
                  <a:schemeClr val="accent1"/>
                </a:solidFill>
                <a:latin typeface="BIZ UDPゴシック" panose="020B0400000000000000" pitchFamily="50" charset="-128"/>
                <a:ea typeface="BIZ UDPゴシック" panose="020B0400000000000000" pitchFamily="50" charset="-128"/>
                <a:sym typeface="Arial"/>
              </a:rPr>
              <a:t>生成ＡＩとの正しい付き合い方</a:t>
            </a:r>
            <a:endParaRPr sz="2000" b="1" i="0" u="none" strike="noStrike" cap="none" dirty="0">
              <a:solidFill>
                <a:schemeClr val="accent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461"/>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何が正しい情報なのかを「情報の科学的理解」を基に</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461"/>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考え、適切に判断できる力を育成する</a:t>
            </a:r>
            <a:endParaRPr dirty="0">
              <a:latin typeface="BIZ UDPゴシック" panose="020B0400000000000000" pitchFamily="50" charset="-128"/>
              <a:ea typeface="BIZ UDPゴシック" panose="020B0400000000000000" pitchFamily="50" charset="-128"/>
            </a:endParaRPr>
          </a:p>
        </p:txBody>
      </p:sp>
      <p:sp>
        <p:nvSpPr>
          <p:cNvPr id="1178" name="Google Shape;1178;p226"/>
          <p:cNvSpPr/>
          <p:nvPr/>
        </p:nvSpPr>
        <p:spPr>
          <a:xfrm>
            <a:off x="173929" y="831659"/>
            <a:ext cx="8752608" cy="1021207"/>
          </a:xfrm>
          <a:prstGeom prst="roundRect">
            <a:avLst>
              <a:gd name="adj" fmla="val 16667"/>
            </a:avLst>
          </a:prstGeom>
          <a:gradFill>
            <a:gsLst>
              <a:gs pos="0">
                <a:srgbClr val="2D5C97"/>
              </a:gs>
              <a:gs pos="80000">
                <a:srgbClr val="3C7AC5"/>
              </a:gs>
              <a:gs pos="100000">
                <a:srgbClr val="397BC9"/>
              </a:gs>
            </a:gsLst>
            <a:lin ang="16200000" scaled="0"/>
          </a:gra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FFFFFF"/>
                </a:solidFill>
                <a:latin typeface="BIZ UDPゴシック" panose="020B0400000000000000" pitchFamily="50" charset="-128"/>
                <a:ea typeface="BIZ UDPゴシック" panose="020B0400000000000000" pitchFamily="50" charset="-128"/>
                <a:sym typeface="Arial"/>
              </a:rPr>
              <a:t>　　　基本的な考え方「人間中心の利活用」</a:t>
            </a:r>
            <a:endParaRPr sz="2800" b="0" i="0" u="none" strike="noStrike" cap="none" dirty="0">
              <a:solidFill>
                <a:srgbClr val="FFFFFF"/>
              </a:solidFill>
              <a:latin typeface="BIZ UDPゴシック" panose="020B0400000000000000" pitchFamily="50" charset="-128"/>
              <a:ea typeface="BIZ UDP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2800"/>
              <a:buFont typeface="Arial"/>
              <a:buNone/>
            </a:pPr>
            <a:r>
              <a:rPr lang="ja-JP" sz="2800" b="0" i="0" u="none" strike="noStrike" cap="none" dirty="0">
                <a:solidFill>
                  <a:srgbClr val="FFFFFF"/>
                </a:solidFill>
                <a:latin typeface="BIZ UDPゴシック" panose="020B0400000000000000" pitchFamily="50" charset="-128"/>
                <a:ea typeface="BIZ UDPゴシック" panose="020B0400000000000000" pitchFamily="50" charset="-128"/>
                <a:sym typeface="Arial"/>
              </a:rPr>
              <a:t>　　　　　　         　「情報活用能力の育成強化」</a:t>
            </a:r>
            <a:endParaRPr sz="2800" b="0" i="0" u="none" strike="noStrike" cap="none" dirty="0">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79" name="Google Shape;1179;p226"/>
          <p:cNvSpPr/>
          <p:nvPr/>
        </p:nvSpPr>
        <p:spPr>
          <a:xfrm>
            <a:off x="2541873" y="1490598"/>
            <a:ext cx="649048" cy="637609"/>
          </a:xfrm>
          <a:prstGeom prst="downArrow">
            <a:avLst>
              <a:gd name="adj1" fmla="val 50000"/>
              <a:gd name="adj2" fmla="val 50000"/>
            </a:avLst>
          </a:prstGeom>
          <a:solidFill>
            <a:schemeClr val="accent2"/>
          </a:solidFill>
          <a:ln w="9525" cap="flat" cmpd="sng">
            <a:solidFill>
              <a:srgbClr val="7C5F9F"/>
            </a:solidFill>
            <a:prstDash val="solid"/>
            <a:round/>
            <a:headEnd type="none" w="sm" len="sm"/>
            <a:tailEnd type="none" w="sm" len="sm"/>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BIZ UDPゴシック" panose="020B0400000000000000" pitchFamily="50" charset="-128"/>
              <a:ea typeface="BIZ UDPゴシック" panose="020B0400000000000000" pitchFamily="50" charset="-128"/>
              <a:sym typeface="Arial"/>
            </a:endParaRPr>
          </a:p>
        </p:txBody>
      </p:sp>
      <p:sp>
        <p:nvSpPr>
          <p:cNvPr id="1180" name="Google Shape;1180;p226"/>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Arial"/>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cs typeface="Garamond"/>
                <a:sym typeface="Garamond"/>
              </a:rPr>
              <a:t>36</a:t>
            </a:fld>
            <a:r>
              <a:rPr lang="ja-JP" sz="2400" b="0" i="0" u="none" strike="noStrike" cap="none">
                <a:solidFill>
                  <a:srgbClr val="000000"/>
                </a:solidFill>
                <a:latin typeface="BIZ UDPゴシック" panose="020B0400000000000000" pitchFamily="50" charset="-128"/>
                <a:ea typeface="BIZ UDPゴシック" panose="020B0400000000000000" pitchFamily="50" charset="-128"/>
                <a:cs typeface="Garamond"/>
                <a:sym typeface="Garamond"/>
              </a:rPr>
              <a:t> </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1181" name="Google Shape;1181;p226"/>
          <p:cNvSpPr txBox="1"/>
          <p:nvPr/>
        </p:nvSpPr>
        <p:spPr>
          <a:xfrm>
            <a:off x="116779" y="2128207"/>
            <a:ext cx="7198421" cy="1631175"/>
          </a:xfrm>
          <a:prstGeom prst="rect">
            <a:avLst/>
          </a:prstGeom>
          <a:solidFill>
            <a:srgbClr val="DAEEF3"/>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これからの社会は、</a:t>
            </a:r>
            <a:r>
              <a:rPr lang="ja-JP" sz="20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生成ＡＩを有用な道具になり得るもの</a:t>
            </a: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と捉え、出力の参考の一つとして、</a:t>
            </a:r>
            <a:r>
              <a:rPr lang="ja-JP" sz="20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リスクや懸念を踏まえた上で</a:t>
            </a: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、最後は</a:t>
            </a:r>
            <a:r>
              <a:rPr lang="ja-JP" sz="20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人間が判断し、責任を持つ</a:t>
            </a: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ことが重要。</a:t>
            </a:r>
            <a:endParaRPr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生成ＡＩが社会生活に組み込まれる等、情報技術は常に進展するため</a:t>
            </a:r>
            <a:r>
              <a:rPr lang="ja-JP" sz="2000" b="1" i="0" u="none" strike="noStrike" cap="none" dirty="0">
                <a:solidFill>
                  <a:srgbClr val="FF0000"/>
                </a:solidFill>
                <a:latin typeface="BIZ UDPゴシック" panose="020B0400000000000000" pitchFamily="50" charset="-128"/>
                <a:ea typeface="BIZ UDPゴシック" panose="020B0400000000000000" pitchFamily="50" charset="-128"/>
                <a:sym typeface="Arial"/>
              </a:rPr>
              <a:t>「情報の科学的な理解」に基づいた情報モラル教育</a:t>
            </a:r>
            <a:r>
              <a:rPr lang="ja-JP" sz="2000" b="0" i="0" u="none" strike="noStrike" cap="none" dirty="0">
                <a:solidFill>
                  <a:srgbClr val="000000"/>
                </a:solidFill>
                <a:latin typeface="BIZ UDPゴシック" panose="020B0400000000000000" pitchFamily="50" charset="-128"/>
                <a:ea typeface="BIZ UDPゴシック" panose="020B0400000000000000" pitchFamily="50" charset="-128"/>
                <a:sym typeface="Arial"/>
              </a:rPr>
              <a:t>が必要。</a:t>
            </a:r>
            <a:endParaRPr dirty="0">
              <a:latin typeface="BIZ UDPゴシック" panose="020B0400000000000000" pitchFamily="50" charset="-128"/>
              <a:ea typeface="BIZ UDPゴシック" panose="020B0400000000000000" pitchFamily="50" charset="-128"/>
            </a:endParaRPr>
          </a:p>
        </p:txBody>
      </p:sp>
      <p:pic>
        <p:nvPicPr>
          <p:cNvPr id="1182" name="Google Shape;1182;p226"/>
          <p:cNvPicPr preferRelativeResize="0"/>
          <p:nvPr/>
        </p:nvPicPr>
        <p:blipFill rotWithShape="1">
          <a:blip r:embed="rId3">
            <a:alphaModFix/>
          </a:blip>
          <a:srcRect/>
          <a:stretch/>
        </p:blipFill>
        <p:spPr>
          <a:xfrm>
            <a:off x="7170127" y="1891677"/>
            <a:ext cx="1973873" cy="1973873"/>
          </a:xfrm>
          <a:prstGeom prst="rect">
            <a:avLst/>
          </a:prstGeom>
          <a:noFill/>
          <a:ln>
            <a:noFill/>
          </a:ln>
        </p:spPr>
      </p:pic>
      <p:pic>
        <p:nvPicPr>
          <p:cNvPr id="1183" name="Google Shape;1183;p226"/>
          <p:cNvPicPr preferRelativeResize="0"/>
          <p:nvPr/>
        </p:nvPicPr>
        <p:blipFill rotWithShape="1">
          <a:blip r:embed="rId4">
            <a:alphaModFix/>
          </a:blip>
          <a:srcRect/>
          <a:stretch/>
        </p:blipFill>
        <p:spPr>
          <a:xfrm>
            <a:off x="7200770" y="3865550"/>
            <a:ext cx="1869088" cy="1658816"/>
          </a:xfrm>
          <a:prstGeom prst="rect">
            <a:avLst/>
          </a:prstGeom>
          <a:noFill/>
          <a:ln>
            <a:noFill/>
          </a:ln>
        </p:spPr>
      </p:pic>
      <p:pic>
        <p:nvPicPr>
          <p:cNvPr id="1184" name="Google Shape;1184;p226"/>
          <p:cNvPicPr preferRelativeResize="0"/>
          <p:nvPr/>
        </p:nvPicPr>
        <p:blipFill rotWithShape="1">
          <a:blip r:embed="rId5">
            <a:alphaModFix/>
          </a:blip>
          <a:srcRect/>
          <a:stretch/>
        </p:blipFill>
        <p:spPr>
          <a:xfrm>
            <a:off x="6172025" y="5398100"/>
            <a:ext cx="1498094" cy="1359520"/>
          </a:xfrm>
          <a:prstGeom prst="rect">
            <a:avLst/>
          </a:prstGeom>
          <a:noFill/>
          <a:ln>
            <a:noFill/>
          </a:ln>
        </p:spPr>
      </p:pic>
      <p:sp>
        <p:nvSpPr>
          <p:cNvPr id="1185" name="Google Shape;1185;p226"/>
          <p:cNvSpPr txBox="1"/>
          <p:nvPr/>
        </p:nvSpPr>
        <p:spPr>
          <a:xfrm>
            <a:off x="7293764" y="5829311"/>
            <a:ext cx="1140723" cy="707886"/>
          </a:xfrm>
          <a:prstGeom prst="rect">
            <a:avLst/>
          </a:prstGeom>
          <a:solidFill>
            <a:srgbClr val="0070C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2000" b="1" i="0" u="none" strike="noStrike" cap="none">
                <a:solidFill>
                  <a:schemeClr val="lt1"/>
                </a:solidFill>
                <a:latin typeface="BIZ UDPゴシック" panose="020B0400000000000000" pitchFamily="50" charset="-128"/>
                <a:ea typeface="BIZ UDPゴシック" panose="020B0400000000000000" pitchFamily="50" charset="-128"/>
                <a:sym typeface="Arial"/>
              </a:rPr>
              <a:t>ファクトチェック</a:t>
            </a:r>
            <a:endParaRPr>
              <a:latin typeface="BIZ UDPゴシック" panose="020B0400000000000000" pitchFamily="50" charset="-128"/>
              <a:ea typeface="BIZ UDPゴシック" panose="020B0400000000000000" pitchFamily="50"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77">
                                            <p:txEl>
                                              <p:pRg st="0" end="0"/>
                                            </p:txEl>
                                          </p:spTgt>
                                        </p:tgtEl>
                                        <p:attrNameLst>
                                          <p:attrName>style.visibility</p:attrName>
                                        </p:attrNameLst>
                                      </p:cBhvr>
                                      <p:to>
                                        <p:strVal val="visible"/>
                                      </p:to>
                                    </p:set>
                                    <p:animEffect transition="in" filter="fade">
                                      <p:cBhvr>
                                        <p:cTn id="7" dur="500"/>
                                        <p:tgtEl>
                                          <p:spTgt spid="117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77">
                                            <p:txEl>
                                              <p:pRg st="1" end="1"/>
                                            </p:txEl>
                                          </p:spTgt>
                                        </p:tgtEl>
                                        <p:attrNameLst>
                                          <p:attrName>style.visibility</p:attrName>
                                        </p:attrNameLst>
                                      </p:cBhvr>
                                      <p:to>
                                        <p:strVal val="visible"/>
                                      </p:to>
                                    </p:set>
                                    <p:animEffect transition="in" filter="fade">
                                      <p:cBhvr>
                                        <p:cTn id="12" dur="500"/>
                                        <p:tgtEl>
                                          <p:spTgt spid="117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77">
                                            <p:txEl>
                                              <p:pRg st="2" end="2"/>
                                            </p:txEl>
                                          </p:spTgt>
                                        </p:tgtEl>
                                        <p:attrNameLst>
                                          <p:attrName>style.visibility</p:attrName>
                                        </p:attrNameLst>
                                      </p:cBhvr>
                                      <p:to>
                                        <p:strVal val="visible"/>
                                      </p:to>
                                    </p:set>
                                    <p:animEffect transition="in" filter="fade">
                                      <p:cBhvr>
                                        <p:cTn id="17" dur="500"/>
                                        <p:tgtEl>
                                          <p:spTgt spid="117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77">
                                            <p:txEl>
                                              <p:pRg st="3" end="3"/>
                                            </p:txEl>
                                          </p:spTgt>
                                        </p:tgtEl>
                                        <p:attrNameLst>
                                          <p:attrName>style.visibility</p:attrName>
                                        </p:attrNameLst>
                                      </p:cBhvr>
                                      <p:to>
                                        <p:strVal val="visible"/>
                                      </p:to>
                                    </p:set>
                                    <p:animEffect transition="in" filter="fade">
                                      <p:cBhvr>
                                        <p:cTn id="22" dur="500"/>
                                        <p:tgtEl>
                                          <p:spTgt spid="117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77">
                                            <p:txEl>
                                              <p:pRg st="4" end="4"/>
                                            </p:txEl>
                                          </p:spTgt>
                                        </p:tgtEl>
                                        <p:attrNameLst>
                                          <p:attrName>style.visibility</p:attrName>
                                        </p:attrNameLst>
                                      </p:cBhvr>
                                      <p:to>
                                        <p:strVal val="visible"/>
                                      </p:to>
                                    </p:set>
                                    <p:animEffect transition="in" filter="fade">
                                      <p:cBhvr>
                                        <p:cTn id="27" dur="500"/>
                                        <p:tgtEl>
                                          <p:spTgt spid="117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77">
                                            <p:txEl>
                                              <p:pRg st="5" end="5"/>
                                            </p:txEl>
                                          </p:spTgt>
                                        </p:tgtEl>
                                        <p:attrNameLst>
                                          <p:attrName>style.visibility</p:attrName>
                                        </p:attrNameLst>
                                      </p:cBhvr>
                                      <p:to>
                                        <p:strVal val="visible"/>
                                      </p:to>
                                    </p:set>
                                    <p:animEffect transition="in" filter="fade">
                                      <p:cBhvr>
                                        <p:cTn id="32" dur="500"/>
                                        <p:tgtEl>
                                          <p:spTgt spid="117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77">
                                            <p:txEl>
                                              <p:pRg st="6" end="6"/>
                                            </p:txEl>
                                          </p:spTgt>
                                        </p:tgtEl>
                                        <p:attrNameLst>
                                          <p:attrName>style.visibility</p:attrName>
                                        </p:attrNameLst>
                                      </p:cBhvr>
                                      <p:to>
                                        <p:strVal val="visible"/>
                                      </p:to>
                                    </p:set>
                                    <p:animEffect transition="in" filter="fade">
                                      <p:cBhvr>
                                        <p:cTn id="37" dur="500"/>
                                        <p:tgtEl>
                                          <p:spTgt spid="117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77">
                                            <p:txEl>
                                              <p:pRg st="7" end="7"/>
                                            </p:txEl>
                                          </p:spTgt>
                                        </p:tgtEl>
                                        <p:attrNameLst>
                                          <p:attrName>style.visibility</p:attrName>
                                        </p:attrNameLst>
                                      </p:cBhvr>
                                      <p:to>
                                        <p:strVal val="visible"/>
                                      </p:to>
                                    </p:set>
                                    <p:animEffect transition="in" filter="fade">
                                      <p:cBhvr>
                                        <p:cTn id="42" dur="500"/>
                                        <p:tgtEl>
                                          <p:spTgt spid="117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p227"/>
          <p:cNvSpPr/>
          <p:nvPr/>
        </p:nvSpPr>
        <p:spPr>
          <a:xfrm>
            <a:off x="0" y="655831"/>
            <a:ext cx="9144000" cy="6225501"/>
          </a:xfrm>
          <a:prstGeom prst="rect">
            <a:avLst/>
          </a:prstGeom>
          <a:solidFill>
            <a:srgbClr val="DDD9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BIZ UDPゴシック" panose="020B0400000000000000" pitchFamily="50" charset="-128"/>
              <a:ea typeface="BIZ UDPゴシック" panose="020B0400000000000000" pitchFamily="50" charset="-128"/>
              <a:sym typeface="Arial"/>
            </a:endParaRPr>
          </a:p>
        </p:txBody>
      </p:sp>
      <p:sp>
        <p:nvSpPr>
          <p:cNvPr id="1192" name="Google Shape;1192;p227"/>
          <p:cNvSpPr txBox="1"/>
          <p:nvPr/>
        </p:nvSpPr>
        <p:spPr>
          <a:xfrm>
            <a:off x="0" y="14242"/>
            <a:ext cx="9144000" cy="1384954"/>
          </a:xfrm>
          <a:prstGeom prst="rect">
            <a:avLst/>
          </a:prstGeom>
          <a:solidFill>
            <a:schemeClr val="lt1"/>
          </a:solidFill>
          <a:ln>
            <a:noFill/>
          </a:ln>
        </p:spPr>
        <p:txBody>
          <a:bodyPr spcFirstLastPara="1" wrap="square" lIns="36000" tIns="45700" rIns="0"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ja-JP" sz="28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文部科学省：初等中等教育段階における生成AIの利活用　　　</a:t>
            </a:r>
            <a:endParaRPr sz="2800" b="1" i="0" u="none" strike="noStrike" cap="none" dirty="0">
              <a:solidFill>
                <a:srgbClr val="1F497D"/>
              </a:solidFill>
              <a:latin typeface="BIZ UDPゴシック" panose="020B0400000000000000" pitchFamily="50" charset="-128"/>
              <a:ea typeface="BIZ UDP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2800"/>
              <a:buFont typeface="Arial"/>
              <a:buNone/>
            </a:pPr>
            <a:r>
              <a:rPr lang="ja-JP" sz="28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　 に関するガイドライン（令和6年12月26日）Ver. 2.0 </a:t>
            </a:r>
            <a:endParaRPr b="1" dirty="0">
              <a:latin typeface="BIZ UDPゴシック" panose="020B0400000000000000" pitchFamily="50" charset="-128"/>
              <a:ea typeface="BIZ UDPゴシック" panose="020B0400000000000000" pitchFamily="50" charset="-128"/>
            </a:endParaRPr>
          </a:p>
          <a:p>
            <a:pPr marL="0" marR="0" lvl="0" indent="0" algn="ctr" rtl="0">
              <a:lnSpc>
                <a:spcPct val="100000"/>
              </a:lnSpc>
              <a:spcBef>
                <a:spcPts val="0"/>
              </a:spcBef>
              <a:spcAft>
                <a:spcPts val="0"/>
              </a:spcAft>
              <a:buClr>
                <a:srgbClr val="000000"/>
              </a:buClr>
              <a:buSzPts val="2800"/>
              <a:buFont typeface="Arial"/>
              <a:buNone/>
            </a:pPr>
            <a:endParaRPr sz="2800" b="1" i="0" u="none" strike="noStrike" cap="none" dirty="0">
              <a:solidFill>
                <a:srgbClr val="1F497D"/>
              </a:solidFill>
              <a:latin typeface="BIZ UDPゴシック" panose="020B0400000000000000" pitchFamily="50" charset="-128"/>
              <a:ea typeface="BIZ UDPゴシック" panose="020B0400000000000000" pitchFamily="50" charset="-128"/>
              <a:sym typeface="Arial"/>
            </a:endParaRPr>
          </a:p>
        </p:txBody>
      </p:sp>
      <p:sp>
        <p:nvSpPr>
          <p:cNvPr id="1193" name="Google Shape;1193;p227"/>
          <p:cNvSpPr txBox="1"/>
          <p:nvPr/>
        </p:nvSpPr>
        <p:spPr>
          <a:xfrm>
            <a:off x="61861" y="983698"/>
            <a:ext cx="8262989"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ja-JP" sz="20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https://www.mext.go.jp/a_menu/other/mext_02412.html</a:t>
            </a:r>
            <a:endParaRPr sz="2000" b="0" i="0" u="none" strike="noStrike" cap="none" dirty="0">
              <a:solidFill>
                <a:schemeClr val="dk1"/>
              </a:solidFill>
              <a:latin typeface="BIZ UDPゴシック" panose="020B0400000000000000" pitchFamily="50" charset="-128"/>
              <a:ea typeface="BIZ UDPゴシック" panose="020B0400000000000000" pitchFamily="50" charset="-128"/>
              <a:sym typeface="Arial"/>
            </a:endParaRPr>
          </a:p>
        </p:txBody>
      </p:sp>
      <p:sp>
        <p:nvSpPr>
          <p:cNvPr id="1194" name="Google Shape;1194;p227"/>
          <p:cNvSpPr txBox="1">
            <a:spLocks noGrp="1"/>
          </p:cNvSpPr>
          <p:nvPr>
            <p:ph type="sldNum" idx="12"/>
          </p:nvPr>
        </p:nvSpPr>
        <p:spPr>
          <a:xfrm>
            <a:off x="6936393" y="6414619"/>
            <a:ext cx="2133465" cy="457189"/>
          </a:xfrm>
          <a:prstGeom prst="rect">
            <a:avLst/>
          </a:prstGeom>
          <a:noFill/>
          <a:ln>
            <a:noFill/>
          </a:ln>
        </p:spPr>
        <p:txBody>
          <a:bodyPr spcFirstLastPara="1" wrap="square" lIns="91425" tIns="45700" rIns="0" bIns="45700" anchor="t" anchorCtr="0">
            <a:noAutofit/>
          </a:bodyPr>
          <a:lstStyle/>
          <a:p>
            <a:pPr marL="0" lvl="0" indent="0" algn="r" rtl="0">
              <a:lnSpc>
                <a:spcPct val="100000"/>
              </a:lnSpc>
              <a:spcBef>
                <a:spcPts val="0"/>
              </a:spcBef>
              <a:spcAft>
                <a:spcPts val="0"/>
              </a:spcAft>
              <a:buSzPts val="2400"/>
              <a:buNone/>
            </a:pPr>
            <a:fld id="{00000000-1234-1234-1234-123412341234}" type="slidenum">
              <a:rPr lang="en-US" altLang="ja-JP" b="0">
                <a:latin typeface="BIZ UDPゴシック" panose="020B0400000000000000" pitchFamily="50" charset="-128"/>
                <a:ea typeface="BIZ UDPゴシック" panose="020B0400000000000000" pitchFamily="50" charset="-128"/>
                <a:cs typeface="Garamond"/>
                <a:sym typeface="Garamond"/>
              </a:rPr>
              <a:t>37</a:t>
            </a:fld>
            <a:r>
              <a:rPr lang="ja-JP" b="0">
                <a:latin typeface="BIZ UDPゴシック" panose="020B0400000000000000" pitchFamily="50" charset="-128"/>
                <a:ea typeface="BIZ UDPゴシック" panose="020B0400000000000000" pitchFamily="50" charset="-128"/>
                <a:cs typeface="Garamond"/>
                <a:sym typeface="Garamond"/>
              </a:rPr>
              <a:t> </a:t>
            </a:r>
            <a:endParaRPr>
              <a:latin typeface="BIZ UDPゴシック" panose="020B0400000000000000" pitchFamily="50" charset="-128"/>
              <a:ea typeface="BIZ UDPゴシック" panose="020B0400000000000000" pitchFamily="50" charset="-128"/>
            </a:endParaRPr>
          </a:p>
        </p:txBody>
      </p:sp>
      <p:cxnSp>
        <p:nvCxnSpPr>
          <p:cNvPr id="1195" name="Google Shape;1195;p227"/>
          <p:cNvCxnSpPr/>
          <p:nvPr/>
        </p:nvCxnSpPr>
        <p:spPr>
          <a:xfrm>
            <a:off x="0" y="968309"/>
            <a:ext cx="9144000" cy="0"/>
          </a:xfrm>
          <a:prstGeom prst="straightConnector1">
            <a:avLst/>
          </a:prstGeom>
          <a:noFill/>
          <a:ln w="57150" cap="flat" cmpd="sng">
            <a:solidFill>
              <a:srgbClr val="4A7DBA"/>
            </a:solidFill>
            <a:prstDash val="solid"/>
            <a:round/>
            <a:headEnd type="none" w="sm" len="sm"/>
            <a:tailEnd type="none" w="sm" len="sm"/>
          </a:ln>
        </p:spPr>
      </p:cxnSp>
      <p:pic>
        <p:nvPicPr>
          <p:cNvPr id="1196" name="Google Shape;1196;p227"/>
          <p:cNvPicPr preferRelativeResize="0"/>
          <p:nvPr/>
        </p:nvPicPr>
        <p:blipFill rotWithShape="1">
          <a:blip r:embed="rId3">
            <a:alphaModFix/>
          </a:blip>
          <a:srcRect/>
          <a:stretch/>
        </p:blipFill>
        <p:spPr>
          <a:xfrm>
            <a:off x="167229" y="1530353"/>
            <a:ext cx="3094916" cy="3841746"/>
          </a:xfrm>
          <a:prstGeom prst="rect">
            <a:avLst/>
          </a:prstGeom>
          <a:noFill/>
          <a:ln>
            <a:noFill/>
          </a:ln>
        </p:spPr>
      </p:pic>
      <p:sp>
        <p:nvSpPr>
          <p:cNvPr id="1197" name="Google Shape;1197;p227"/>
          <p:cNvSpPr/>
          <p:nvPr/>
        </p:nvSpPr>
        <p:spPr>
          <a:xfrm>
            <a:off x="98643" y="5473493"/>
            <a:ext cx="3245514" cy="738623"/>
          </a:xfrm>
          <a:prstGeom prst="wedgeRectCallout">
            <a:avLst>
              <a:gd name="adj1" fmla="val -759"/>
              <a:gd name="adj2" fmla="val -64021"/>
            </a:avLst>
          </a:prstGeom>
          <a:solidFill>
            <a:srgbClr val="FFFF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chemeClr val="dk1"/>
                </a:solidFill>
                <a:latin typeface="BIZ UDPゴシック" panose="020B0400000000000000" pitchFamily="50" charset="-128"/>
                <a:ea typeface="BIZ UDPゴシック" panose="020B0400000000000000" pitchFamily="50" charset="-128"/>
                <a:sym typeface="Arial"/>
              </a:rPr>
              <a:t>利活用する場面や主体に応じた留意点について、現時点の知見を基に可能な限り具体的に示している。</a:t>
            </a:r>
            <a:endParaRPr sz="1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pic>
        <p:nvPicPr>
          <p:cNvPr id="1198" name="Google Shape;1198;p227"/>
          <p:cNvPicPr preferRelativeResize="0"/>
          <p:nvPr/>
        </p:nvPicPr>
        <p:blipFill rotWithShape="1">
          <a:blip r:embed="rId4">
            <a:alphaModFix/>
          </a:blip>
          <a:srcRect t="-1" b="66000"/>
          <a:stretch/>
        </p:blipFill>
        <p:spPr>
          <a:xfrm>
            <a:off x="3477561" y="1530353"/>
            <a:ext cx="5285440" cy="2184396"/>
          </a:xfrm>
          <a:prstGeom prst="rect">
            <a:avLst/>
          </a:prstGeom>
          <a:noFill/>
          <a:ln>
            <a:noFill/>
          </a:ln>
        </p:spPr>
      </p:pic>
      <p:pic>
        <p:nvPicPr>
          <p:cNvPr id="1199" name="Google Shape;1199;p227"/>
          <p:cNvPicPr preferRelativeResize="0"/>
          <p:nvPr/>
        </p:nvPicPr>
        <p:blipFill rotWithShape="1">
          <a:blip r:embed="rId5">
            <a:alphaModFix/>
          </a:blip>
          <a:srcRect l="1491"/>
          <a:stretch/>
        </p:blipFill>
        <p:spPr>
          <a:xfrm>
            <a:off x="3463422" y="4547304"/>
            <a:ext cx="5581935" cy="1967985"/>
          </a:xfrm>
          <a:prstGeom prst="rect">
            <a:avLst/>
          </a:prstGeom>
          <a:noFill/>
          <a:ln>
            <a:noFill/>
          </a:ln>
        </p:spPr>
      </p:pic>
      <p:cxnSp>
        <p:nvCxnSpPr>
          <p:cNvPr id="1200" name="Google Shape;1200;p227"/>
          <p:cNvCxnSpPr/>
          <p:nvPr/>
        </p:nvCxnSpPr>
        <p:spPr>
          <a:xfrm>
            <a:off x="3477560" y="3714749"/>
            <a:ext cx="5380690" cy="0"/>
          </a:xfrm>
          <a:prstGeom prst="straightConnector1">
            <a:avLst/>
          </a:prstGeom>
          <a:noFill/>
          <a:ln w="38100" cap="flat" cmpd="sng">
            <a:solidFill>
              <a:srgbClr val="4A7DBA"/>
            </a:solidFill>
            <a:prstDash val="dash"/>
            <a:round/>
            <a:headEnd type="none" w="sm" len="sm"/>
            <a:tailEnd type="none" w="sm" len="sm"/>
          </a:ln>
        </p:spPr>
      </p:cxnSp>
      <p:sp>
        <p:nvSpPr>
          <p:cNvPr id="1201" name="Google Shape;1201;p227"/>
          <p:cNvSpPr/>
          <p:nvPr/>
        </p:nvSpPr>
        <p:spPr>
          <a:xfrm>
            <a:off x="3477000" y="3764509"/>
            <a:ext cx="5285440" cy="646290"/>
          </a:xfrm>
          <a:prstGeom prst="wedgeRectCallout">
            <a:avLst>
              <a:gd name="adj1" fmla="val -5816"/>
              <a:gd name="adj2" fmla="val -91587"/>
            </a:avLst>
          </a:prstGeom>
          <a:solidFill>
            <a:srgbClr val="FFFF00"/>
          </a:solidFill>
          <a:ln>
            <a:noFill/>
          </a:ln>
        </p:spPr>
        <p:txBody>
          <a:bodyPr spcFirstLastPara="1" wrap="square" lIns="36000" tIns="45700" rIns="0"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0" i="0" u="none" strike="noStrike" cap="none">
                <a:solidFill>
                  <a:schemeClr val="dk1"/>
                </a:solidFill>
                <a:latin typeface="BIZ UDPゴシック" panose="020B0400000000000000" pitchFamily="50" charset="-128"/>
                <a:ea typeface="BIZ UDPゴシック" panose="020B0400000000000000" pitchFamily="50" charset="-128"/>
                <a:sym typeface="Arial"/>
              </a:rPr>
              <a:t>児童生徒が学習場面で利活用する際の「10」のチェック項目や利活用に関する先行事例等も掲載</a:t>
            </a:r>
            <a:endParaRPr sz="18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p:txBody>
      </p:sp>
      <p:sp>
        <p:nvSpPr>
          <p:cNvPr id="1202" name="Google Shape;1202;p227"/>
          <p:cNvSpPr/>
          <p:nvPr/>
        </p:nvSpPr>
        <p:spPr>
          <a:xfrm>
            <a:off x="3463421" y="3769942"/>
            <a:ext cx="5394829" cy="923289"/>
          </a:xfrm>
          <a:prstGeom prst="wedgeRectCallout">
            <a:avLst>
              <a:gd name="adj1" fmla="val -410"/>
              <a:gd name="adj2" fmla="val 70531"/>
            </a:avLst>
          </a:prstGeom>
          <a:solidFill>
            <a:srgbClr val="FFFF00"/>
          </a:solidFill>
          <a:ln>
            <a:noFill/>
          </a:ln>
        </p:spPr>
        <p:txBody>
          <a:bodyPr spcFirstLastPara="1" wrap="square" lIns="36000" tIns="45700" rIns="36000"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ja-JP" sz="1800" b="0" i="0" u="none" strike="noStrike" cap="none">
                <a:solidFill>
                  <a:schemeClr val="dk1"/>
                </a:solidFill>
                <a:latin typeface="BIZ UDPゴシック" panose="020B0400000000000000" pitchFamily="50" charset="-128"/>
                <a:ea typeface="BIZ UDPゴシック" panose="020B0400000000000000" pitchFamily="50" charset="-128"/>
                <a:sym typeface="Arial"/>
              </a:rPr>
              <a:t>参考資料編として、各場面や主体に応じたチェック項目、生成ＡＩパイロット校における選考取組事例、学校現場で活用可能な研修教材等を掲載</a:t>
            </a:r>
            <a:endParaRPr>
              <a:latin typeface="BIZ UDPゴシック" panose="020B0400000000000000" pitchFamily="50" charset="-128"/>
              <a:ea typeface="BIZ UDPゴシック" panose="020B0400000000000000" pitchFamily="50" charset="-128"/>
            </a:endParaRPr>
          </a:p>
        </p:txBody>
      </p:sp>
      <p:pic>
        <p:nvPicPr>
          <p:cNvPr id="1203" name="Google Shape;1203;p227"/>
          <p:cNvPicPr preferRelativeResize="0"/>
          <p:nvPr/>
        </p:nvPicPr>
        <p:blipFill rotWithShape="1">
          <a:blip r:embed="rId6">
            <a:alphaModFix/>
          </a:blip>
          <a:srcRect/>
          <a:stretch/>
        </p:blipFill>
        <p:spPr>
          <a:xfrm>
            <a:off x="2577322" y="1681924"/>
            <a:ext cx="600159" cy="562053"/>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テキスト ボックス 4"/>
          <p:cNvSpPr txBox="1">
            <a:spLocks noChangeArrowheads="1"/>
          </p:cNvSpPr>
          <p:nvPr/>
        </p:nvSpPr>
        <p:spPr bwMode="auto">
          <a:xfrm>
            <a:off x="0" y="39990"/>
            <a:ext cx="9144000" cy="584775"/>
          </a:xfrm>
          <a:prstGeom prst="rect">
            <a:avLst/>
          </a:prstGeom>
          <a:noFill/>
          <a:ln w="9525">
            <a:noFill/>
            <a:miter lim="800000"/>
            <a:headEnd/>
            <a:tailEnd/>
          </a:ln>
        </p:spPr>
        <p:txBody>
          <a:bodyPr wrap="square">
            <a:spAutoFit/>
          </a:bodyPr>
          <a:lstStyle/>
          <a:p>
            <a:pPr algn="ctr"/>
            <a:r>
              <a:rPr lang="en-US" altLang="ja-JP" sz="3200" b="1" dirty="0">
                <a:solidFill>
                  <a:srgbClr val="1F497D"/>
                </a:solidFill>
                <a:latin typeface="+mj-lt"/>
                <a:ea typeface="BIZ UDPゴシック" panose="020B0400000000000000" pitchFamily="50" charset="-128"/>
                <a:cs typeface="+mj-cs"/>
              </a:rPr>
              <a:t>GIGA</a:t>
            </a:r>
            <a:r>
              <a:rPr lang="ja-JP" altLang="en-US" sz="3200" b="1" dirty="0">
                <a:solidFill>
                  <a:srgbClr val="1F497D"/>
                </a:solidFill>
                <a:latin typeface="+mj-lt"/>
                <a:ea typeface="BIZ UDPゴシック" panose="020B0400000000000000" pitchFamily="50" charset="-128"/>
                <a:cs typeface="+mj-cs"/>
              </a:rPr>
              <a:t>スクールに関連しての指導内容と方法</a:t>
            </a:r>
          </a:p>
        </p:txBody>
      </p:sp>
      <p:sp>
        <p:nvSpPr>
          <p:cNvPr id="21" name="コンテンツ プレースホルダー 2">
            <a:extLst>
              <a:ext uri="{FF2B5EF4-FFF2-40B4-BE49-F238E27FC236}">
                <a16:creationId xmlns:a16="http://schemas.microsoft.com/office/drawing/2014/main" id="{19B8BA31-A18C-49B6-825A-8768E7D47F0D}"/>
              </a:ext>
            </a:extLst>
          </p:cNvPr>
          <p:cNvSpPr txBox="1">
            <a:spLocks/>
          </p:cNvSpPr>
          <p:nvPr/>
        </p:nvSpPr>
        <p:spPr bwMode="auto">
          <a:xfrm>
            <a:off x="388523" y="3016028"/>
            <a:ext cx="8513092" cy="394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315913" indent="-315913" algn="l" rtl="0" eaLnBrk="0" fontAlgn="base" hangingPunct="0">
              <a:spcBef>
                <a:spcPct val="20000"/>
              </a:spcBef>
              <a:spcAft>
                <a:spcPct val="0"/>
              </a:spcAft>
              <a:buFont typeface="Arial" panose="020B0604020202020204" pitchFamily="34" charset="0"/>
              <a:buChar char="•"/>
              <a:defRPr kumimoji="1" sz="2900" kern="1200">
                <a:solidFill>
                  <a:schemeClr val="tx1"/>
                </a:solidFill>
                <a:latin typeface="+mn-lt"/>
                <a:ea typeface="+mn-ea"/>
                <a:cs typeface="+mn-cs"/>
              </a:defRPr>
            </a:lvl1pPr>
            <a:lvl2pPr marL="685800" indent="-263525" algn="l" rtl="0" eaLnBrk="0" fontAlgn="base" hangingPunct="0">
              <a:spcBef>
                <a:spcPct val="20000"/>
              </a:spcBef>
              <a:spcAft>
                <a:spcPct val="0"/>
              </a:spcAft>
              <a:buFont typeface="Arial" panose="020B0604020202020204" pitchFamily="34" charset="0"/>
              <a:buChar char="–"/>
              <a:defRPr kumimoji="1" sz="2500" kern="1200">
                <a:solidFill>
                  <a:schemeClr val="tx1"/>
                </a:solidFill>
                <a:latin typeface="+mn-lt"/>
                <a:ea typeface="+mn-ea"/>
                <a:cs typeface="+mn-cs"/>
              </a:defRPr>
            </a:lvl2pPr>
            <a:lvl3pPr marL="1054100" indent="-209550" algn="l"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3pPr>
            <a:lvl4pPr marL="1476375"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4pPr>
            <a:lvl5pPr marL="1898650"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5pPr>
            <a:lvl6pPr marL="2321227"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6pPr>
            <a:lvl7pPr marL="2743269"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7pPr>
            <a:lvl8pPr marL="3165310"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8pPr>
            <a:lvl9pPr marL="3587351"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9pPr>
          </a:lstStyle>
          <a:p>
            <a:pPr marL="0" indent="0">
              <a:buFont typeface="Arial" panose="020B0604020202020204" pitchFamily="34" charset="0"/>
              <a:buNone/>
              <a:defRPr/>
            </a:pPr>
            <a:r>
              <a:rPr lang="ja-JP" altLang="en-US" sz="3692" b="1" dirty="0">
                <a:latin typeface="BIZ UDPゴシック" panose="020B0400000000000000" pitchFamily="50" charset="-128"/>
                <a:ea typeface="BIZ UDPゴシック" panose="020B0400000000000000" pitchFamily="50" charset="-128"/>
              </a:rPr>
              <a:t>目的</a:t>
            </a:r>
            <a:endParaRPr lang="en-US" altLang="ja-JP" sz="3692" b="1"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dirty="0">
                <a:latin typeface="BIZ UDPゴシック" panose="020B0400000000000000" pitchFamily="50" charset="-128"/>
                <a:ea typeface="BIZ UDPゴシック" panose="020B0400000000000000" pitchFamily="50" charset="-128"/>
              </a:rPr>
              <a:t>　「学習利用」「自己成長と人の幸せに」</a:t>
            </a:r>
            <a:endParaRPr lang="en-US" altLang="ja-JP" sz="3692"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b="1" dirty="0">
                <a:latin typeface="BIZ UDPゴシック" panose="020B0400000000000000" pitchFamily="50" charset="-128"/>
                <a:ea typeface="BIZ UDPゴシック" panose="020B0400000000000000" pitchFamily="50" charset="-128"/>
              </a:rPr>
              <a:t>情報保護</a:t>
            </a:r>
            <a:endParaRPr lang="en-US" altLang="ja-JP" sz="3692" b="1"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dirty="0">
                <a:latin typeface="BIZ UDPゴシック" panose="020B0400000000000000" pitchFamily="50" charset="-128"/>
                <a:ea typeface="BIZ UDPゴシック" panose="020B0400000000000000" pitchFamily="50" charset="-128"/>
              </a:rPr>
              <a:t>　「ＩＤとパスワードを人に教えることは</a:t>
            </a:r>
            <a:r>
              <a:rPr lang="en-US" altLang="ja-JP" sz="3692" b="1" dirty="0">
                <a:latin typeface="BIZ UDPゴシック" panose="020B0400000000000000" pitchFamily="50" charset="-128"/>
                <a:ea typeface="BIZ UDPゴシック" panose="020B0400000000000000" pitchFamily="50" charset="-128"/>
              </a:rPr>
              <a:t>×</a:t>
            </a:r>
            <a:r>
              <a:rPr lang="ja-JP" altLang="en-US" sz="3692" dirty="0">
                <a:latin typeface="BIZ UDPゴシック" panose="020B0400000000000000" pitchFamily="50" charset="-128"/>
                <a:ea typeface="BIZ UDPゴシック" panose="020B0400000000000000" pitchFamily="50" charset="-128"/>
              </a:rPr>
              <a:t>」</a:t>
            </a:r>
            <a:endParaRPr lang="en-US" altLang="ja-JP" sz="3692"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dirty="0">
                <a:latin typeface="BIZ UDPゴシック" panose="020B0400000000000000" pitchFamily="50" charset="-128"/>
                <a:ea typeface="BIZ UDPゴシック" panose="020B0400000000000000" pitchFamily="50" charset="-128"/>
              </a:rPr>
              <a:t>　</a:t>
            </a:r>
            <a:r>
              <a:rPr lang="ja-JP" altLang="en-US" sz="3692" spc="-150" dirty="0">
                <a:latin typeface="BIZ UDPゴシック" panose="020B0400000000000000" pitchFamily="50" charset="-128"/>
                <a:ea typeface="BIZ UDPゴシック" panose="020B0400000000000000" pitchFamily="50" charset="-128"/>
              </a:rPr>
              <a:t>「カメラによる写真・動画の取り扱い（著作権・肖像権）」　　</a:t>
            </a:r>
            <a:br>
              <a:rPr lang="en-US" altLang="ja-JP" sz="3692" spc="-150" dirty="0">
                <a:latin typeface="BIZ UDPゴシック" panose="020B0400000000000000" pitchFamily="50" charset="-128"/>
                <a:ea typeface="BIZ UDPゴシック" panose="020B0400000000000000" pitchFamily="50" charset="-128"/>
              </a:rPr>
            </a:br>
            <a:r>
              <a:rPr lang="ja-JP" altLang="en-US" sz="3692" b="1" spc="-150" dirty="0">
                <a:latin typeface="BIZ UDPゴシック" panose="020B0400000000000000" pitchFamily="50" charset="-128"/>
                <a:ea typeface="BIZ UDPゴシック" panose="020B0400000000000000" pitchFamily="50" charset="-128"/>
              </a:rPr>
              <a:t>マナー</a:t>
            </a:r>
            <a:endParaRPr lang="en-US" altLang="ja-JP" sz="3692" b="1" spc="-150"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spc="-150" dirty="0">
                <a:latin typeface="BIZ UDPゴシック" panose="020B0400000000000000" pitchFamily="50" charset="-128"/>
                <a:ea typeface="BIZ UDPゴシック" panose="020B0400000000000000" pitchFamily="50" charset="-128"/>
              </a:rPr>
              <a:t>　</a:t>
            </a:r>
            <a:r>
              <a:rPr lang="ja-JP" altLang="en-US" sz="3692" dirty="0">
                <a:latin typeface="BIZ UDPゴシック" panose="020B0400000000000000" pitchFamily="50" charset="-128"/>
                <a:ea typeface="BIZ UDPゴシック" panose="020B0400000000000000" pitchFamily="50" charset="-128"/>
              </a:rPr>
              <a:t>「誹謗中傷</a:t>
            </a:r>
            <a:r>
              <a:rPr lang="en-US" altLang="ja-JP" sz="3692" b="1" dirty="0">
                <a:latin typeface="BIZ UDPゴシック" panose="020B0400000000000000" pitchFamily="50" charset="-128"/>
                <a:ea typeface="BIZ UDPゴシック" panose="020B0400000000000000" pitchFamily="50" charset="-128"/>
              </a:rPr>
              <a:t>×</a:t>
            </a:r>
            <a:r>
              <a:rPr lang="ja-JP" altLang="en-US" sz="3692" dirty="0">
                <a:latin typeface="BIZ UDPゴシック" panose="020B0400000000000000" pitchFamily="50" charset="-128"/>
                <a:ea typeface="BIZ UDPゴシック" panose="020B0400000000000000" pitchFamily="50" charset="-128"/>
              </a:rPr>
              <a:t>」「相手意識をもってのコミュニケーション」</a:t>
            </a:r>
            <a:endParaRPr lang="en-US" altLang="ja-JP" sz="3692"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b="1" dirty="0">
                <a:latin typeface="BIZ UDPゴシック" panose="020B0400000000000000" pitchFamily="50" charset="-128"/>
                <a:ea typeface="BIZ UDPゴシック" panose="020B0400000000000000" pitchFamily="50" charset="-128"/>
              </a:rPr>
              <a:t>健康</a:t>
            </a:r>
            <a:endParaRPr lang="en-US" altLang="ja-JP" sz="3692" b="1"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dirty="0">
                <a:latin typeface="BIZ UDPゴシック" panose="020B0400000000000000" pitchFamily="50" charset="-128"/>
                <a:ea typeface="BIZ UDPゴシック" panose="020B0400000000000000" pitchFamily="50" charset="-128"/>
              </a:rPr>
              <a:t>　「正しい姿勢、画面との距離」「使用時間」</a:t>
            </a:r>
            <a:endParaRPr lang="en-US" altLang="ja-JP" sz="3692"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b="1" dirty="0">
                <a:latin typeface="BIZ UDPゴシック" panose="020B0400000000000000" pitchFamily="50" charset="-128"/>
                <a:ea typeface="BIZ UDPゴシック" panose="020B0400000000000000" pitchFamily="50" charset="-128"/>
              </a:rPr>
              <a:t>その他（管理等）</a:t>
            </a:r>
            <a:endParaRPr lang="en-US" altLang="ja-JP" sz="3692" b="1" dirty="0">
              <a:latin typeface="BIZ UDPゴシック" panose="020B0400000000000000" pitchFamily="50" charset="-128"/>
              <a:ea typeface="BIZ UDPゴシック" panose="020B0400000000000000" pitchFamily="50" charset="-128"/>
            </a:endParaRPr>
          </a:p>
          <a:p>
            <a:pPr marL="0" indent="0">
              <a:buFont typeface="Arial" panose="020B0604020202020204" pitchFamily="34" charset="0"/>
              <a:buNone/>
              <a:defRPr/>
            </a:pPr>
            <a:r>
              <a:rPr lang="ja-JP" altLang="en-US" sz="3692" dirty="0">
                <a:latin typeface="BIZ UDPゴシック" panose="020B0400000000000000" pitchFamily="50" charset="-128"/>
                <a:ea typeface="BIZ UDPゴシック" panose="020B0400000000000000" pitchFamily="50" charset="-128"/>
              </a:rPr>
              <a:t>　「手洗い」「充電」「破損・盗難注意」「登下校中</a:t>
            </a:r>
            <a:r>
              <a:rPr lang="en-US" altLang="ja-JP" sz="3692" b="1" dirty="0">
                <a:latin typeface="BIZ UDPゴシック" panose="020B0400000000000000" pitchFamily="50" charset="-128"/>
                <a:ea typeface="BIZ UDPゴシック" panose="020B0400000000000000" pitchFamily="50" charset="-128"/>
              </a:rPr>
              <a:t>×</a:t>
            </a:r>
            <a:r>
              <a:rPr lang="ja-JP" altLang="en-US" sz="3692" dirty="0">
                <a:latin typeface="BIZ UDPゴシック" panose="020B0400000000000000" pitchFamily="50" charset="-128"/>
                <a:ea typeface="BIZ UDPゴシック" panose="020B0400000000000000" pitchFamily="50" charset="-128"/>
              </a:rPr>
              <a:t>」</a:t>
            </a:r>
            <a:endParaRPr lang="en-US" altLang="ja-JP" sz="3692" dirty="0">
              <a:latin typeface="BIZ UDPゴシック" panose="020B0400000000000000" pitchFamily="50" charset="-128"/>
              <a:ea typeface="BIZ UDPゴシック" panose="020B0400000000000000" pitchFamily="50" charset="-128"/>
            </a:endParaRPr>
          </a:p>
        </p:txBody>
      </p:sp>
      <p:pic>
        <p:nvPicPr>
          <p:cNvPr id="22" name="Picture 2" descr="https://2.bp.blogspot.com/-3KZ5Db3J6rA/VRE5H7XQD-I/AAAAAAAAsZQ/yn1Y7NekzfQ/s800/net_ijime_woman.png">
            <a:extLst>
              <a:ext uri="{FF2B5EF4-FFF2-40B4-BE49-F238E27FC236}">
                <a16:creationId xmlns:a16="http://schemas.microsoft.com/office/drawing/2014/main" id="{D17ABD74-8F79-4527-8635-0AA9578BE1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0775" y="5144522"/>
            <a:ext cx="1604962" cy="149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descr="https://4.bp.blogspot.com/-eyxlfj6JmIU/UbVvN09MvZI/AAAAAAAAUsE/Bp_I-GAJHnI/s800/computer_password.png">
            <a:extLst>
              <a:ext uri="{FF2B5EF4-FFF2-40B4-BE49-F238E27FC236}">
                <a16:creationId xmlns:a16="http://schemas.microsoft.com/office/drawing/2014/main" id="{76D90D53-91B5-4C9B-AAEB-F8B83F5D284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7724" y="3016028"/>
            <a:ext cx="192881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四角形: 角を丸くする 3">
            <a:extLst>
              <a:ext uri="{FF2B5EF4-FFF2-40B4-BE49-F238E27FC236}">
                <a16:creationId xmlns:a16="http://schemas.microsoft.com/office/drawing/2014/main" id="{2D6ABED6-FFBC-4DB3-A253-B6DFF3E90FE9}"/>
              </a:ext>
            </a:extLst>
          </p:cNvPr>
          <p:cNvSpPr/>
          <p:nvPr/>
        </p:nvSpPr>
        <p:spPr>
          <a:xfrm>
            <a:off x="217463" y="820119"/>
            <a:ext cx="8709074"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2800" dirty="0">
                <a:ea typeface="BIZ UDPゴシック" panose="020B0400000000000000" pitchFamily="50" charset="-128"/>
              </a:rPr>
              <a:t>１人１台端末は学習のための「文房具」</a:t>
            </a:r>
            <a:endParaRPr kumimoji="1" lang="en-US" altLang="ja-JP" sz="2800" dirty="0">
              <a:ea typeface="BIZ UDPゴシック" panose="020B0400000000000000" pitchFamily="50" charset="-128"/>
            </a:endParaRPr>
          </a:p>
          <a:p>
            <a:pPr algn="ctr"/>
            <a:r>
              <a:rPr kumimoji="1" lang="ja-JP" altLang="en-US" sz="2800" spc="-300" dirty="0">
                <a:ea typeface="BIZ UDPゴシック" panose="020B0400000000000000" pitchFamily="50" charset="-128"/>
              </a:rPr>
              <a:t>変化が激しく予測困難な時代を生き抜く力を育てるのが目的</a:t>
            </a:r>
          </a:p>
        </p:txBody>
      </p:sp>
      <p:sp>
        <p:nvSpPr>
          <p:cNvPr id="5" name="矢印: 下 4">
            <a:extLst>
              <a:ext uri="{FF2B5EF4-FFF2-40B4-BE49-F238E27FC236}">
                <a16:creationId xmlns:a16="http://schemas.microsoft.com/office/drawing/2014/main" id="{FF3653B6-ECC3-49CA-B3E8-0B348DCFBE99}"/>
              </a:ext>
            </a:extLst>
          </p:cNvPr>
          <p:cNvSpPr/>
          <p:nvPr/>
        </p:nvSpPr>
        <p:spPr>
          <a:xfrm>
            <a:off x="4211960" y="1642875"/>
            <a:ext cx="720080" cy="432048"/>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6" name="正方形/長方形 5">
            <a:extLst>
              <a:ext uri="{FF2B5EF4-FFF2-40B4-BE49-F238E27FC236}">
                <a16:creationId xmlns:a16="http://schemas.microsoft.com/office/drawing/2014/main" id="{99C8D95D-B352-476E-9CF2-389D19D4C916}"/>
              </a:ext>
            </a:extLst>
          </p:cNvPr>
          <p:cNvSpPr/>
          <p:nvPr/>
        </p:nvSpPr>
        <p:spPr>
          <a:xfrm>
            <a:off x="217463" y="2074922"/>
            <a:ext cx="8684152" cy="8640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dirty="0">
                <a:ea typeface="BIZ UDPゴシック" panose="020B0400000000000000" pitchFamily="50" charset="-128"/>
              </a:rPr>
              <a:t>「○○しなさい」「○○してはだめ！」と</a:t>
            </a:r>
            <a:r>
              <a:rPr kumimoji="1" lang="ja-JP" altLang="en-US" dirty="0">
                <a:solidFill>
                  <a:srgbClr val="FF0000"/>
                </a:solidFill>
                <a:ea typeface="BIZ UDPゴシック" panose="020B0400000000000000" pitchFamily="50" charset="-128"/>
              </a:rPr>
              <a:t>教え込むのではなく</a:t>
            </a:r>
            <a:r>
              <a:rPr kumimoji="1" lang="ja-JP" altLang="en-US" dirty="0">
                <a:ea typeface="BIZ UDPゴシック" panose="020B0400000000000000" pitchFamily="50" charset="-128"/>
              </a:rPr>
              <a:t>，</a:t>
            </a:r>
            <a:br>
              <a:rPr kumimoji="1" lang="en-US" altLang="ja-JP" dirty="0">
                <a:ea typeface="BIZ UDPゴシック" panose="020B0400000000000000" pitchFamily="50" charset="-128"/>
              </a:rPr>
            </a:br>
            <a:r>
              <a:rPr kumimoji="1" lang="ja-JP" altLang="en-US" dirty="0">
                <a:ea typeface="BIZ UDPゴシック" panose="020B0400000000000000" pitchFamily="50" charset="-128"/>
              </a:rPr>
              <a:t>なぜそうすることがいいのか・だめなのか，</a:t>
            </a:r>
            <a:r>
              <a:rPr kumimoji="1" lang="ja-JP" altLang="en-US" dirty="0">
                <a:solidFill>
                  <a:srgbClr val="FF0000"/>
                </a:solidFill>
                <a:ea typeface="BIZ UDPゴシック" panose="020B0400000000000000" pitchFamily="50" charset="-128"/>
              </a:rPr>
              <a:t>「情報の科学的な理解」を基に</a:t>
            </a:r>
            <a:br>
              <a:rPr kumimoji="1" lang="en-US" altLang="ja-JP" dirty="0">
                <a:solidFill>
                  <a:srgbClr val="FF0000"/>
                </a:solidFill>
                <a:ea typeface="BIZ UDPゴシック" panose="020B0400000000000000" pitchFamily="50" charset="-128"/>
              </a:rPr>
            </a:br>
            <a:r>
              <a:rPr kumimoji="1" lang="ja-JP" altLang="en-US" dirty="0">
                <a:solidFill>
                  <a:schemeClr val="tx1"/>
                </a:solidFill>
                <a:ea typeface="BIZ UDPゴシック" panose="020B0400000000000000" pitchFamily="50" charset="-128"/>
              </a:rPr>
              <a:t>（図鑑教材等も使って）</a:t>
            </a:r>
            <a:r>
              <a:rPr kumimoji="1" lang="ja-JP" altLang="en-US" dirty="0">
                <a:solidFill>
                  <a:srgbClr val="FF0000"/>
                </a:solidFill>
                <a:ea typeface="BIZ UDPゴシック" panose="020B0400000000000000" pitchFamily="50" charset="-128"/>
              </a:rPr>
              <a:t>どうすべきかを理由付きで考え，「適切に判断できる力」を</a:t>
            </a:r>
            <a:r>
              <a:rPr kumimoji="1" lang="ja-JP" altLang="en-US" dirty="0">
                <a:solidFill>
                  <a:schemeClr val="tx1"/>
                </a:solidFill>
                <a:ea typeface="BIZ UDPゴシック" panose="020B0400000000000000" pitchFamily="50" charset="-128"/>
              </a:rPr>
              <a:t>育成</a:t>
            </a:r>
          </a:p>
        </p:txBody>
      </p:sp>
      <p:sp>
        <p:nvSpPr>
          <p:cNvPr id="2" name="スライド番号プレースホルダー 6">
            <a:extLst>
              <a:ext uri="{FF2B5EF4-FFF2-40B4-BE49-F238E27FC236}">
                <a16:creationId xmlns:a16="http://schemas.microsoft.com/office/drawing/2014/main" id="{6686EB77-E2F8-8C46-FDB5-2F77A8FBBBB1}"/>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38</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361092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
                                            <p:txEl>
                                              <p:pRg st="1" end="1"/>
                                            </p:txEl>
                                          </p:spTgt>
                                        </p:tgtEl>
                                        <p:attrNameLst>
                                          <p:attrName>style.visibility</p:attrName>
                                        </p:attrNameLst>
                                      </p:cBhvr>
                                      <p:to>
                                        <p:strVal val="visible"/>
                                      </p:to>
                                    </p:set>
                                    <p:animEffect transition="in" filter="fade">
                                      <p:cBhvr>
                                        <p:cTn id="10" dur="500"/>
                                        <p:tgtEl>
                                          <p:spTgt spid="2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animEffect transition="in" filter="fade">
                                      <p:cBhvr>
                                        <p:cTn id="15" dur="500"/>
                                        <p:tgtEl>
                                          <p:spTgt spid="2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xEl>
                                              <p:pRg st="3" end="3"/>
                                            </p:txEl>
                                          </p:spTgt>
                                        </p:tgtEl>
                                        <p:attrNameLst>
                                          <p:attrName>style.visibility</p:attrName>
                                        </p:attrNameLst>
                                      </p:cBhvr>
                                      <p:to>
                                        <p:strVal val="visible"/>
                                      </p:to>
                                    </p:set>
                                    <p:animEffect transition="in" filter="fade">
                                      <p:cBhvr>
                                        <p:cTn id="18" dur="500"/>
                                        <p:tgtEl>
                                          <p:spTgt spid="21">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xEl>
                                              <p:pRg st="4" end="4"/>
                                            </p:txEl>
                                          </p:spTgt>
                                        </p:tgtEl>
                                        <p:attrNameLst>
                                          <p:attrName>style.visibility</p:attrName>
                                        </p:attrNameLst>
                                      </p:cBhvr>
                                      <p:to>
                                        <p:strVal val="visible"/>
                                      </p:to>
                                    </p:set>
                                    <p:animEffect transition="in" filter="fade">
                                      <p:cBhvr>
                                        <p:cTn id="21" dur="500"/>
                                        <p:tgtEl>
                                          <p:spTgt spid="21">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xEl>
                                              <p:pRg st="5" end="5"/>
                                            </p:txEl>
                                          </p:spTgt>
                                        </p:tgtEl>
                                        <p:attrNameLst>
                                          <p:attrName>style.visibility</p:attrName>
                                        </p:attrNameLst>
                                      </p:cBhvr>
                                      <p:to>
                                        <p:strVal val="visible"/>
                                      </p:to>
                                    </p:set>
                                    <p:animEffect transition="in" filter="fade">
                                      <p:cBhvr>
                                        <p:cTn id="24" dur="500"/>
                                        <p:tgtEl>
                                          <p:spTgt spid="21">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1">
                                            <p:txEl>
                                              <p:pRg st="6" end="6"/>
                                            </p:txEl>
                                          </p:spTgt>
                                        </p:tgtEl>
                                        <p:attrNameLst>
                                          <p:attrName>style.visibility</p:attrName>
                                        </p:attrNameLst>
                                      </p:cBhvr>
                                      <p:to>
                                        <p:strVal val="visible"/>
                                      </p:to>
                                    </p:set>
                                    <p:animEffect transition="in" filter="fade">
                                      <p:cBhvr>
                                        <p:cTn id="35" dur="500"/>
                                        <p:tgtEl>
                                          <p:spTgt spid="21">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1">
                                            <p:txEl>
                                              <p:pRg st="7" end="7"/>
                                            </p:txEl>
                                          </p:spTgt>
                                        </p:tgtEl>
                                        <p:attrNameLst>
                                          <p:attrName>style.visibility</p:attrName>
                                        </p:attrNameLst>
                                      </p:cBhvr>
                                      <p:to>
                                        <p:strVal val="visible"/>
                                      </p:to>
                                    </p:set>
                                    <p:animEffect transition="in" filter="fade">
                                      <p:cBhvr>
                                        <p:cTn id="38" dur="500"/>
                                        <p:tgtEl>
                                          <p:spTgt spid="21">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1">
                                            <p:txEl>
                                              <p:pRg st="8" end="8"/>
                                            </p:txEl>
                                          </p:spTgt>
                                        </p:tgtEl>
                                        <p:attrNameLst>
                                          <p:attrName>style.visibility</p:attrName>
                                        </p:attrNameLst>
                                      </p:cBhvr>
                                      <p:to>
                                        <p:strVal val="visible"/>
                                      </p:to>
                                    </p:set>
                                    <p:animEffect transition="in" filter="fade">
                                      <p:cBhvr>
                                        <p:cTn id="43" dur="500"/>
                                        <p:tgtEl>
                                          <p:spTgt spid="21">
                                            <p:txEl>
                                              <p:pRg st="8" end="8"/>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21">
                                            <p:txEl>
                                              <p:pRg st="9" end="9"/>
                                            </p:txEl>
                                          </p:spTgt>
                                        </p:tgtEl>
                                        <p:attrNameLst>
                                          <p:attrName>style.visibility</p:attrName>
                                        </p:attrNameLst>
                                      </p:cBhvr>
                                      <p:to>
                                        <p:strVal val="visible"/>
                                      </p:to>
                                    </p:set>
                                    <p:animEffect transition="in" filter="fade">
                                      <p:cBhvr>
                                        <p:cTn id="46" dur="500"/>
                                        <p:tgtEl>
                                          <p:spTgt spid="2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46307"/>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b="1" dirty="0">
                <a:solidFill>
                  <a:srgbClr val="1F497D"/>
                </a:solidFill>
                <a:latin typeface="+mj-lt"/>
                <a:ea typeface="BIZ UDPゴシック" panose="020B0400000000000000" pitchFamily="50" charset="-128"/>
                <a:cs typeface="+mj-cs"/>
              </a:rPr>
              <a:t>文部科学省：</a:t>
            </a:r>
            <a:r>
              <a:rPr lang="en-US" altLang="ja-JP" sz="3200" b="1" dirty="0" err="1">
                <a:solidFill>
                  <a:srgbClr val="1F497D"/>
                </a:solidFill>
                <a:latin typeface="+mj-lt"/>
                <a:ea typeface="BIZ UDPゴシック" panose="020B0400000000000000" pitchFamily="50" charset="-128"/>
                <a:cs typeface="+mj-cs"/>
              </a:rPr>
              <a:t>StuDX</a:t>
            </a:r>
            <a:r>
              <a:rPr lang="en-US" altLang="ja-JP" sz="3200" b="1" dirty="0">
                <a:solidFill>
                  <a:srgbClr val="1F497D"/>
                </a:solidFill>
                <a:latin typeface="+mj-lt"/>
                <a:ea typeface="BIZ UDPゴシック" panose="020B0400000000000000" pitchFamily="50" charset="-128"/>
                <a:cs typeface="+mj-cs"/>
              </a:rPr>
              <a:t> Style</a:t>
            </a:r>
            <a:r>
              <a:rPr lang="ja-JP" altLang="en-US" sz="2800" b="1" dirty="0">
                <a:solidFill>
                  <a:srgbClr val="1F497D"/>
                </a:solidFill>
                <a:latin typeface="+mj-lt"/>
                <a:ea typeface="BIZ UDPゴシック" panose="020B0400000000000000" pitchFamily="50" charset="-128"/>
                <a:cs typeface="+mj-cs"/>
              </a:rPr>
              <a:t>（</a:t>
            </a:r>
            <a:r>
              <a:rPr lang="ja-JP" altLang="en-US" sz="2400" b="1" dirty="0">
                <a:solidFill>
                  <a:srgbClr val="1F497D"/>
                </a:solidFill>
                <a:latin typeface="+mj-lt"/>
                <a:ea typeface="BIZ UDPゴシック" panose="020B0400000000000000" pitchFamily="50" charset="-128"/>
                <a:cs typeface="+mj-cs"/>
              </a:rPr>
              <a:t>スタディーエックス　スタイル）</a:t>
            </a:r>
            <a:endParaRPr lang="ja-JP" altLang="en-US" sz="2800" b="1" dirty="0">
              <a:solidFill>
                <a:srgbClr val="1F497D"/>
              </a:solidFill>
              <a:latin typeface="+mj-lt"/>
              <a:ea typeface="BIZ UDPゴシック" panose="020B0400000000000000" pitchFamily="50" charset="-128"/>
              <a:cs typeface="+mj-cs"/>
            </a:endParaRPr>
          </a:p>
        </p:txBody>
      </p:sp>
      <p:sp>
        <p:nvSpPr>
          <p:cNvPr id="11" name="テキスト ボックス 10"/>
          <p:cNvSpPr txBox="1"/>
          <p:nvPr/>
        </p:nvSpPr>
        <p:spPr>
          <a:xfrm>
            <a:off x="323528" y="599918"/>
            <a:ext cx="7169153" cy="523220"/>
          </a:xfrm>
          <a:prstGeom prst="rect">
            <a:avLst/>
          </a:prstGeom>
          <a:noFill/>
        </p:spPr>
        <p:txBody>
          <a:bodyPr wrap="square" rtlCol="0">
            <a:spAutoFit/>
          </a:bodyPr>
          <a:lstStyle/>
          <a:p>
            <a:r>
              <a:rPr lang="en-US" altLang="ja-JP" sz="2800" dirty="0">
                <a:ea typeface="BIZ UDPゴシック" panose="020B0400000000000000" pitchFamily="50" charset="-128"/>
              </a:rPr>
              <a:t>https://www.mext.go.jp/studxstyle/</a:t>
            </a:r>
            <a:endParaRPr kumimoji="1" lang="ja-JP" altLang="en-US" sz="2800" dirty="0">
              <a:ea typeface="BIZ UDPゴシック" panose="020B0400000000000000" pitchFamily="50" charset="-128"/>
            </a:endParaRPr>
          </a:p>
        </p:txBody>
      </p:sp>
      <p:pic>
        <p:nvPicPr>
          <p:cNvPr id="15" name="図 14">
            <a:extLst>
              <a:ext uri="{FF2B5EF4-FFF2-40B4-BE49-F238E27FC236}">
                <a16:creationId xmlns:a16="http://schemas.microsoft.com/office/drawing/2014/main" id="{8CF26D66-A3E6-48D3-DE3C-FA7865D5F5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86" y="3114074"/>
            <a:ext cx="4104455" cy="3580483"/>
          </a:xfrm>
          <a:prstGeom prst="rect">
            <a:avLst/>
          </a:prstGeom>
        </p:spPr>
      </p:pic>
      <p:pic>
        <p:nvPicPr>
          <p:cNvPr id="17" name="図 16">
            <a:extLst>
              <a:ext uri="{FF2B5EF4-FFF2-40B4-BE49-F238E27FC236}">
                <a16:creationId xmlns:a16="http://schemas.microsoft.com/office/drawing/2014/main" id="{972A21D9-5DC2-4B0B-8BC6-A2E1C86EB3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7944" y="3133925"/>
            <a:ext cx="4104455" cy="3574033"/>
          </a:xfrm>
          <a:prstGeom prst="rect">
            <a:avLst/>
          </a:prstGeom>
        </p:spPr>
      </p:pic>
      <p:pic>
        <p:nvPicPr>
          <p:cNvPr id="10" name="図 9">
            <a:extLst>
              <a:ext uri="{FF2B5EF4-FFF2-40B4-BE49-F238E27FC236}">
                <a16:creationId xmlns:a16="http://schemas.microsoft.com/office/drawing/2014/main" id="{A7C3DB61-E35E-4932-A44F-EC43A157F4A2}"/>
              </a:ext>
            </a:extLst>
          </p:cNvPr>
          <p:cNvPicPr>
            <a:picLocks noChangeAspect="1"/>
          </p:cNvPicPr>
          <p:nvPr/>
        </p:nvPicPr>
        <p:blipFill rotWithShape="1">
          <a:blip r:embed="rId5">
            <a:extLst>
              <a:ext uri="{28A0092B-C50C-407E-A947-70E740481C1C}">
                <a14:useLocalDpi xmlns:a14="http://schemas.microsoft.com/office/drawing/2010/main" val="0"/>
              </a:ext>
            </a:extLst>
          </a:blip>
          <a:srcRect l="6122" t="16597" r="7595" b="11573"/>
          <a:stretch/>
        </p:blipFill>
        <p:spPr>
          <a:xfrm>
            <a:off x="39386" y="1075627"/>
            <a:ext cx="5000159" cy="1787556"/>
          </a:xfrm>
          <a:prstGeom prst="rect">
            <a:avLst/>
          </a:prstGeom>
        </p:spPr>
      </p:pic>
      <p:pic>
        <p:nvPicPr>
          <p:cNvPr id="19" name="図 18">
            <a:extLst>
              <a:ext uri="{FF2B5EF4-FFF2-40B4-BE49-F238E27FC236}">
                <a16:creationId xmlns:a16="http://schemas.microsoft.com/office/drawing/2014/main" id="{78471CBA-0FC5-0655-C237-ED6A2B074B3B}"/>
              </a:ext>
            </a:extLst>
          </p:cNvPr>
          <p:cNvPicPr>
            <a:picLocks noChangeAspect="1"/>
          </p:cNvPicPr>
          <p:nvPr/>
        </p:nvPicPr>
        <p:blipFill rotWithShape="1">
          <a:blip r:embed="rId6">
            <a:extLst>
              <a:ext uri="{28A0092B-C50C-407E-A947-70E740481C1C}">
                <a14:useLocalDpi xmlns:a14="http://schemas.microsoft.com/office/drawing/2010/main" val="0"/>
              </a:ext>
            </a:extLst>
          </a:blip>
          <a:srcRect l="58335" t="-1162" r="458" b="56360"/>
          <a:stretch/>
        </p:blipFill>
        <p:spPr>
          <a:xfrm>
            <a:off x="5039545" y="1068841"/>
            <a:ext cx="4104455" cy="1318707"/>
          </a:xfrm>
          <a:prstGeom prst="rect">
            <a:avLst/>
          </a:prstGeom>
        </p:spPr>
      </p:pic>
      <p:sp>
        <p:nvSpPr>
          <p:cNvPr id="20" name="テキスト ボックス 19">
            <a:extLst>
              <a:ext uri="{FF2B5EF4-FFF2-40B4-BE49-F238E27FC236}">
                <a16:creationId xmlns:a16="http://schemas.microsoft.com/office/drawing/2014/main" id="{826B1288-6AE6-10FF-F71C-4F51624D7283}"/>
              </a:ext>
            </a:extLst>
          </p:cNvPr>
          <p:cNvSpPr txBox="1"/>
          <p:nvPr/>
        </p:nvSpPr>
        <p:spPr>
          <a:xfrm>
            <a:off x="5090368" y="2394334"/>
            <a:ext cx="4162152" cy="646331"/>
          </a:xfrm>
          <a:prstGeom prst="rect">
            <a:avLst/>
          </a:prstGeom>
          <a:noFill/>
        </p:spPr>
        <p:txBody>
          <a:bodyPr wrap="square" rtlCol="0">
            <a:spAutoFit/>
          </a:bodyPr>
          <a:lstStyle/>
          <a:p>
            <a:r>
              <a:rPr lang="en-US" altLang="ja-JP" b="1" dirty="0">
                <a:ea typeface="BIZ UDPゴシック" panose="020B0400000000000000" pitchFamily="50" charset="-128"/>
              </a:rPr>
              <a:t>"</a:t>
            </a:r>
            <a:r>
              <a:rPr lang="ja-JP" altLang="en-US" b="1" dirty="0">
                <a:ea typeface="BIZ UDPゴシック" panose="020B0400000000000000" pitchFamily="50" charset="-128"/>
              </a:rPr>
              <a:t>すぐにでも</a:t>
            </a:r>
            <a:r>
              <a:rPr lang="en-US" altLang="ja-JP" b="1" dirty="0">
                <a:ea typeface="BIZ UDPゴシック" panose="020B0400000000000000" pitchFamily="50" charset="-128"/>
              </a:rPr>
              <a:t>" "</a:t>
            </a:r>
            <a:r>
              <a:rPr lang="ja-JP" altLang="en-US" b="1" dirty="0">
                <a:ea typeface="BIZ UDPゴシック" panose="020B0400000000000000" pitchFamily="50" charset="-128"/>
              </a:rPr>
              <a:t>どの教科でも</a:t>
            </a:r>
            <a:r>
              <a:rPr lang="en-US" altLang="ja-JP" b="1" dirty="0">
                <a:ea typeface="BIZ UDPゴシック" panose="020B0400000000000000" pitchFamily="50" charset="-128"/>
              </a:rPr>
              <a:t>""</a:t>
            </a:r>
            <a:r>
              <a:rPr lang="ja-JP" altLang="en-US" b="1" dirty="0">
                <a:ea typeface="BIZ UDPゴシック" panose="020B0400000000000000" pitchFamily="50" charset="-128"/>
              </a:rPr>
              <a:t>誰でも</a:t>
            </a:r>
            <a:r>
              <a:rPr lang="en-US" altLang="ja-JP" b="1" dirty="0">
                <a:ea typeface="BIZ UDPゴシック" panose="020B0400000000000000" pitchFamily="50" charset="-128"/>
              </a:rPr>
              <a:t>“</a:t>
            </a:r>
          </a:p>
          <a:p>
            <a:r>
              <a:rPr lang="ja-JP" altLang="en-US" b="1" dirty="0">
                <a:ea typeface="BIZ UDPゴシック" panose="020B0400000000000000" pitchFamily="50" charset="-128"/>
              </a:rPr>
              <a:t>　活かせる</a:t>
            </a:r>
            <a:r>
              <a:rPr lang="en-US" altLang="ja-JP" b="1" dirty="0">
                <a:ea typeface="BIZ UDPゴシック" panose="020B0400000000000000" pitchFamily="50" charset="-128"/>
              </a:rPr>
              <a:t>1</a:t>
            </a:r>
            <a:r>
              <a:rPr lang="ja-JP" altLang="en-US" b="1" dirty="0">
                <a:ea typeface="BIZ UDPゴシック" panose="020B0400000000000000" pitchFamily="50" charset="-128"/>
              </a:rPr>
              <a:t>人</a:t>
            </a:r>
            <a:r>
              <a:rPr lang="en-US" altLang="ja-JP" b="1" dirty="0">
                <a:ea typeface="BIZ UDPゴシック" panose="020B0400000000000000" pitchFamily="50" charset="-128"/>
              </a:rPr>
              <a:t>1</a:t>
            </a:r>
            <a:r>
              <a:rPr lang="ja-JP" altLang="en-US" b="1" dirty="0">
                <a:ea typeface="BIZ UDPゴシック" panose="020B0400000000000000" pitchFamily="50" charset="-128"/>
              </a:rPr>
              <a:t>台端末の活用シーン</a:t>
            </a:r>
            <a:endParaRPr kumimoji="1" lang="ja-JP" altLang="en-US" b="1" dirty="0">
              <a:ea typeface="BIZ UDPゴシック" panose="020B0400000000000000" pitchFamily="50" charset="-128"/>
            </a:endParaRPr>
          </a:p>
        </p:txBody>
      </p:sp>
      <p:sp>
        <p:nvSpPr>
          <p:cNvPr id="2" name="スライド番号プレースホルダー 6">
            <a:extLst>
              <a:ext uri="{FF2B5EF4-FFF2-40B4-BE49-F238E27FC236}">
                <a16:creationId xmlns:a16="http://schemas.microsoft.com/office/drawing/2014/main" id="{5BE16753-1BA6-FF8D-3354-7C88675F9B70}"/>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39</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1516724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214"/>
          <p:cNvSpPr txBox="1"/>
          <p:nvPr/>
        </p:nvSpPr>
        <p:spPr>
          <a:xfrm>
            <a:off x="7380288" y="6381750"/>
            <a:ext cx="1403350" cy="47625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89" name="Google Shape;489;p214"/>
          <p:cNvSpPr txBox="1"/>
          <p:nvPr/>
        </p:nvSpPr>
        <p:spPr>
          <a:xfrm>
            <a:off x="0" y="66675"/>
            <a:ext cx="9144000" cy="52318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ja-JP" altLang="en-US" sz="28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子どもを取り巻くネット社会の諸問題（ＡＩ・学習用端末編）</a:t>
            </a:r>
            <a:endParaRPr kumimoji="0" sz="14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graphicFrame>
        <p:nvGraphicFramePr>
          <p:cNvPr id="490" name="Google Shape;490;p214"/>
          <p:cNvGraphicFramePr/>
          <p:nvPr/>
        </p:nvGraphicFramePr>
        <p:xfrm>
          <a:off x="44450" y="893763"/>
          <a:ext cx="9051925" cy="5730875"/>
        </p:xfrm>
        <a:graphic>
          <a:graphicData uri="http://schemas.openxmlformats.org/drawingml/2006/table">
            <a:tbl>
              <a:tblPr>
                <a:noFill/>
              </a:tblPr>
              <a:tblGrid>
                <a:gridCol w="9051925">
                  <a:extLst>
                    <a:ext uri="{9D8B030D-6E8A-4147-A177-3AD203B41FA5}">
                      <a16:colId xmlns:a16="http://schemas.microsoft.com/office/drawing/2014/main" val="20000"/>
                    </a:ext>
                  </a:extLst>
                </a:gridCol>
              </a:tblGrid>
              <a:tr h="599900">
                <a:tc>
                  <a:txBody>
                    <a:bodyPr/>
                    <a:lstStyle/>
                    <a:p>
                      <a:pPr marL="0" marR="0" lvl="0" indent="0" algn="l" rtl="0">
                        <a:lnSpc>
                          <a:spcPct val="100000"/>
                        </a:lnSpc>
                        <a:spcBef>
                          <a:spcPts val="0"/>
                        </a:spcBef>
                        <a:spcAft>
                          <a:spcPts val="0"/>
                        </a:spcAft>
                        <a:buClr>
                          <a:srgbClr val="FFFFFF"/>
                        </a:buClr>
                        <a:buSzPts val="2000"/>
                        <a:buFont typeface="Arial"/>
                        <a:buNone/>
                      </a:pPr>
                      <a:r>
                        <a:rPr lang="ja-JP" sz="2000" b="1" i="0" u="none" strike="noStrike" cap="none" dirty="0">
                          <a:solidFill>
                            <a:srgbClr val="FFFFFF"/>
                          </a:solidFill>
                          <a:latin typeface="BIZ UDPゴシック" panose="020B0400000000000000" pitchFamily="50" charset="-128"/>
                          <a:ea typeface="BIZ UDPゴシック" panose="020B0400000000000000" pitchFamily="50" charset="-128"/>
                          <a:cs typeface="Arial"/>
                          <a:sym typeface="Arial"/>
                        </a:rPr>
                        <a:t>ニュースのタイトルからみる問題性　　</a:t>
                      </a:r>
                      <a:r>
                        <a:rPr lang="ja-JP" sz="2000" b="1" i="0" u="none" strike="noStrike" cap="none" dirty="0">
                          <a:solidFill>
                            <a:srgbClr val="FFFF00"/>
                          </a:solidFill>
                          <a:latin typeface="BIZ UDPゴシック" panose="020B0400000000000000" pitchFamily="50" charset="-128"/>
                          <a:ea typeface="BIZ UDPゴシック" panose="020B0400000000000000" pitchFamily="50" charset="-128"/>
                          <a:cs typeface="Arial"/>
                          <a:sym typeface="Arial"/>
                        </a:rPr>
                        <a:t>　</a:t>
                      </a:r>
                      <a:endParaRPr b="1" dirty="0">
                        <a:latin typeface="BIZ UDPゴシック" panose="020B0400000000000000" pitchFamily="50" charset="-128"/>
                        <a:ea typeface="BIZ UDPゴシック" panose="020B0400000000000000" pitchFamily="50" charset="-128"/>
                      </a:endParaRPr>
                    </a:p>
                  </a:txBody>
                  <a:tcPr marL="91450" marR="91450" marT="45700" marB="4570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36050">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・生成ＡＩ悪用か、中高生３人逮捕　千件以上の通信回線契約も</a:t>
                      </a:r>
                      <a:endParaRPr b="1" dirty="0">
                        <a:latin typeface="BIZ UDPゴシック" panose="020B0400000000000000" pitchFamily="50" charset="-128"/>
                        <a:ea typeface="BIZ UDPゴシック" panose="020B0400000000000000" pitchFamily="50" charset="-128"/>
                      </a:endParaRPr>
                    </a:p>
                  </a:txBody>
                  <a:tcPr marL="91450" marR="91450" marT="45700" marB="4570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8D0D0"/>
                    </a:solidFill>
                  </a:tcPr>
                </a:tc>
                <a:extLst>
                  <a:ext uri="{0D108BD9-81ED-4DB2-BD59-A6C34878D82A}">
                    <a16:rowId xmlns:a16="http://schemas.microsoft.com/office/drawing/2014/main" val="10001"/>
                  </a:ext>
                </a:extLst>
              </a:tr>
              <a:tr h="864075">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・中学１年生２５０人の半数超、理科の課題で同じ間違い　</a:t>
                      </a:r>
                      <a:b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b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　教諭の違和感の正体は生成ＡＩの「誤答」</a:t>
                      </a:r>
                      <a:endParaRPr b="1" dirty="0">
                        <a:latin typeface="BIZ UDPゴシック" panose="020B0400000000000000" pitchFamily="50" charset="-128"/>
                        <a:ea typeface="BIZ UDPゴシック" panose="020B0400000000000000" pitchFamily="50" charset="-128"/>
                      </a:endParaRPr>
                    </a:p>
                  </a:txBody>
                  <a:tcPr marL="91450" marR="91450" marT="45700" marB="4570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AF1DD"/>
                    </a:solidFill>
                  </a:tcPr>
                </a:tc>
                <a:extLst>
                  <a:ext uri="{0D108BD9-81ED-4DB2-BD59-A6C34878D82A}">
                    <a16:rowId xmlns:a16="http://schemas.microsoft.com/office/drawing/2014/main" val="10002"/>
                  </a:ext>
                </a:extLst>
              </a:tr>
              <a:tr h="864075">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・「ＳＮＳを全削除しました」ディープフェイク増加で危機感を高めるＺ世代の対応</a:t>
                      </a:r>
                      <a:br>
                        <a:rPr lang="en-US" alt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b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　「一番怖いのは被害を自覚できないこと」</a:t>
                      </a:r>
                      <a:endParaRPr b="1" dirty="0">
                        <a:latin typeface="BIZ UDPゴシック" panose="020B0400000000000000" pitchFamily="50" charset="-128"/>
                        <a:ea typeface="BIZ UDPゴシック" panose="020B0400000000000000" pitchFamily="50" charset="-128"/>
                      </a:endParaRPr>
                    </a:p>
                  </a:txBody>
                  <a:tcPr marL="91450" marR="91450" marT="45700" marB="4570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8D0D0"/>
                    </a:solidFill>
                  </a:tcPr>
                </a:tc>
                <a:extLst>
                  <a:ext uri="{0D108BD9-81ED-4DB2-BD59-A6C34878D82A}">
                    <a16:rowId xmlns:a16="http://schemas.microsoft.com/office/drawing/2014/main" val="10003"/>
                  </a:ext>
                </a:extLst>
              </a:tr>
              <a:tr h="864075">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・学校タブレットで女子生徒の着替え盗撮、男子生徒に購入持ちかけ</a:t>
                      </a:r>
                      <a:endParaRPr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　・・・録画状態で教室に置く</a:t>
                      </a:r>
                      <a:endParaRPr b="1" dirty="0">
                        <a:latin typeface="BIZ UDPゴシック" panose="020B0400000000000000" pitchFamily="50" charset="-128"/>
                        <a:ea typeface="BIZ UDPゴシック" panose="020B0400000000000000" pitchFamily="50" charset="-128"/>
                      </a:endParaRPr>
                    </a:p>
                  </a:txBody>
                  <a:tcPr marL="91450" marR="91450" marT="45700" marB="4570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AF1DD"/>
                    </a:solidFill>
                  </a:tcPr>
                </a:tc>
                <a:extLst>
                  <a:ext uri="{0D108BD9-81ED-4DB2-BD59-A6C34878D82A}">
                    <a16:rowId xmlns:a16="http://schemas.microsoft.com/office/drawing/2014/main" val="10004"/>
                  </a:ext>
                </a:extLst>
              </a:tr>
              <a:tr h="822900">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rPr>
                        <a:t>・学習用端末　いじめ４７件　担任に見られない設定で生徒の悪口・</a:t>
                      </a:r>
                      <a:endParaRPr b="1">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0"/>
                        </a:spcBef>
                        <a:spcAft>
                          <a:spcPts val="0"/>
                        </a:spcAft>
                        <a:buClr>
                          <a:srgbClr val="000000"/>
                        </a:buClr>
                        <a:buSzPts val="2000"/>
                        <a:buFont typeface="Arial"/>
                        <a:buNone/>
                      </a:pPr>
                      <a:r>
                        <a:rPr lang="ja-JP" sz="2000" b="1"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rPr>
                        <a:t>　なりすましで汚物の絵も</a:t>
                      </a:r>
                      <a:endParaRPr sz="2000" b="1"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endParaRPr>
                    </a:p>
                  </a:txBody>
                  <a:tcPr marL="91450" marR="91450" marT="45700" marB="4570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8D0D0"/>
                    </a:solidFill>
                  </a:tcPr>
                </a:tc>
                <a:extLst>
                  <a:ext uri="{0D108BD9-81ED-4DB2-BD59-A6C34878D82A}">
                    <a16:rowId xmlns:a16="http://schemas.microsoft.com/office/drawing/2014/main" val="10005"/>
                  </a:ext>
                </a:extLst>
              </a:tr>
              <a:tr h="540725">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rPr>
                        <a:t>・ネットいじめ　５年で倍増　タブレット端末のチャット悪用</a:t>
                      </a:r>
                      <a:endParaRPr b="1">
                        <a:latin typeface="BIZ UDPゴシック" panose="020B0400000000000000" pitchFamily="50" charset="-128"/>
                        <a:ea typeface="BIZ UDPゴシック" panose="020B0400000000000000" pitchFamily="50" charset="-128"/>
                      </a:endParaRPr>
                    </a:p>
                  </a:txBody>
                  <a:tcPr marL="91450" marR="91450" marT="45700" marB="4570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AF1DD"/>
                    </a:solidFill>
                  </a:tcPr>
                </a:tc>
                <a:extLst>
                  <a:ext uri="{0D108BD9-81ED-4DB2-BD59-A6C34878D82A}">
                    <a16:rowId xmlns:a16="http://schemas.microsoft.com/office/drawing/2014/main" val="10006"/>
                  </a:ext>
                </a:extLst>
              </a:tr>
              <a:tr h="539075">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・小６自殺　遺書にいじめの記述「おもちゃじゃない」</a:t>
                      </a:r>
                      <a:endParaRPr b="1" dirty="0">
                        <a:latin typeface="BIZ UDPゴシック" panose="020B0400000000000000" pitchFamily="50" charset="-128"/>
                        <a:ea typeface="BIZ UDPゴシック" panose="020B0400000000000000" pitchFamily="50" charset="-128"/>
                      </a:endParaRPr>
                    </a:p>
                  </a:txBody>
                  <a:tcPr marL="91450" marR="91450" marT="45700" marB="4570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8D0D0"/>
                    </a:solidFill>
                  </a:tcPr>
                </a:tc>
                <a:extLst>
                  <a:ext uri="{0D108BD9-81ED-4DB2-BD59-A6C34878D82A}">
                    <a16:rowId xmlns:a16="http://schemas.microsoft.com/office/drawing/2014/main" val="10007"/>
                  </a:ext>
                </a:extLst>
              </a:tr>
            </a:tbl>
          </a:graphicData>
        </a:graphic>
      </p:graphicFrame>
      <p:sp>
        <p:nvSpPr>
          <p:cNvPr id="2" name="Google Shape;483;p3">
            <a:extLst>
              <a:ext uri="{FF2B5EF4-FFF2-40B4-BE49-F238E27FC236}">
                <a16:creationId xmlns:a16="http://schemas.microsoft.com/office/drawing/2014/main" id="{FA9F8233-4636-9334-EC9F-6EEBC739600B}"/>
              </a:ext>
            </a:extLst>
          </p:cNvPr>
          <p:cNvSpPr txBox="1">
            <a:spLocks noGrp="1"/>
          </p:cNvSpPr>
          <p:nvPr>
            <p:ph type="sldNum" idx="12"/>
          </p:nvPr>
        </p:nvSpPr>
        <p:spPr>
          <a:xfrm>
            <a:off x="7702550" y="6381750"/>
            <a:ext cx="1403350" cy="476250"/>
          </a:xfrm>
          <a:prstGeom prst="rect">
            <a:avLst/>
          </a:prstGeom>
          <a:noFill/>
          <a:ln>
            <a:noFill/>
          </a:ln>
        </p:spPr>
        <p:txBody>
          <a:bodyPr spcFirstLastPara="1" wrap="square" lIns="91425" tIns="45700" rIns="0"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2400"/>
              <a:buFont typeface="MS PGothic"/>
              <a:buNone/>
              <a:tabLst/>
              <a:defRPr/>
            </a:pPr>
            <a:fld id="{00000000-1234-1234-1234-123412341234}" type="slidenum">
              <a:rPr kumimoji="0" lang="en-US" altLang="ja-JP"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rPr>
              <a:pPr marL="0" marR="0" lvl="0" indent="0" algn="r" defTabSz="914400" rtl="0" eaLnBrk="1" fontAlgn="auto" latinLnBrk="0" hangingPunct="1">
                <a:lnSpc>
                  <a:spcPct val="100000"/>
                </a:lnSpc>
                <a:spcBef>
                  <a:spcPts val="0"/>
                </a:spcBef>
                <a:spcAft>
                  <a:spcPts val="0"/>
                </a:spcAft>
                <a:buClr>
                  <a:srgbClr val="000000"/>
                </a:buClr>
                <a:buSzPts val="2400"/>
                <a:buFont typeface="MS PGothic"/>
                <a:buNone/>
                <a:tabLst/>
                <a:defRPr/>
              </a:pPr>
              <a:t>4</a:t>
            </a:fld>
            <a:endParaRPr kumimoji="0" sz="24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46307"/>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b="1" dirty="0">
                <a:solidFill>
                  <a:srgbClr val="1F497D"/>
                </a:solidFill>
                <a:latin typeface="+mj-lt"/>
                <a:ea typeface="BIZ UDPゴシック" panose="020B0400000000000000" pitchFamily="50" charset="-128"/>
                <a:cs typeface="+mj-cs"/>
              </a:rPr>
              <a:t>文部科学省：生徒指導提要改訂版（令和</a:t>
            </a:r>
            <a:r>
              <a:rPr lang="en-US" altLang="ja-JP" sz="3200" b="1" dirty="0">
                <a:solidFill>
                  <a:srgbClr val="1F497D"/>
                </a:solidFill>
                <a:latin typeface="+mj-lt"/>
                <a:ea typeface="BIZ UDPゴシック" panose="020B0400000000000000" pitchFamily="50" charset="-128"/>
                <a:cs typeface="+mj-cs"/>
              </a:rPr>
              <a:t>4</a:t>
            </a:r>
            <a:r>
              <a:rPr lang="ja-JP" altLang="en-US" sz="3200" b="1" dirty="0">
                <a:solidFill>
                  <a:srgbClr val="1F497D"/>
                </a:solidFill>
                <a:latin typeface="+mj-lt"/>
                <a:ea typeface="BIZ UDPゴシック" panose="020B0400000000000000" pitchFamily="50" charset="-128"/>
                <a:cs typeface="+mj-cs"/>
              </a:rPr>
              <a:t>年</a:t>
            </a:r>
            <a:r>
              <a:rPr lang="en-US" altLang="ja-JP" sz="3200" b="1" dirty="0">
                <a:solidFill>
                  <a:srgbClr val="1F497D"/>
                </a:solidFill>
                <a:latin typeface="+mj-lt"/>
                <a:ea typeface="BIZ UDPゴシック" panose="020B0400000000000000" pitchFamily="50" charset="-128"/>
                <a:cs typeface="+mj-cs"/>
              </a:rPr>
              <a:t>12</a:t>
            </a:r>
            <a:r>
              <a:rPr lang="ja-JP" altLang="en-US" sz="3200" b="1" dirty="0">
                <a:solidFill>
                  <a:srgbClr val="1F497D"/>
                </a:solidFill>
                <a:latin typeface="+mj-lt"/>
                <a:ea typeface="BIZ UDPゴシック" panose="020B0400000000000000" pitchFamily="50" charset="-128"/>
                <a:cs typeface="+mj-cs"/>
              </a:rPr>
              <a:t>月）</a:t>
            </a:r>
            <a:endParaRPr lang="ja-JP" altLang="en-US" sz="1600" b="1" dirty="0">
              <a:solidFill>
                <a:srgbClr val="1F497D"/>
              </a:solidFill>
              <a:latin typeface="+mj-lt"/>
              <a:ea typeface="BIZ UDPゴシック" panose="020B0400000000000000" pitchFamily="50" charset="-128"/>
              <a:cs typeface="+mj-cs"/>
            </a:endParaRPr>
          </a:p>
        </p:txBody>
      </p:sp>
      <p:pic>
        <p:nvPicPr>
          <p:cNvPr id="5" name="図 4">
            <a:extLst>
              <a:ext uri="{FF2B5EF4-FFF2-40B4-BE49-F238E27FC236}">
                <a16:creationId xmlns:a16="http://schemas.microsoft.com/office/drawing/2014/main" id="{1466B410-D4FB-F048-C47B-5FBD19FC026F}"/>
              </a:ext>
            </a:extLst>
          </p:cNvPr>
          <p:cNvPicPr>
            <a:picLocks noChangeAspect="1"/>
          </p:cNvPicPr>
          <p:nvPr/>
        </p:nvPicPr>
        <p:blipFill rotWithShape="1">
          <a:blip r:embed="rId3">
            <a:extLst>
              <a:ext uri="{28A0092B-C50C-407E-A947-70E740481C1C}">
                <a14:useLocalDpi xmlns:a14="http://schemas.microsoft.com/office/drawing/2010/main" val="0"/>
              </a:ext>
            </a:extLst>
          </a:blip>
          <a:srcRect b="23884"/>
          <a:stretch/>
        </p:blipFill>
        <p:spPr>
          <a:xfrm>
            <a:off x="3546599" y="1200823"/>
            <a:ext cx="5060767" cy="4807209"/>
          </a:xfrm>
          <a:prstGeom prst="rect">
            <a:avLst/>
          </a:prstGeom>
        </p:spPr>
      </p:pic>
      <p:pic>
        <p:nvPicPr>
          <p:cNvPr id="9" name="図 8">
            <a:extLst>
              <a:ext uri="{FF2B5EF4-FFF2-40B4-BE49-F238E27FC236}">
                <a16:creationId xmlns:a16="http://schemas.microsoft.com/office/drawing/2014/main" id="{67D77B84-C0E3-EC00-CDB5-4C84873B53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923" y="1200823"/>
            <a:ext cx="3200847" cy="4439270"/>
          </a:xfrm>
          <a:prstGeom prst="rect">
            <a:avLst/>
          </a:prstGeom>
        </p:spPr>
      </p:pic>
      <p:sp>
        <p:nvSpPr>
          <p:cNvPr id="12" name="テキスト ボックス 11">
            <a:extLst>
              <a:ext uri="{FF2B5EF4-FFF2-40B4-BE49-F238E27FC236}">
                <a16:creationId xmlns:a16="http://schemas.microsoft.com/office/drawing/2014/main" id="{8D281FFB-0B7C-C1D7-891A-977BAE352D90}"/>
              </a:ext>
            </a:extLst>
          </p:cNvPr>
          <p:cNvSpPr txBox="1"/>
          <p:nvPr/>
        </p:nvSpPr>
        <p:spPr>
          <a:xfrm>
            <a:off x="275480" y="730138"/>
            <a:ext cx="8691203" cy="400110"/>
          </a:xfrm>
          <a:prstGeom prst="rect">
            <a:avLst/>
          </a:prstGeom>
          <a:noFill/>
        </p:spPr>
        <p:txBody>
          <a:bodyPr wrap="square" rtlCol="0">
            <a:spAutoFit/>
          </a:bodyPr>
          <a:lstStyle/>
          <a:p>
            <a:r>
              <a:rPr lang="en-US" altLang="ja-JP" sz="2000" dirty="0">
                <a:ea typeface="BIZ UDPゴシック" panose="020B0400000000000000" pitchFamily="50" charset="-128"/>
              </a:rPr>
              <a:t>https://www.mext.go.jp/a_menu/shotou/seitoshidou/1404008_00001.htm</a:t>
            </a:r>
            <a:endParaRPr kumimoji="1" lang="ja-JP" altLang="en-US" sz="2000" dirty="0">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C5AADD75-7E2A-CE5B-4D8E-F02F918B644D}"/>
              </a:ext>
            </a:extLst>
          </p:cNvPr>
          <p:cNvSpPr txBox="1"/>
          <p:nvPr/>
        </p:nvSpPr>
        <p:spPr>
          <a:xfrm>
            <a:off x="3546599" y="6124894"/>
            <a:ext cx="4409777" cy="646331"/>
          </a:xfrm>
          <a:prstGeom prst="wedgeRectCallout">
            <a:avLst>
              <a:gd name="adj1" fmla="val -36408"/>
              <a:gd name="adj2" fmla="val -101904"/>
            </a:avLst>
          </a:prstGeom>
          <a:solidFill>
            <a:srgbClr val="FFFF00"/>
          </a:solidFill>
        </p:spPr>
        <p:txBody>
          <a:bodyPr wrap="square" rtlCol="0">
            <a:spAutoFit/>
          </a:bodyPr>
          <a:lstStyle/>
          <a:p>
            <a:r>
              <a:rPr lang="ja-JP" altLang="en-US" dirty="0">
                <a:ea typeface="BIZ UDPゴシック" panose="020B0400000000000000" pitchFamily="50" charset="-128"/>
              </a:rPr>
              <a:t>第 </a:t>
            </a:r>
            <a:r>
              <a:rPr lang="en-US" altLang="ja-JP" dirty="0">
                <a:ea typeface="BIZ UDPゴシック" panose="020B0400000000000000" pitchFamily="50" charset="-128"/>
              </a:rPr>
              <a:t>11 </a:t>
            </a:r>
            <a:r>
              <a:rPr lang="ja-JP" altLang="en-US" dirty="0">
                <a:ea typeface="BIZ UDPゴシック" panose="020B0400000000000000" pitchFamily="50" charset="-128"/>
              </a:rPr>
              <a:t>章 インターネット・携帯電話に関わる</a:t>
            </a:r>
            <a:endParaRPr lang="en-US" altLang="ja-JP" dirty="0">
              <a:ea typeface="BIZ UDPゴシック" panose="020B0400000000000000" pitchFamily="50" charset="-128"/>
            </a:endParaRPr>
          </a:p>
          <a:p>
            <a:r>
              <a:rPr lang="ja-JP" altLang="en-US" dirty="0">
                <a:ea typeface="BIZ UDPゴシック" panose="020B0400000000000000" pitchFamily="50" charset="-128"/>
              </a:rPr>
              <a:t>問題 ｐ</a:t>
            </a:r>
            <a:r>
              <a:rPr lang="en-US" altLang="ja-JP" dirty="0">
                <a:ea typeface="BIZ UDPゴシック" panose="020B0400000000000000" pitchFamily="50" charset="-128"/>
              </a:rPr>
              <a:t>247</a:t>
            </a:r>
            <a:r>
              <a:rPr lang="ja-JP" altLang="en-US" dirty="0">
                <a:ea typeface="BIZ UDPゴシック" panose="020B0400000000000000" pitchFamily="50" charset="-128"/>
              </a:rPr>
              <a:t>等に情報モラル教育関係も掲載</a:t>
            </a:r>
            <a:endParaRPr kumimoji="1" lang="ja-JP" altLang="en-US" dirty="0">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7EB0CAD1-6068-4046-DB52-B0A95C3C6AB0}"/>
              </a:ext>
            </a:extLst>
          </p:cNvPr>
          <p:cNvSpPr txBox="1"/>
          <p:nvPr/>
        </p:nvSpPr>
        <p:spPr>
          <a:xfrm>
            <a:off x="296652" y="5710668"/>
            <a:ext cx="2999390" cy="923330"/>
          </a:xfrm>
          <a:prstGeom prst="wedgeRectCallout">
            <a:avLst>
              <a:gd name="adj1" fmla="val 3643"/>
              <a:gd name="adj2" fmla="val -74097"/>
            </a:avLst>
          </a:prstGeom>
          <a:solidFill>
            <a:srgbClr val="FFFF00"/>
          </a:solidFill>
        </p:spPr>
        <p:txBody>
          <a:bodyPr wrap="square" rtlCol="0">
            <a:spAutoFit/>
          </a:bodyPr>
          <a:lstStyle/>
          <a:p>
            <a:r>
              <a:rPr kumimoji="1" lang="ja-JP" altLang="en-US" dirty="0">
                <a:ea typeface="BIZ UDPゴシック" panose="020B0400000000000000" pitchFamily="50" charset="-128"/>
              </a:rPr>
              <a:t>最後に索引をまとめており、索引から各用語の関連ページに飛ぶことができます。</a:t>
            </a:r>
          </a:p>
        </p:txBody>
      </p:sp>
      <p:sp>
        <p:nvSpPr>
          <p:cNvPr id="2" name="スライド番号プレースホルダー 6">
            <a:extLst>
              <a:ext uri="{FF2B5EF4-FFF2-40B4-BE49-F238E27FC236}">
                <a16:creationId xmlns:a16="http://schemas.microsoft.com/office/drawing/2014/main" id="{2A9F2585-61CC-49F6-39F9-1B1C44A4928A}"/>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40</a:t>
            </a:fld>
            <a:r>
              <a:rPr lang="ja-JP" altLang="en-US" b="0" spc="5" dirty="0">
                <a:latin typeface="Garamond" panose="02020404030301010803" pitchFamily="18" charset="0"/>
                <a:sym typeface="Wingdings"/>
              </a:rPr>
              <a:t> </a:t>
            </a:r>
          </a:p>
        </p:txBody>
      </p:sp>
    </p:spTree>
    <p:extLst>
      <p:ext uri="{BB962C8B-B14F-4D97-AF65-F5344CB8AC3E}">
        <p14:creationId xmlns:p14="http://schemas.microsoft.com/office/powerpoint/2010/main" val="27694929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AEC0863F-CF00-9BF8-1D0F-FA7F7340EE21}"/>
              </a:ext>
            </a:extLst>
          </p:cNvPr>
          <p:cNvSpPr/>
          <p:nvPr/>
        </p:nvSpPr>
        <p:spPr>
          <a:xfrm>
            <a:off x="827088" y="2493888"/>
            <a:ext cx="7416800" cy="1727200"/>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ja-JP" altLang="en-US" dirty="0">
                <a:ea typeface="BIZ UDPゴシック" panose="020B0400000000000000" pitchFamily="50" charset="-128"/>
              </a:rPr>
              <a:t>ＧＩＧＡスクールの前提となる</a:t>
            </a:r>
            <a:br>
              <a:rPr lang="en-US" altLang="ja-JP" dirty="0">
                <a:ea typeface="BIZ UDPゴシック" panose="020B0400000000000000" pitchFamily="50" charset="-128"/>
              </a:rPr>
            </a:br>
            <a:r>
              <a:rPr lang="ja-JP" altLang="en-US" sz="2400" dirty="0">
                <a:solidFill>
                  <a:srgbClr val="FF0000"/>
                </a:solidFill>
                <a:ea typeface="BIZ UDPゴシック" panose="020B0400000000000000" pitchFamily="50" charset="-128"/>
              </a:rPr>
              <a:t>欧米型デジタルシチズンシップ教育</a:t>
            </a:r>
            <a:r>
              <a:rPr lang="ja-JP" altLang="en-US" sz="2400" dirty="0">
                <a:solidFill>
                  <a:schemeClr val="tx1"/>
                </a:solidFill>
                <a:ea typeface="BIZ UDPゴシック" panose="020B0400000000000000" pitchFamily="50" charset="-128"/>
              </a:rPr>
              <a:t>の一部としての</a:t>
            </a:r>
            <a:endParaRPr lang="en-US" altLang="ja-JP" sz="2400" dirty="0">
              <a:solidFill>
                <a:schemeClr val="tx1"/>
              </a:solidFill>
              <a:ea typeface="BIZ UDPゴシック" panose="020B0400000000000000" pitchFamily="50" charset="-128"/>
            </a:endParaRPr>
          </a:p>
          <a:p>
            <a:pPr algn="ctr">
              <a:defRPr/>
            </a:pPr>
            <a:r>
              <a:rPr lang="ja-JP" altLang="en-US" sz="4400" dirty="0">
                <a:solidFill>
                  <a:srgbClr val="FF0000"/>
                </a:solidFill>
                <a:ea typeface="BIZ UDPゴシック" panose="020B0400000000000000" pitchFamily="50" charset="-128"/>
              </a:rPr>
              <a:t>情報モラル教育</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楕円 4">
            <a:extLst>
              <a:ext uri="{FF2B5EF4-FFF2-40B4-BE49-F238E27FC236}">
                <a16:creationId xmlns:a16="http://schemas.microsoft.com/office/drawing/2014/main" id="{62DE5A8A-1694-7E14-68B2-84564D8E3487}"/>
              </a:ext>
            </a:extLst>
          </p:cNvPr>
          <p:cNvSpPr/>
          <p:nvPr/>
        </p:nvSpPr>
        <p:spPr>
          <a:xfrm>
            <a:off x="561090" y="918699"/>
            <a:ext cx="3889375" cy="1265238"/>
          </a:xfrm>
          <a:prstGeom prst="ellipse">
            <a:avLst/>
          </a:prstGeom>
        </p:spPr>
        <p:style>
          <a:lnRef idx="1">
            <a:schemeClr val="accent5"/>
          </a:lnRef>
          <a:fillRef idx="2">
            <a:schemeClr val="accent5"/>
          </a:fillRef>
          <a:effectRef idx="1">
            <a:schemeClr val="accent5"/>
          </a:effectRef>
          <a:fontRef idx="minor">
            <a:schemeClr val="dk1"/>
          </a:fontRef>
        </p:style>
        <p:txBody>
          <a:bodyPr wrap="none" anchor="ctr"/>
          <a:lstStyle/>
          <a:p>
            <a:pPr algn="ctr" eaLnBrk="1" hangingPunct="1">
              <a:defRPr/>
            </a:pPr>
            <a:r>
              <a:rPr lang="ja-JP" altLang="en-US" sz="2000" spc="-300" dirty="0">
                <a:solidFill>
                  <a:prstClr val="black"/>
                </a:solidFill>
                <a:ea typeface="BIZ UDPゴシック" panose="020B0400000000000000" pitchFamily="50" charset="-128"/>
              </a:rPr>
              <a:t>デジタルシチズンシップ教育</a:t>
            </a:r>
            <a:br>
              <a:rPr lang="en-US" altLang="ja-JP" dirty="0">
                <a:solidFill>
                  <a:prstClr val="black"/>
                </a:solidFill>
                <a:ea typeface="BIZ UDPゴシック" panose="020B0400000000000000" pitchFamily="50" charset="-128"/>
              </a:rPr>
            </a:br>
            <a:r>
              <a:rPr lang="ja-JP" altLang="en-US" dirty="0">
                <a:solidFill>
                  <a:prstClr val="black"/>
                </a:solidFill>
                <a:ea typeface="BIZ UDPゴシック" panose="020B0400000000000000" pitchFamily="50" charset="-128"/>
              </a:rPr>
              <a:t>（ＩＣＴ活用に対し、</a:t>
            </a:r>
            <a:br>
              <a:rPr lang="en-US" altLang="ja-JP" dirty="0">
                <a:solidFill>
                  <a:prstClr val="black"/>
                </a:solidFill>
                <a:ea typeface="BIZ UDPゴシック" panose="020B0400000000000000" pitchFamily="50" charset="-128"/>
              </a:rPr>
            </a:br>
            <a:r>
              <a:rPr lang="ja-JP" altLang="en-US" dirty="0">
                <a:solidFill>
                  <a:prstClr val="black"/>
                </a:solidFill>
                <a:ea typeface="BIZ UDPゴシック" panose="020B0400000000000000" pitchFamily="50" charset="-128"/>
              </a:rPr>
              <a:t>肯定的・積極的）</a:t>
            </a:r>
          </a:p>
        </p:txBody>
      </p:sp>
      <p:grpSp>
        <p:nvGrpSpPr>
          <p:cNvPr id="14" name="グループ化 13">
            <a:extLst>
              <a:ext uri="{FF2B5EF4-FFF2-40B4-BE49-F238E27FC236}">
                <a16:creationId xmlns:a16="http://schemas.microsoft.com/office/drawing/2014/main" id="{747606BC-57BB-688A-E746-8972D90746DC}"/>
              </a:ext>
            </a:extLst>
          </p:cNvPr>
          <p:cNvGrpSpPr/>
          <p:nvPr/>
        </p:nvGrpSpPr>
        <p:grpSpPr>
          <a:xfrm>
            <a:off x="3832928" y="907587"/>
            <a:ext cx="4856162" cy="1263650"/>
            <a:chOff x="3832928" y="907587"/>
            <a:chExt cx="4856162" cy="1263650"/>
          </a:xfrm>
        </p:grpSpPr>
        <p:sp>
          <p:nvSpPr>
            <p:cNvPr id="3" name="楕円 2">
              <a:extLst>
                <a:ext uri="{FF2B5EF4-FFF2-40B4-BE49-F238E27FC236}">
                  <a16:creationId xmlns:a16="http://schemas.microsoft.com/office/drawing/2014/main" id="{DF767C30-BEBE-4ED8-C4CB-9D9D006F53D8}"/>
                </a:ext>
              </a:extLst>
            </p:cNvPr>
            <p:cNvSpPr/>
            <p:nvPr/>
          </p:nvSpPr>
          <p:spPr>
            <a:xfrm>
              <a:off x="4799715" y="907587"/>
              <a:ext cx="3889375" cy="1263650"/>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ja-JP" altLang="en-US" sz="2000" dirty="0">
                  <a:solidFill>
                    <a:prstClr val="black"/>
                  </a:solidFill>
                  <a:ea typeface="BIZ UDPゴシック" panose="020B0400000000000000" pitchFamily="50" charset="-128"/>
                </a:rPr>
                <a:t>情報モラル教育</a:t>
              </a:r>
              <a:br>
                <a:rPr lang="en-US" altLang="ja-JP" dirty="0">
                  <a:solidFill>
                    <a:prstClr val="black"/>
                  </a:solidFill>
                  <a:ea typeface="BIZ UDPゴシック" panose="020B0400000000000000" pitchFamily="50" charset="-128"/>
                </a:rPr>
              </a:br>
              <a:r>
                <a:rPr lang="ja-JP" altLang="en-US" dirty="0">
                  <a:solidFill>
                    <a:prstClr val="black"/>
                  </a:solidFill>
                  <a:ea typeface="BIZ UDPゴシック" panose="020B0400000000000000" pitchFamily="50" charset="-128"/>
                </a:rPr>
                <a:t>（ＩＣＴ活用に対し、</a:t>
              </a:r>
              <a:br>
                <a:rPr lang="en-US" altLang="ja-JP" dirty="0">
                  <a:solidFill>
                    <a:prstClr val="black"/>
                  </a:solidFill>
                  <a:ea typeface="BIZ UDPゴシック" panose="020B0400000000000000" pitchFamily="50" charset="-128"/>
                </a:rPr>
              </a:br>
              <a:r>
                <a:rPr lang="ja-JP" altLang="en-US" dirty="0">
                  <a:solidFill>
                    <a:prstClr val="black"/>
                  </a:solidFill>
                  <a:ea typeface="BIZ UDPゴシック" panose="020B0400000000000000" pitchFamily="50" charset="-128"/>
                </a:rPr>
                <a:t>否定的・消極的）</a:t>
              </a:r>
            </a:p>
          </p:txBody>
        </p:sp>
        <p:sp>
          <p:nvSpPr>
            <p:cNvPr id="6" name="矢印: 左右 5">
              <a:extLst>
                <a:ext uri="{FF2B5EF4-FFF2-40B4-BE49-F238E27FC236}">
                  <a16:creationId xmlns:a16="http://schemas.microsoft.com/office/drawing/2014/main" id="{94D22F09-3CC8-1E30-285C-1DB258C54C6E}"/>
                </a:ext>
              </a:extLst>
            </p:cNvPr>
            <p:cNvSpPr/>
            <p:nvPr/>
          </p:nvSpPr>
          <p:spPr>
            <a:xfrm>
              <a:off x="3832928" y="1264774"/>
              <a:ext cx="1800225" cy="5746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solidFill>
                  <a:prstClr val="white"/>
                </a:solidFill>
                <a:ea typeface="BIZ UDPゴシック" panose="020B0400000000000000" pitchFamily="50" charset="-128"/>
              </a:endParaRPr>
            </a:p>
          </p:txBody>
        </p:sp>
      </p:grpSp>
      <p:grpSp>
        <p:nvGrpSpPr>
          <p:cNvPr id="7" name="グループ化 6">
            <a:extLst>
              <a:ext uri="{FF2B5EF4-FFF2-40B4-BE49-F238E27FC236}">
                <a16:creationId xmlns:a16="http://schemas.microsoft.com/office/drawing/2014/main" id="{C4695806-CE2C-E829-C926-458C647045BF}"/>
              </a:ext>
            </a:extLst>
          </p:cNvPr>
          <p:cNvGrpSpPr>
            <a:grpSpLocks/>
          </p:cNvGrpSpPr>
          <p:nvPr/>
        </p:nvGrpSpPr>
        <p:grpSpPr bwMode="auto">
          <a:xfrm>
            <a:off x="448378" y="472612"/>
            <a:ext cx="8424862" cy="1884362"/>
            <a:chOff x="395536" y="188640"/>
            <a:chExt cx="8424936" cy="2360358"/>
          </a:xfrm>
        </p:grpSpPr>
        <p:cxnSp>
          <p:nvCxnSpPr>
            <p:cNvPr id="8" name="直線コネクタ 7">
              <a:extLst>
                <a:ext uri="{FF2B5EF4-FFF2-40B4-BE49-F238E27FC236}">
                  <a16:creationId xmlns:a16="http://schemas.microsoft.com/office/drawing/2014/main" id="{C575A047-8438-1620-05D8-ABC39066EECC}"/>
                </a:ext>
              </a:extLst>
            </p:cNvPr>
            <p:cNvCxnSpPr/>
            <p:nvPr/>
          </p:nvCxnSpPr>
          <p:spPr>
            <a:xfrm>
              <a:off x="395536" y="188640"/>
              <a:ext cx="8424936" cy="223309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4625F104-B500-DD04-52C2-5AB21C897D5C}"/>
                </a:ext>
              </a:extLst>
            </p:cNvPr>
            <p:cNvCxnSpPr>
              <a:cxnSpLocks/>
            </p:cNvCxnSpPr>
            <p:nvPr/>
          </p:nvCxnSpPr>
          <p:spPr>
            <a:xfrm flipV="1">
              <a:off x="411411" y="276134"/>
              <a:ext cx="8220147" cy="227286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 name="テキスト ボックス 3">
            <a:extLst>
              <a:ext uri="{FF2B5EF4-FFF2-40B4-BE49-F238E27FC236}">
                <a16:creationId xmlns:a16="http://schemas.microsoft.com/office/drawing/2014/main" id="{35536199-0D28-1D45-1D2C-27F7C1B33178}"/>
              </a:ext>
            </a:extLst>
          </p:cNvPr>
          <p:cNvSpPr txBox="1"/>
          <p:nvPr/>
        </p:nvSpPr>
        <p:spPr>
          <a:xfrm>
            <a:off x="0" y="44624"/>
            <a:ext cx="9252520" cy="461665"/>
          </a:xfrm>
          <a:prstGeom prst="rect">
            <a:avLst/>
          </a:prstGeom>
          <a:noFill/>
        </p:spPr>
        <p:txBody>
          <a:bodyPr wrap="square" rtlCol="0">
            <a:spAutoFit/>
          </a:bodyPr>
          <a:lstStyle/>
          <a:p>
            <a:r>
              <a:rPr kumimoji="1" lang="ja-JP" altLang="en-US" sz="2400" spc="-300" dirty="0">
                <a:ea typeface="BIZ UDPゴシック" panose="020B0400000000000000" pitchFamily="50" charset="-128"/>
              </a:rPr>
              <a:t>情報モラル教育とデジタルシチズンシップは対立概念であるとの言説について</a:t>
            </a:r>
            <a:endParaRPr kumimoji="1" lang="ja-JP" altLang="en-US" sz="1600" spc="-300" dirty="0">
              <a:ea typeface="BIZ UDPゴシック" panose="020B0400000000000000" pitchFamily="50" charset="-128"/>
            </a:endParaRPr>
          </a:p>
        </p:txBody>
      </p:sp>
      <p:grpSp>
        <p:nvGrpSpPr>
          <p:cNvPr id="13" name="グループ化 12">
            <a:extLst>
              <a:ext uri="{FF2B5EF4-FFF2-40B4-BE49-F238E27FC236}">
                <a16:creationId xmlns:a16="http://schemas.microsoft.com/office/drawing/2014/main" id="{980E2ADD-FF56-FC83-1CAF-5B576D1A6E3F}"/>
              </a:ext>
            </a:extLst>
          </p:cNvPr>
          <p:cNvGrpSpPr/>
          <p:nvPr/>
        </p:nvGrpSpPr>
        <p:grpSpPr>
          <a:xfrm>
            <a:off x="0" y="2426823"/>
            <a:ext cx="8761150" cy="4444985"/>
            <a:chOff x="0" y="2426823"/>
            <a:chExt cx="8761150" cy="4444985"/>
          </a:xfrm>
        </p:grpSpPr>
        <p:grpSp>
          <p:nvGrpSpPr>
            <p:cNvPr id="11" name="グループ化 10">
              <a:extLst>
                <a:ext uri="{FF2B5EF4-FFF2-40B4-BE49-F238E27FC236}">
                  <a16:creationId xmlns:a16="http://schemas.microsoft.com/office/drawing/2014/main" id="{9E6EECFA-B558-970F-F476-2E43A420A084}"/>
                </a:ext>
              </a:extLst>
            </p:cNvPr>
            <p:cNvGrpSpPr/>
            <p:nvPr/>
          </p:nvGrpSpPr>
          <p:grpSpPr>
            <a:xfrm>
              <a:off x="0" y="2426823"/>
              <a:ext cx="8761150" cy="4444985"/>
              <a:chOff x="0" y="2426823"/>
              <a:chExt cx="8761150" cy="4444985"/>
            </a:xfrm>
          </p:grpSpPr>
          <p:sp>
            <p:nvSpPr>
              <p:cNvPr id="16392" name="タイトル 1">
                <a:extLst>
                  <a:ext uri="{FF2B5EF4-FFF2-40B4-BE49-F238E27FC236}">
                    <a16:creationId xmlns:a16="http://schemas.microsoft.com/office/drawing/2014/main" id="{8D920E5D-6632-F844-031F-DD85C2E0A9E5}"/>
                  </a:ext>
                </a:extLst>
              </p:cNvPr>
              <p:cNvSpPr txBox="1">
                <a:spLocks noChangeArrowheads="1"/>
              </p:cNvSpPr>
              <p:nvPr/>
            </p:nvSpPr>
            <p:spPr bwMode="auto">
              <a:xfrm>
                <a:off x="0" y="6533600"/>
                <a:ext cx="8496944" cy="338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685800" indent="-263525">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054100" indent="-20955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476375" indent="-20955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1898650" indent="-20955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3558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8130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2702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7274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en-US" altLang="ja-JP" sz="1600" b="1" dirty="0">
                    <a:solidFill>
                      <a:srgbClr val="000000"/>
                    </a:solidFill>
                    <a:ea typeface="BIZ UDPゴシック" panose="020B0400000000000000" pitchFamily="50" charset="-128"/>
                  </a:rPr>
                  <a:t>『</a:t>
                </a:r>
                <a:r>
                  <a:rPr lang="ja-JP" altLang="en-US" sz="1600" b="1" dirty="0">
                    <a:solidFill>
                      <a:srgbClr val="000000"/>
                    </a:solidFill>
                    <a:ea typeface="BIZ UDPゴシック" panose="020B0400000000000000" pitchFamily="50" charset="-128"/>
                  </a:rPr>
                  <a:t>「情報モラル」指導実践キックオフガイド</a:t>
                </a:r>
                <a:r>
                  <a:rPr lang="en-US" altLang="ja-JP" sz="1600" b="1" dirty="0">
                    <a:solidFill>
                      <a:srgbClr val="000000"/>
                    </a:solidFill>
                    <a:ea typeface="BIZ UDPゴシック" panose="020B0400000000000000" pitchFamily="50" charset="-128"/>
                  </a:rPr>
                  <a:t>』</a:t>
                </a:r>
                <a:r>
                  <a:rPr lang="ja-JP" altLang="en-US" sz="1600" b="1" dirty="0">
                    <a:solidFill>
                      <a:srgbClr val="000000"/>
                    </a:solidFill>
                    <a:ea typeface="BIZ UDPゴシック" panose="020B0400000000000000" pitchFamily="50" charset="-128"/>
                  </a:rPr>
                  <a:t>「モデルカリキュラム」（</a:t>
                </a:r>
                <a:r>
                  <a:rPr lang="en-US" altLang="ja-JP" sz="1600" b="1" dirty="0">
                    <a:solidFill>
                      <a:srgbClr val="000000"/>
                    </a:solidFill>
                    <a:ea typeface="BIZ UDPゴシック" panose="020B0400000000000000" pitchFamily="50" charset="-128"/>
                  </a:rPr>
                  <a:t>2007</a:t>
                </a:r>
                <a:r>
                  <a:rPr lang="ja-JP" altLang="en-US" sz="1600" b="1" dirty="0">
                    <a:solidFill>
                      <a:srgbClr val="000000"/>
                    </a:solidFill>
                    <a:ea typeface="BIZ UDPゴシック" panose="020B0400000000000000" pitchFamily="50" charset="-128"/>
                  </a:rPr>
                  <a:t>，日本教育工学振興会）</a:t>
                </a:r>
              </a:p>
            </p:txBody>
          </p:sp>
          <p:grpSp>
            <p:nvGrpSpPr>
              <p:cNvPr id="10" name="グループ化 9">
                <a:extLst>
                  <a:ext uri="{FF2B5EF4-FFF2-40B4-BE49-F238E27FC236}">
                    <a16:creationId xmlns:a16="http://schemas.microsoft.com/office/drawing/2014/main" id="{C24467C8-E092-A558-24D8-A9AD364D2EC7}"/>
                  </a:ext>
                </a:extLst>
              </p:cNvPr>
              <p:cNvGrpSpPr/>
              <p:nvPr/>
            </p:nvGrpSpPr>
            <p:grpSpPr>
              <a:xfrm>
                <a:off x="454465" y="2426823"/>
                <a:ext cx="8306685" cy="4172187"/>
                <a:chOff x="454465" y="2426823"/>
                <a:chExt cx="8306685" cy="4172187"/>
              </a:xfrm>
            </p:grpSpPr>
            <p:grpSp>
              <p:nvGrpSpPr>
                <p:cNvPr id="16393" name="グループ化 7">
                  <a:extLst>
                    <a:ext uri="{FF2B5EF4-FFF2-40B4-BE49-F238E27FC236}">
                      <a16:creationId xmlns:a16="http://schemas.microsoft.com/office/drawing/2014/main" id="{0B8F4026-DF4D-F522-2ECE-65082246BD87}"/>
                    </a:ext>
                  </a:extLst>
                </p:cNvPr>
                <p:cNvGrpSpPr>
                  <a:grpSpLocks/>
                </p:cNvGrpSpPr>
                <p:nvPr/>
              </p:nvGrpSpPr>
              <p:grpSpPr bwMode="auto">
                <a:xfrm>
                  <a:off x="454465" y="2426823"/>
                  <a:ext cx="6126606" cy="3948482"/>
                  <a:chOff x="2500298" y="1971675"/>
                  <a:chExt cx="6643702" cy="4886325"/>
                </a:xfrm>
              </p:grpSpPr>
              <p:pic>
                <p:nvPicPr>
                  <p:cNvPr id="16395" name="Picture 4">
                    <a:hlinkClick r:id="rId3" action="ppaction://hlinkfile"/>
                    <a:extLst>
                      <a:ext uri="{FF2B5EF4-FFF2-40B4-BE49-F238E27FC236}">
                        <a16:creationId xmlns:a16="http://schemas.microsoft.com/office/drawing/2014/main" id="{CDD01E94-D745-7154-DFBB-F630CBD905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0298" y="1971675"/>
                    <a:ext cx="3448050"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5">
                    <a:extLst>
                      <a:ext uri="{FF2B5EF4-FFF2-40B4-BE49-F238E27FC236}">
                        <a16:creationId xmlns:a16="http://schemas.microsoft.com/office/drawing/2014/main" id="{333B8638-48A8-C69E-F0B2-86B17CEE6B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6425" y="1971675"/>
                    <a:ext cx="3457575"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6394" name="Picture 3">
                  <a:extLst>
                    <a:ext uri="{FF2B5EF4-FFF2-40B4-BE49-F238E27FC236}">
                      <a16:creationId xmlns:a16="http://schemas.microsoft.com/office/drawing/2014/main" id="{16240FDC-98F2-AD66-12BC-77D8A00D67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0497" y="2426823"/>
                  <a:ext cx="3020653" cy="417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 name="正方形/長方形 11">
              <a:extLst>
                <a:ext uri="{FF2B5EF4-FFF2-40B4-BE49-F238E27FC236}">
                  <a16:creationId xmlns:a16="http://schemas.microsoft.com/office/drawing/2014/main" id="{DCC04451-88D0-F22D-DE36-E3A7E0507C8B}"/>
                </a:ext>
              </a:extLst>
            </p:cNvPr>
            <p:cNvSpPr/>
            <p:nvPr/>
          </p:nvSpPr>
          <p:spPr>
            <a:xfrm>
              <a:off x="561090" y="5877272"/>
              <a:ext cx="5163038" cy="28803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grpSp>
      <p:sp>
        <p:nvSpPr>
          <p:cNvPr id="16" name="スライド番号プレースホルダー 6">
            <a:extLst>
              <a:ext uri="{FF2B5EF4-FFF2-40B4-BE49-F238E27FC236}">
                <a16:creationId xmlns:a16="http://schemas.microsoft.com/office/drawing/2014/main" id="{62CDA16D-A8ED-C7C1-9A82-C4D4200F65F2}"/>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42</a:t>
            </a:fld>
            <a:r>
              <a:rPr lang="ja-JP" altLang="en-US" b="0" spc="5" dirty="0">
                <a:latin typeface="Garamond" panose="02020404030301010803" pitchFamily="18" charset="0"/>
                <a:sym typeface="Wingdings"/>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角丸四角形 9">
            <a:extLst>
              <a:ext uri="{FF2B5EF4-FFF2-40B4-BE49-F238E27FC236}">
                <a16:creationId xmlns:a16="http://schemas.microsoft.com/office/drawing/2014/main" id="{55B2B5D4-10A1-DB5F-074C-BAF6666902B0}"/>
              </a:ext>
            </a:extLst>
          </p:cNvPr>
          <p:cNvSpPr>
            <a:spLocks noChangeArrowheads="1"/>
          </p:cNvSpPr>
          <p:nvPr/>
        </p:nvSpPr>
        <p:spPr bwMode="auto">
          <a:xfrm>
            <a:off x="214313" y="4127972"/>
            <a:ext cx="8643937" cy="171450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wrap="none"/>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dirty="0">
                <a:solidFill>
                  <a:srgbClr val="000000"/>
                </a:solidFill>
                <a:ea typeface="BIZ UDPゴシック" panose="020B0400000000000000" pitchFamily="50" charset="-128"/>
              </a:rPr>
              <a:t>危</a:t>
            </a:r>
            <a:br>
              <a:rPr lang="en-US" altLang="ja-JP" sz="2400" b="1" dirty="0">
                <a:solidFill>
                  <a:srgbClr val="000000"/>
                </a:solidFill>
                <a:ea typeface="BIZ UDPゴシック" panose="020B0400000000000000" pitchFamily="50" charset="-128"/>
              </a:rPr>
            </a:br>
            <a:r>
              <a:rPr lang="ja-JP" altLang="en-US" sz="2400" b="1" dirty="0">
                <a:solidFill>
                  <a:srgbClr val="000000"/>
                </a:solidFill>
                <a:ea typeface="BIZ UDPゴシック" panose="020B0400000000000000" pitchFamily="50" charset="-128"/>
              </a:rPr>
              <a:t>険</a:t>
            </a:r>
            <a:br>
              <a:rPr lang="en-US" altLang="ja-JP" sz="2400" b="1" dirty="0">
                <a:solidFill>
                  <a:srgbClr val="000000"/>
                </a:solidFill>
                <a:ea typeface="BIZ UDPゴシック" panose="020B0400000000000000" pitchFamily="50" charset="-128"/>
              </a:rPr>
            </a:br>
            <a:r>
              <a:rPr lang="ja-JP" altLang="en-US" sz="2400" b="1" dirty="0">
                <a:solidFill>
                  <a:srgbClr val="000000"/>
                </a:solidFill>
                <a:ea typeface="BIZ UDPゴシック" panose="020B0400000000000000" pitchFamily="50" charset="-128"/>
              </a:rPr>
              <a:t>回</a:t>
            </a:r>
            <a:br>
              <a:rPr lang="en-US" altLang="ja-JP" sz="2400" b="1" dirty="0">
                <a:solidFill>
                  <a:srgbClr val="000000"/>
                </a:solidFill>
                <a:ea typeface="BIZ UDPゴシック" panose="020B0400000000000000" pitchFamily="50" charset="-128"/>
              </a:rPr>
            </a:br>
            <a:r>
              <a:rPr lang="ja-JP" altLang="en-US" sz="2400" b="1" dirty="0">
                <a:solidFill>
                  <a:srgbClr val="000000"/>
                </a:solidFill>
                <a:ea typeface="BIZ UDPゴシック" panose="020B0400000000000000" pitchFamily="50" charset="-128"/>
              </a:rPr>
              <a:t>避</a:t>
            </a:r>
            <a:endParaRPr lang="en-US" altLang="ja-JP" b="1" dirty="0">
              <a:solidFill>
                <a:srgbClr val="000000"/>
              </a:solidFill>
              <a:ea typeface="BIZ UDPゴシック" panose="020B0400000000000000" pitchFamily="50" charset="-128"/>
            </a:endParaRPr>
          </a:p>
        </p:txBody>
      </p:sp>
      <p:sp>
        <p:nvSpPr>
          <p:cNvPr id="18435" name="角丸四角形 8">
            <a:extLst>
              <a:ext uri="{FF2B5EF4-FFF2-40B4-BE49-F238E27FC236}">
                <a16:creationId xmlns:a16="http://schemas.microsoft.com/office/drawing/2014/main" id="{A1AFBB81-517A-1489-C16E-B9DEE55A39BA}"/>
              </a:ext>
            </a:extLst>
          </p:cNvPr>
          <p:cNvSpPr>
            <a:spLocks noChangeArrowheads="1"/>
          </p:cNvSpPr>
          <p:nvPr/>
        </p:nvSpPr>
        <p:spPr bwMode="auto">
          <a:xfrm>
            <a:off x="214313" y="1484784"/>
            <a:ext cx="8643937" cy="1714500"/>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dirty="0">
                <a:solidFill>
                  <a:srgbClr val="000000"/>
                </a:solidFill>
                <a:ea typeface="BIZ UDPゴシック" panose="020B0400000000000000" pitchFamily="50" charset="-128"/>
              </a:rPr>
              <a:t>モ</a:t>
            </a:r>
            <a:br>
              <a:rPr lang="en-US" altLang="ja-JP" dirty="0">
                <a:solidFill>
                  <a:srgbClr val="000000"/>
                </a:solidFill>
                <a:ea typeface="BIZ UDPゴシック" panose="020B0400000000000000" pitchFamily="50" charset="-128"/>
              </a:rPr>
            </a:br>
            <a:r>
              <a:rPr lang="ja-JP" altLang="en-US" dirty="0">
                <a:solidFill>
                  <a:srgbClr val="000000"/>
                </a:solidFill>
                <a:ea typeface="BIZ UDPゴシック" panose="020B0400000000000000" pitchFamily="50" charset="-128"/>
              </a:rPr>
              <a:t>ラ</a:t>
            </a:r>
            <a:br>
              <a:rPr lang="en-US" altLang="ja-JP" dirty="0">
                <a:solidFill>
                  <a:srgbClr val="000000"/>
                </a:solidFill>
                <a:ea typeface="BIZ UDPゴシック" panose="020B0400000000000000" pitchFamily="50" charset="-128"/>
              </a:rPr>
            </a:br>
            <a:r>
              <a:rPr lang="ja-JP" altLang="en-US" dirty="0">
                <a:solidFill>
                  <a:srgbClr val="000000"/>
                </a:solidFill>
                <a:ea typeface="BIZ UDPゴシック" panose="020B0400000000000000" pitchFamily="50" charset="-128"/>
              </a:rPr>
              <a:t>ル</a:t>
            </a:r>
            <a:endParaRPr lang="en-US" altLang="ja-JP" dirty="0">
              <a:solidFill>
                <a:srgbClr val="000000"/>
              </a:solidFill>
              <a:ea typeface="BIZ UDPゴシック" panose="020B0400000000000000" pitchFamily="50" charset="-128"/>
            </a:endParaRPr>
          </a:p>
        </p:txBody>
      </p:sp>
      <p:sp>
        <p:nvSpPr>
          <p:cNvPr id="18436" name="Rectangle 2">
            <a:extLst>
              <a:ext uri="{FF2B5EF4-FFF2-40B4-BE49-F238E27FC236}">
                <a16:creationId xmlns:a16="http://schemas.microsoft.com/office/drawing/2014/main" id="{E8A18FB2-0534-7322-AA2E-24BFF770DDF4}"/>
              </a:ext>
            </a:extLst>
          </p:cNvPr>
          <p:cNvSpPr>
            <a:spLocks noGrp="1" noChangeArrowheads="1"/>
          </p:cNvSpPr>
          <p:nvPr>
            <p:ph type="title"/>
          </p:nvPr>
        </p:nvSpPr>
        <p:spPr>
          <a:xfrm>
            <a:off x="0" y="-1"/>
            <a:ext cx="9144000" cy="692697"/>
          </a:xfrm>
        </p:spPr>
        <p:txBody>
          <a:bodyPr/>
          <a:lstStyle/>
          <a:p>
            <a:pPr eaLnBrk="1" hangingPunct="1"/>
            <a:r>
              <a:rPr lang="ja-JP" altLang="en-US" sz="3200" b="1" dirty="0">
                <a:solidFill>
                  <a:schemeClr val="tx1"/>
                </a:solidFill>
              </a:rPr>
              <a:t>情報モラル教育モデルカリキュラムの２領域５分野</a:t>
            </a:r>
          </a:p>
        </p:txBody>
      </p:sp>
      <p:sp>
        <p:nvSpPr>
          <p:cNvPr id="5" name="円/楕円 4">
            <a:extLst>
              <a:ext uri="{FF2B5EF4-FFF2-40B4-BE49-F238E27FC236}">
                <a16:creationId xmlns:a16="http://schemas.microsoft.com/office/drawing/2014/main" id="{D1B241D4-C00A-9971-BB66-B6133B0B8255}"/>
              </a:ext>
            </a:extLst>
          </p:cNvPr>
          <p:cNvSpPr/>
          <p:nvPr/>
        </p:nvSpPr>
        <p:spPr bwMode="auto">
          <a:xfrm>
            <a:off x="1285875" y="1841972"/>
            <a:ext cx="3143250" cy="928687"/>
          </a:xfrm>
          <a:prstGeom prst="ellipse">
            <a:avLst/>
          </a:prstGeom>
          <a:solidFill>
            <a:schemeClr val="accent1">
              <a:lumMod val="20000"/>
              <a:lumOff val="80000"/>
            </a:schemeClr>
          </a:solidFill>
          <a:ln w="9525" cap="flat" cmpd="sng" algn="ctr">
            <a:solidFill>
              <a:schemeClr val="tx1"/>
            </a:solidFill>
            <a:prstDash val="solid"/>
            <a:miter lim="800000"/>
            <a:headEnd type="none" w="med" len="med"/>
            <a:tailEnd type="none" w="med" len="med"/>
          </a:ln>
          <a:effectLst/>
        </p:spPr>
        <p:txBody>
          <a:bodyPr wrap="none" anchor="ctr" anchorCtr="1"/>
          <a:lstStyle/>
          <a:p>
            <a:pPr eaLnBrk="1" hangingPunct="1">
              <a:defRPr/>
            </a:pPr>
            <a:r>
              <a:rPr lang="ja-JP" altLang="en-US" sz="2400" b="1" dirty="0">
                <a:solidFill>
                  <a:srgbClr val="000000"/>
                </a:solidFill>
                <a:ea typeface="BIZ UDPゴシック" panose="020B0400000000000000" pitchFamily="50" charset="-128"/>
              </a:rPr>
              <a:t>情報社会の倫理</a:t>
            </a:r>
          </a:p>
        </p:txBody>
      </p:sp>
      <p:sp>
        <p:nvSpPr>
          <p:cNvPr id="6" name="円/楕円 5">
            <a:extLst>
              <a:ext uri="{FF2B5EF4-FFF2-40B4-BE49-F238E27FC236}">
                <a16:creationId xmlns:a16="http://schemas.microsoft.com/office/drawing/2014/main" id="{87880690-4A94-794C-DB9D-83CCD54F7400}"/>
              </a:ext>
            </a:extLst>
          </p:cNvPr>
          <p:cNvSpPr/>
          <p:nvPr/>
        </p:nvSpPr>
        <p:spPr bwMode="auto">
          <a:xfrm>
            <a:off x="4786313" y="1841972"/>
            <a:ext cx="3143250" cy="928687"/>
          </a:xfrm>
          <a:prstGeom prst="ellipse">
            <a:avLst/>
          </a:prstGeom>
          <a:solidFill>
            <a:schemeClr val="accent1">
              <a:lumMod val="20000"/>
              <a:lumOff val="80000"/>
            </a:schemeClr>
          </a:solidFill>
          <a:ln w="9525" cap="flat" cmpd="sng" algn="ctr">
            <a:solidFill>
              <a:schemeClr val="tx1"/>
            </a:solidFill>
            <a:prstDash val="solid"/>
            <a:miter lim="800000"/>
            <a:headEnd type="none" w="med" len="med"/>
            <a:tailEnd type="none" w="med" len="med"/>
          </a:ln>
          <a:effectLst/>
        </p:spPr>
        <p:txBody>
          <a:bodyPr wrap="none" anchor="ctr" anchorCtr="1"/>
          <a:lstStyle/>
          <a:p>
            <a:pPr eaLnBrk="1" hangingPunct="1">
              <a:defRPr/>
            </a:pPr>
            <a:r>
              <a:rPr lang="ja-JP" altLang="en-US" sz="2400" b="1" dirty="0">
                <a:solidFill>
                  <a:srgbClr val="000000"/>
                </a:solidFill>
                <a:ea typeface="BIZ UDPゴシック" panose="020B0400000000000000" pitchFamily="50" charset="-128"/>
              </a:rPr>
              <a:t>法の理解と遵守</a:t>
            </a:r>
          </a:p>
        </p:txBody>
      </p:sp>
      <p:sp>
        <p:nvSpPr>
          <p:cNvPr id="18439" name="円/楕円 6">
            <a:extLst>
              <a:ext uri="{FF2B5EF4-FFF2-40B4-BE49-F238E27FC236}">
                <a16:creationId xmlns:a16="http://schemas.microsoft.com/office/drawing/2014/main" id="{B8628ACD-FBB5-2712-E6A9-07E41C6BDB3B}"/>
              </a:ext>
            </a:extLst>
          </p:cNvPr>
          <p:cNvSpPr>
            <a:spLocks noChangeArrowheads="1"/>
          </p:cNvSpPr>
          <p:nvPr/>
        </p:nvSpPr>
        <p:spPr bwMode="auto">
          <a:xfrm>
            <a:off x="1357313" y="4556597"/>
            <a:ext cx="3143250" cy="928687"/>
          </a:xfrm>
          <a:prstGeom prst="ellipse">
            <a:avLst/>
          </a:prstGeom>
          <a:solidFill>
            <a:srgbClr val="FFCCFF"/>
          </a:solidFill>
          <a:ln w="9525" algn="ctr">
            <a:solidFill>
              <a:schemeClr val="tx1"/>
            </a:solidFill>
            <a:miter lim="800000"/>
            <a:headEnd/>
            <a:tailEnd/>
          </a:ln>
        </p:spPr>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dirty="0">
                <a:solidFill>
                  <a:srgbClr val="000000"/>
                </a:solidFill>
                <a:ea typeface="BIZ UDPゴシック" panose="020B0400000000000000" pitchFamily="50" charset="-128"/>
              </a:rPr>
              <a:t>安全への知恵</a:t>
            </a:r>
          </a:p>
        </p:txBody>
      </p:sp>
      <p:sp>
        <p:nvSpPr>
          <p:cNvPr id="18440" name="円/楕円 7">
            <a:extLst>
              <a:ext uri="{FF2B5EF4-FFF2-40B4-BE49-F238E27FC236}">
                <a16:creationId xmlns:a16="http://schemas.microsoft.com/office/drawing/2014/main" id="{BF47734A-F87F-8C81-26FB-1D2041EE0F2C}"/>
              </a:ext>
            </a:extLst>
          </p:cNvPr>
          <p:cNvSpPr>
            <a:spLocks noChangeArrowheads="1"/>
          </p:cNvSpPr>
          <p:nvPr/>
        </p:nvSpPr>
        <p:spPr bwMode="auto">
          <a:xfrm>
            <a:off x="4786313" y="4556597"/>
            <a:ext cx="3143250" cy="928687"/>
          </a:xfrm>
          <a:prstGeom prst="ellipse">
            <a:avLst/>
          </a:prstGeom>
          <a:solidFill>
            <a:srgbClr val="FFCCFF"/>
          </a:solidFill>
          <a:ln w="9525" algn="ctr">
            <a:solidFill>
              <a:schemeClr val="tx1"/>
            </a:solidFill>
            <a:miter lim="800000"/>
            <a:headEnd/>
            <a:tailEnd/>
          </a:ln>
        </p:spPr>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dirty="0">
                <a:solidFill>
                  <a:srgbClr val="000000"/>
                </a:solidFill>
                <a:ea typeface="BIZ UDPゴシック" panose="020B0400000000000000" pitchFamily="50" charset="-128"/>
              </a:rPr>
              <a:t>情報セキュリティ</a:t>
            </a:r>
          </a:p>
        </p:txBody>
      </p:sp>
      <p:sp>
        <p:nvSpPr>
          <p:cNvPr id="18441" name="円/楕円 10">
            <a:extLst>
              <a:ext uri="{FF2B5EF4-FFF2-40B4-BE49-F238E27FC236}">
                <a16:creationId xmlns:a16="http://schemas.microsoft.com/office/drawing/2014/main" id="{FBAFBF9F-7A20-1CA2-A62C-DEBFDFCC1EF5}"/>
              </a:ext>
            </a:extLst>
          </p:cNvPr>
          <p:cNvSpPr>
            <a:spLocks noChangeArrowheads="1"/>
          </p:cNvSpPr>
          <p:nvPr/>
        </p:nvSpPr>
        <p:spPr bwMode="auto">
          <a:xfrm>
            <a:off x="1928813" y="2842097"/>
            <a:ext cx="5429250" cy="1643062"/>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dirty="0">
                <a:solidFill>
                  <a:schemeClr val="bg1"/>
                </a:solidFill>
                <a:ea typeface="BIZ UDPゴシック" panose="020B0400000000000000" pitchFamily="50" charset="-128"/>
              </a:rPr>
              <a:t>公共的なネットワーク社会の構築</a:t>
            </a:r>
          </a:p>
        </p:txBody>
      </p:sp>
      <p:sp>
        <p:nvSpPr>
          <p:cNvPr id="2" name="スライド番号プレースホルダー 6">
            <a:extLst>
              <a:ext uri="{FF2B5EF4-FFF2-40B4-BE49-F238E27FC236}">
                <a16:creationId xmlns:a16="http://schemas.microsoft.com/office/drawing/2014/main" id="{A181A055-5367-08F2-F7B7-49CF5E2DFF7D}"/>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sym typeface="Wingdings"/>
              </a:rPr>
              <a:pPr defTabSz="899662">
                <a:buClr>
                  <a:srgbClr val="000000">
                    <a:alpha val="100000"/>
                  </a:srgbClr>
                </a:buClr>
                <a:buSzPct val="100000"/>
              </a:pPr>
              <a:t>43</a:t>
            </a:fld>
            <a:r>
              <a:rPr lang="ja-JP" altLang="en-US" b="0" spc="5" dirty="0">
                <a:latin typeface="Garamond" panose="02020404030301010803" pitchFamily="18" charset="0"/>
                <a:sym typeface="Wingdings"/>
              </a:rPr>
              <a:t>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図 1">
            <a:extLst>
              <a:ext uri="{FF2B5EF4-FFF2-40B4-BE49-F238E27FC236}">
                <a16:creationId xmlns:a16="http://schemas.microsoft.com/office/drawing/2014/main" id="{181684C4-C9DF-49E4-A0F7-8F0054354F4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1176901"/>
            <a:ext cx="5489352" cy="5204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1" name="正方形/長方形 3">
            <a:extLst>
              <a:ext uri="{FF2B5EF4-FFF2-40B4-BE49-F238E27FC236}">
                <a16:creationId xmlns:a16="http://schemas.microsoft.com/office/drawing/2014/main" id="{AD7B5E38-BA05-4B66-B5D2-11E71598B91F}"/>
              </a:ext>
            </a:extLst>
          </p:cNvPr>
          <p:cNvSpPr>
            <a:spLocks noChangeArrowheads="1"/>
          </p:cNvSpPr>
          <p:nvPr/>
        </p:nvSpPr>
        <p:spPr bwMode="auto">
          <a:xfrm>
            <a:off x="0" y="6228601"/>
            <a:ext cx="91090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BIZ UDPゴシック" panose="020B0400000000000000" pitchFamily="50" charset="-128"/>
                <a:cs typeface="+mn-cs"/>
              </a:rPr>
              <a:t>国立教育政策研究所「教育課程の編成に関する基礎的研究報告書</a:t>
            </a:r>
            <a:endPar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BIZ UDPゴシック" panose="020B0400000000000000" pitchFamily="50" charset="-128"/>
                <a:cs typeface="+mn-cs"/>
              </a:rPr>
              <a:t>「</a:t>
            </a:r>
            <a:r>
              <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BIZ UDPゴシック" panose="020B0400000000000000" pitchFamily="50" charset="-128"/>
                <a:cs typeface="+mn-cs"/>
              </a:rPr>
              <a:t>5 </a:t>
            </a: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BIZ UDPゴシック" panose="020B0400000000000000" pitchFamily="50" charset="-128"/>
                <a:cs typeface="+mn-cs"/>
              </a:rPr>
              <a:t>社会の変化に対応する資質や能力を育成する教育課程編成の基本原理」</a:t>
            </a:r>
            <a:r>
              <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BIZ UDPゴシック" panose="020B0400000000000000" pitchFamily="50" charset="-128"/>
                <a:cs typeface="+mn-cs"/>
              </a:rPr>
              <a:t>(2013)</a:t>
            </a: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BIZ UDPゴシック" panose="020B0400000000000000" pitchFamily="50" charset="-128"/>
                <a:cs typeface="+mn-cs"/>
              </a:rPr>
              <a:t>より抜粋</a:t>
            </a:r>
            <a:endPar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BIZ UDPゴシック" panose="020B0400000000000000" pitchFamily="50" charset="-128"/>
              <a:cs typeface="+mn-cs"/>
            </a:endParaRPr>
          </a:p>
        </p:txBody>
      </p:sp>
      <p:sp>
        <p:nvSpPr>
          <p:cNvPr id="2" name="正方形/長方形 1">
            <a:extLst>
              <a:ext uri="{FF2B5EF4-FFF2-40B4-BE49-F238E27FC236}">
                <a16:creationId xmlns:a16="http://schemas.microsoft.com/office/drawing/2014/main" id="{194E36C0-4660-43C4-A857-ECF7EC9722E2}"/>
              </a:ext>
            </a:extLst>
          </p:cNvPr>
          <p:cNvSpPr/>
          <p:nvPr/>
        </p:nvSpPr>
        <p:spPr bwMode="auto">
          <a:xfrm>
            <a:off x="5699499" y="5580924"/>
            <a:ext cx="1082151" cy="22342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BIZ UDPゴシック" panose="020B0400000000000000" pitchFamily="50" charset="-128"/>
              <a:cs typeface="+mn-cs"/>
            </a:endParaRPr>
          </a:p>
        </p:txBody>
      </p:sp>
      <p:sp>
        <p:nvSpPr>
          <p:cNvPr id="5" name="正方形/長方形 4">
            <a:extLst>
              <a:ext uri="{FF2B5EF4-FFF2-40B4-BE49-F238E27FC236}">
                <a16:creationId xmlns:a16="http://schemas.microsoft.com/office/drawing/2014/main" id="{AE025B92-BF92-41F4-BB66-AF11B91EAFCD}"/>
              </a:ext>
            </a:extLst>
          </p:cNvPr>
          <p:cNvSpPr/>
          <p:nvPr/>
        </p:nvSpPr>
        <p:spPr bwMode="auto">
          <a:xfrm>
            <a:off x="5530651" y="2349725"/>
            <a:ext cx="1190225" cy="24265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BIZ UDPゴシック" panose="020B0400000000000000" pitchFamily="50" charset="-128"/>
              <a:cs typeface="+mn-cs"/>
            </a:endParaRPr>
          </a:p>
        </p:txBody>
      </p:sp>
      <p:sp>
        <p:nvSpPr>
          <p:cNvPr id="6" name="正方形/長方形 5">
            <a:extLst>
              <a:ext uri="{FF2B5EF4-FFF2-40B4-BE49-F238E27FC236}">
                <a16:creationId xmlns:a16="http://schemas.microsoft.com/office/drawing/2014/main" id="{4F976DE9-0192-417C-9052-6925CC142A2F}"/>
              </a:ext>
            </a:extLst>
          </p:cNvPr>
          <p:cNvSpPr/>
          <p:nvPr/>
        </p:nvSpPr>
        <p:spPr bwMode="auto">
          <a:xfrm>
            <a:off x="5532884" y="3951065"/>
            <a:ext cx="1559395" cy="230627"/>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BIZ UDPゴシック" panose="020B0400000000000000" pitchFamily="50" charset="-128"/>
              <a:cs typeface="+mn-cs"/>
            </a:endParaRPr>
          </a:p>
        </p:txBody>
      </p:sp>
      <p:sp>
        <p:nvSpPr>
          <p:cNvPr id="7" name="正方形/長方形 6">
            <a:extLst>
              <a:ext uri="{FF2B5EF4-FFF2-40B4-BE49-F238E27FC236}">
                <a16:creationId xmlns:a16="http://schemas.microsoft.com/office/drawing/2014/main" id="{4FEAD926-77D1-49F0-8CA1-292133C2FBF8}"/>
              </a:ext>
            </a:extLst>
          </p:cNvPr>
          <p:cNvSpPr/>
          <p:nvPr/>
        </p:nvSpPr>
        <p:spPr bwMode="auto">
          <a:xfrm>
            <a:off x="6179801" y="4181692"/>
            <a:ext cx="1082151" cy="21111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BIZ UDPゴシック" panose="020B0400000000000000" pitchFamily="50" charset="-128"/>
              <a:cs typeface="+mn-cs"/>
            </a:endParaRPr>
          </a:p>
        </p:txBody>
      </p:sp>
      <p:sp>
        <p:nvSpPr>
          <p:cNvPr id="119816" name="スライド番号プレースホルダー 7">
            <a:extLst>
              <a:ext uri="{FF2B5EF4-FFF2-40B4-BE49-F238E27FC236}">
                <a16:creationId xmlns:a16="http://schemas.microsoft.com/office/drawing/2014/main" id="{EBA7B678-41BF-4F78-B2F3-A3612F2AC61C}"/>
              </a:ext>
            </a:extLst>
          </p:cNvPr>
          <p:cNvSpPr>
            <a:spLocks noGrp="1" noChangeArrowheads="1"/>
          </p:cNvSpPr>
          <p:nvPr>
            <p:ph type="sldNum" sz="quarter" idx="12"/>
          </p:nvPr>
        </p:nvSpPr>
        <p:spPr bwMode="auto">
          <a:xfrm>
            <a:off x="6953434" y="6452534"/>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767819C-16C4-4679-919E-80A560B0A193}" type="slidenum">
              <a:rPr kumimoji="1" lang="en-US" altLang="ja-JP" sz="2400" b="0" i="0" u="none" strike="noStrike" kern="1200" cap="none" spc="0" normalizeH="0" baseline="0" noProof="0" smtClean="0">
                <a:ln>
                  <a:noFill/>
                </a:ln>
                <a:solidFill>
                  <a:srgbClr val="898989"/>
                </a:solidFill>
                <a:effectLst/>
                <a:uLnTx/>
                <a:uFillTx/>
                <a:latin typeface="BIZ UDPゴシック" panose="020B0400000000000000" pitchFamily="50" charset="-128"/>
                <a:ea typeface="BIZ UDPゴシック" panose="020B0400000000000000" pitchFamily="50" charset="-128"/>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1" lang="en-US" altLang="ja-JP" sz="2400" b="0" i="0" u="none" strike="noStrike" kern="1200" cap="none" spc="0" normalizeH="0" baseline="0" noProof="0" dirty="0">
              <a:ln>
                <a:noFill/>
              </a:ln>
              <a:solidFill>
                <a:srgbClr val="898989"/>
              </a:solidFill>
              <a:effectLst/>
              <a:uLnTx/>
              <a:uFillTx/>
              <a:latin typeface="BIZ UDPゴシック" panose="020B0400000000000000" pitchFamily="50" charset="-128"/>
              <a:ea typeface="BIZ UDPゴシック" panose="020B0400000000000000" pitchFamily="50" charset="-128"/>
            </a:endParaRPr>
          </a:p>
        </p:txBody>
      </p:sp>
      <p:sp>
        <p:nvSpPr>
          <p:cNvPr id="3" name="四角形: 角を丸くする 2">
            <a:extLst>
              <a:ext uri="{FF2B5EF4-FFF2-40B4-BE49-F238E27FC236}">
                <a16:creationId xmlns:a16="http://schemas.microsoft.com/office/drawing/2014/main" id="{A823DE88-EFE3-57D8-E78A-F02BBADC9377}"/>
              </a:ext>
            </a:extLst>
          </p:cNvPr>
          <p:cNvSpPr/>
          <p:nvPr/>
        </p:nvSpPr>
        <p:spPr>
          <a:xfrm>
            <a:off x="179512" y="106320"/>
            <a:ext cx="8784976" cy="1077218"/>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eaLnBrk="1" hangingPunct="1">
              <a:defRPr/>
            </a:pPr>
            <a:endPar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endParaRPr>
          </a:p>
        </p:txBody>
      </p:sp>
      <p:sp>
        <p:nvSpPr>
          <p:cNvPr id="4" name="テキスト ボックス 83">
            <a:extLst>
              <a:ext uri="{FF2B5EF4-FFF2-40B4-BE49-F238E27FC236}">
                <a16:creationId xmlns:a16="http://schemas.microsoft.com/office/drawing/2014/main" id="{A73FFFA1-65EA-BA59-6936-83524BEDFCF9}"/>
              </a:ext>
            </a:extLst>
          </p:cNvPr>
          <p:cNvSpPr txBox="1">
            <a:spLocks noChangeArrowheads="1"/>
          </p:cNvSpPr>
          <p:nvPr/>
        </p:nvSpPr>
        <p:spPr bwMode="auto">
          <a:xfrm>
            <a:off x="1331640" y="97771"/>
            <a:ext cx="7793608" cy="1077218"/>
          </a:xfrm>
          <a:prstGeom prst="rect">
            <a:avLst/>
          </a:prstGeom>
          <a:noFill/>
          <a:ln>
            <a:noFill/>
          </a:ln>
        </p:spPr>
        <p:txBody>
          <a:bodyPr wrap="square">
            <a:spAutoFit/>
          </a:bodyPr>
          <a:lstStyle>
            <a:lvl1pPr marL="171450" indent="-1714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defRPr/>
            </a:pPr>
            <a:r>
              <a:rPr lang="ja-JP" altLang="en-US" sz="1600" b="1" u="sng" spc="-300" dirty="0">
                <a:solidFill>
                  <a:srgbClr val="FF0000"/>
                </a:solidFill>
                <a:latin typeface="Tahoma" panose="020B0604030504040204" pitchFamily="34" charset="0"/>
                <a:ea typeface="BIZ UDPゴシック" panose="020B0400000000000000" pitchFamily="50" charset="-128"/>
              </a:rPr>
              <a:t>人間としての強み</a:t>
            </a:r>
            <a:r>
              <a:rPr lang="ja-JP" altLang="en-US" sz="1600" spc="-300" dirty="0">
                <a:solidFill>
                  <a:srgbClr val="000000"/>
                </a:solidFill>
                <a:latin typeface="Tahoma" panose="020B0604030504040204" pitchFamily="34" charset="0"/>
                <a:ea typeface="BIZ UDPゴシック" panose="020B0400000000000000" pitchFamily="50" charset="-128"/>
              </a:rPr>
              <a:t>（現実世界を理解し状況に応じて意味付け，倫理観，</a:t>
            </a:r>
            <a:r>
              <a:rPr lang="ja-JP" altLang="en-US" sz="1600" b="1" u="sng" spc="-300" dirty="0">
                <a:solidFill>
                  <a:srgbClr val="FF0000"/>
                </a:solidFill>
                <a:latin typeface="Tahoma" panose="020B0604030504040204" pitchFamily="34" charset="0"/>
                <a:ea typeface="BIZ UDPゴシック" panose="020B0400000000000000" pitchFamily="50" charset="-128"/>
              </a:rPr>
              <a:t>板挟みや想定外と向き合う力</a:t>
            </a:r>
            <a:br>
              <a:rPr lang="en-US" altLang="ja-JP" sz="1600" b="1" u="sng" spc="-300" dirty="0">
                <a:solidFill>
                  <a:srgbClr val="FF0000"/>
                </a:solidFill>
                <a:latin typeface="Tahoma" panose="020B0604030504040204" pitchFamily="34" charset="0"/>
                <a:ea typeface="BIZ UDPゴシック" panose="020B0400000000000000" pitchFamily="50" charset="-128"/>
              </a:rPr>
            </a:br>
            <a:r>
              <a:rPr lang="ja-JP" altLang="en-US" sz="1600" spc="-300" dirty="0">
                <a:solidFill>
                  <a:srgbClr val="000000"/>
                </a:solidFill>
                <a:latin typeface="Tahoma" panose="020B0604030504040204" pitchFamily="34" charset="0"/>
                <a:ea typeface="BIZ UDPゴシック" panose="020B0400000000000000" pitchFamily="50" charset="-128"/>
              </a:rPr>
              <a:t>責任を持って遂行する力など）</a:t>
            </a:r>
            <a:endParaRPr lang="en-US" altLang="ja-JP" sz="1600" spc="-300" dirty="0">
              <a:solidFill>
                <a:srgbClr val="000000"/>
              </a:solidFill>
              <a:latin typeface="Tahoma" panose="020B0604030504040204" pitchFamily="34" charset="0"/>
              <a:ea typeface="BIZ UDPゴシック" panose="020B0400000000000000" pitchFamily="50" charset="-128"/>
            </a:endParaRPr>
          </a:p>
          <a:p>
            <a:pPr eaLnBrk="1" hangingPunct="1">
              <a:spcBef>
                <a:spcPct val="0"/>
              </a:spcBef>
              <a:defRPr/>
            </a:pPr>
            <a:r>
              <a:rPr lang="ja-JP" altLang="en-US" sz="1600" spc="-300" dirty="0">
                <a:solidFill>
                  <a:srgbClr val="000000"/>
                </a:solidFill>
                <a:latin typeface="Tahoma" panose="020B0604030504040204" pitchFamily="34" charset="0"/>
                <a:ea typeface="BIZ UDPゴシック" panose="020B0400000000000000" pitchFamily="50" charset="-128"/>
              </a:rPr>
              <a:t>共通して求められるのは，文章や</a:t>
            </a:r>
            <a:r>
              <a:rPr lang="ja-JP" altLang="en-US" sz="1600" b="1" u="sng" spc="-300" dirty="0">
                <a:solidFill>
                  <a:srgbClr val="FF0000"/>
                </a:solidFill>
                <a:latin typeface="Tahoma" panose="020B0604030504040204" pitchFamily="34" charset="0"/>
                <a:ea typeface="BIZ UDPゴシック" panose="020B0400000000000000" pitchFamily="50" charset="-128"/>
              </a:rPr>
              <a:t>情報を正確に読み解き対話する力</a:t>
            </a:r>
            <a:r>
              <a:rPr lang="ja-JP" altLang="en-US" sz="1600" spc="-300" dirty="0">
                <a:solidFill>
                  <a:srgbClr val="000000"/>
                </a:solidFill>
                <a:latin typeface="Tahoma" panose="020B0604030504040204" pitchFamily="34" charset="0"/>
                <a:ea typeface="BIZ UDPゴシック" panose="020B0400000000000000" pitchFamily="50" charset="-128"/>
              </a:rPr>
              <a:t>，</a:t>
            </a:r>
            <a:r>
              <a:rPr lang="ja-JP" altLang="en-US" sz="1600" b="1" u="sng" spc="-300" dirty="0">
                <a:solidFill>
                  <a:srgbClr val="FF0000"/>
                </a:solidFill>
                <a:latin typeface="Tahoma" panose="020B0604030504040204" pitchFamily="34" charset="0"/>
                <a:ea typeface="BIZ UDPゴシック" panose="020B0400000000000000" pitchFamily="50" charset="-128"/>
              </a:rPr>
              <a:t>科学的に思考・吟味し活用する力</a:t>
            </a:r>
            <a:r>
              <a:rPr lang="ja-JP" altLang="en-US" sz="1600" spc="-300" dirty="0">
                <a:solidFill>
                  <a:srgbClr val="000000"/>
                </a:solidFill>
                <a:latin typeface="Tahoma" panose="020B0604030504040204" pitchFamily="34" charset="0"/>
                <a:ea typeface="BIZ UDPゴシック" panose="020B0400000000000000" pitchFamily="50" charset="-128"/>
              </a:rPr>
              <a:t>，</a:t>
            </a:r>
            <a:br>
              <a:rPr lang="en-US" altLang="ja-JP" sz="1600" spc="-300" dirty="0">
                <a:solidFill>
                  <a:srgbClr val="000000"/>
                </a:solidFill>
                <a:latin typeface="Tahoma" panose="020B0604030504040204" pitchFamily="34" charset="0"/>
                <a:ea typeface="BIZ UDPゴシック" panose="020B0400000000000000" pitchFamily="50" charset="-128"/>
              </a:rPr>
            </a:br>
            <a:r>
              <a:rPr lang="ja-JP" altLang="en-US" sz="1600" b="1" u="sng" spc="-300" dirty="0">
                <a:solidFill>
                  <a:srgbClr val="FF0000"/>
                </a:solidFill>
                <a:latin typeface="Tahoma" panose="020B0604030504040204" pitchFamily="34" charset="0"/>
                <a:ea typeface="BIZ UDPゴシック" panose="020B0400000000000000" pitchFamily="50" charset="-128"/>
              </a:rPr>
              <a:t>価値を見つけ生み出す感性と力</a:t>
            </a:r>
            <a:r>
              <a:rPr lang="ja-JP" altLang="en-US" sz="1600" u="sng" spc="-300" dirty="0">
                <a:solidFill>
                  <a:srgbClr val="000000"/>
                </a:solidFill>
                <a:latin typeface="Tahoma" panose="020B0604030504040204" pitchFamily="34" charset="0"/>
                <a:ea typeface="BIZ UDPゴシック" panose="020B0400000000000000" pitchFamily="50" charset="-128"/>
              </a:rPr>
              <a:t>，</a:t>
            </a:r>
            <a:r>
              <a:rPr lang="ja-JP" altLang="en-US" sz="1600" b="1" u="sng" spc="-300" dirty="0">
                <a:solidFill>
                  <a:srgbClr val="FF0000"/>
                </a:solidFill>
                <a:latin typeface="Tahoma" panose="020B0604030504040204" pitchFamily="34" charset="0"/>
                <a:ea typeface="BIZ UDPゴシック" panose="020B0400000000000000" pitchFamily="50" charset="-128"/>
              </a:rPr>
              <a:t>好奇心・探求力</a:t>
            </a:r>
            <a:r>
              <a:rPr lang="ja-JP" altLang="en-US" sz="1600" spc="-300" dirty="0">
                <a:solidFill>
                  <a:srgbClr val="000000"/>
                </a:solidFill>
                <a:latin typeface="Tahoma" panose="020B0604030504040204" pitchFamily="34" charset="0"/>
                <a:ea typeface="BIZ UDPゴシック" panose="020B0400000000000000" pitchFamily="50" charset="-128"/>
              </a:rPr>
              <a:t>など</a:t>
            </a:r>
          </a:p>
        </p:txBody>
      </p:sp>
      <p:sp>
        <p:nvSpPr>
          <p:cNvPr id="8" name="四角形: 角を丸くする 7">
            <a:extLst>
              <a:ext uri="{FF2B5EF4-FFF2-40B4-BE49-F238E27FC236}">
                <a16:creationId xmlns:a16="http://schemas.microsoft.com/office/drawing/2014/main" id="{C090F86B-862C-491B-1E8C-6181C3A88B95}"/>
              </a:ext>
            </a:extLst>
          </p:cNvPr>
          <p:cNvSpPr/>
          <p:nvPr/>
        </p:nvSpPr>
        <p:spPr>
          <a:xfrm>
            <a:off x="35496" y="147106"/>
            <a:ext cx="1584176" cy="709001"/>
          </a:xfrm>
          <a:prstGeom prst="roundRect">
            <a:avLst/>
          </a:prstGeom>
          <a:noFill/>
          <a:ln w="28575">
            <a:noFill/>
          </a:ln>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rPr>
              <a:t>VUCA World</a:t>
            </a:r>
          </a:p>
          <a:p>
            <a:pPr algn="ctr" eaLnBrk="1" hangingPunct="1">
              <a:defRPr/>
            </a:pPr>
            <a:endPar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endParaRPr>
          </a:p>
          <a:p>
            <a:pPr algn="ctr" eaLnBrk="1" hangingPunct="1">
              <a:defRPr/>
            </a:pPr>
            <a:r>
              <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rPr>
              <a:t>Society 5.0</a:t>
            </a:r>
          </a:p>
          <a:p>
            <a:pPr algn="ctr" eaLnBrk="1" hangingPunct="1">
              <a:defRPr/>
            </a:pPr>
            <a:endParaRPr lang="en-US" altLang="ja-JP" sz="554" dirty="0">
              <a:solidFill>
                <a:prstClr val="black"/>
              </a:solidFill>
              <a:ea typeface="BIZ UDPゴシック" panose="020B0400000000000000" pitchFamily="50" charset="-128"/>
            </a:endParaRPr>
          </a:p>
          <a:p>
            <a:pPr algn="ctr" eaLnBrk="1" hangingPunct="1">
              <a:defRPr/>
            </a:pPr>
            <a:r>
              <a:rPr lang="ja-JP" altLang="en-US" sz="1015" b="1" dirty="0">
                <a:solidFill>
                  <a:prstClr val="black"/>
                </a:solidFill>
                <a:ea typeface="BIZ UDPゴシック" panose="020B0400000000000000" pitchFamily="50" charset="-128"/>
              </a:rPr>
              <a:t>超スマート社会</a:t>
            </a:r>
          </a:p>
        </p:txBody>
      </p:sp>
      <p:sp>
        <p:nvSpPr>
          <p:cNvPr id="9" name="テキスト ボックス 8">
            <a:extLst>
              <a:ext uri="{FF2B5EF4-FFF2-40B4-BE49-F238E27FC236}">
                <a16:creationId xmlns:a16="http://schemas.microsoft.com/office/drawing/2014/main" id="{09B433E0-A8F8-D1EB-98A2-35D0AA8B2D1B}"/>
              </a:ext>
            </a:extLst>
          </p:cNvPr>
          <p:cNvSpPr txBox="1"/>
          <p:nvPr/>
        </p:nvSpPr>
        <p:spPr>
          <a:xfrm>
            <a:off x="179512" y="1215775"/>
            <a:ext cx="4680520" cy="584775"/>
          </a:xfrm>
          <a:prstGeom prst="rect">
            <a:avLst/>
          </a:prstGeom>
          <a:noFill/>
        </p:spPr>
        <p:txBody>
          <a:bodyPr wrap="square" rtlCol="0">
            <a:spAutoFit/>
          </a:bodyPr>
          <a:lstStyle/>
          <a:p>
            <a:r>
              <a:rPr kumimoji="1" lang="ja-JP" altLang="en-US" sz="1600" dirty="0">
                <a:ea typeface="BIZ UDPゴシック" panose="020B0400000000000000" pitchFamily="50" charset="-128"/>
              </a:rPr>
              <a:t>文部科学省中央教育審議会資料「</a:t>
            </a:r>
            <a:r>
              <a:rPr kumimoji="1" lang="en-US" altLang="ja-JP" sz="1600" dirty="0">
                <a:ea typeface="BIZ UDPゴシック" panose="020B0400000000000000" pitchFamily="50" charset="-128"/>
              </a:rPr>
              <a:t>Society5.0</a:t>
            </a:r>
            <a:r>
              <a:rPr kumimoji="1" lang="ja-JP" altLang="en-US" sz="1600" dirty="0">
                <a:ea typeface="BIZ UDPゴシック" panose="020B0400000000000000" pitchFamily="50" charset="-128"/>
              </a:rPr>
              <a:t>に</a:t>
            </a:r>
            <a:endParaRPr kumimoji="1" lang="en-US" altLang="ja-JP" sz="1600" dirty="0">
              <a:ea typeface="BIZ UDPゴシック" panose="020B0400000000000000" pitchFamily="50" charset="-128"/>
            </a:endParaRPr>
          </a:p>
          <a:p>
            <a:r>
              <a:rPr kumimoji="1" lang="ja-JP" altLang="en-US" sz="1600" dirty="0">
                <a:ea typeface="BIZ UDPゴシック" panose="020B0400000000000000" pitchFamily="50" charset="-128"/>
              </a:rPr>
              <a:t>向けた学校</a:t>
            </a:r>
            <a:r>
              <a:rPr kumimoji="1" lang="en-US" altLang="ja-JP" sz="1600" dirty="0">
                <a:ea typeface="BIZ UDPゴシック" panose="020B0400000000000000" pitchFamily="50" charset="-128"/>
              </a:rPr>
              <a:t>Ver.3.0</a:t>
            </a:r>
            <a:r>
              <a:rPr kumimoji="1" lang="ja-JP" altLang="en-US" sz="1600" dirty="0">
                <a:ea typeface="BIZ UDPゴシック" panose="020B0400000000000000" pitchFamily="50" charset="-128"/>
              </a:rPr>
              <a:t>」　（</a:t>
            </a:r>
            <a:r>
              <a:rPr lang="en-US" altLang="ja-JP" sz="1600" dirty="0">
                <a:ea typeface="BIZ UDPゴシック" panose="020B0400000000000000" pitchFamily="50" charset="-128"/>
              </a:rPr>
              <a:t>2018</a:t>
            </a:r>
            <a:r>
              <a:rPr lang="ja-JP" altLang="en-US" sz="1600" dirty="0">
                <a:ea typeface="BIZ UDPゴシック" panose="020B0400000000000000" pitchFamily="50" charset="-128"/>
              </a:rPr>
              <a:t>）に加筆・強調</a:t>
            </a:r>
            <a:endParaRPr kumimoji="1" lang="ja-JP" altLang="en-US" sz="1600" dirty="0">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2D777344-BEFF-3F3D-6DA9-CE660E9A28A5}"/>
              </a:ext>
            </a:extLst>
          </p:cNvPr>
          <p:cNvSpPr txBox="1"/>
          <p:nvPr/>
        </p:nvSpPr>
        <p:spPr>
          <a:xfrm>
            <a:off x="179512" y="2704852"/>
            <a:ext cx="3599062" cy="2308324"/>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a:defRPr/>
            </a:pPr>
            <a:r>
              <a:rPr lang="ja-JP" altLang="en-US" sz="2400" spc="-150" dirty="0">
                <a:solidFill>
                  <a:srgbClr val="FF0000"/>
                </a:solidFill>
                <a:ea typeface="BIZ UDPゴシック" panose="020B0400000000000000" pitchFamily="50" charset="-128"/>
              </a:rPr>
              <a:t>全ての学習の基盤となる力</a:t>
            </a:r>
            <a:endParaRPr lang="en-US" altLang="ja-JP" sz="2400" spc="-150" dirty="0">
              <a:solidFill>
                <a:srgbClr val="FF0000"/>
              </a:solidFill>
              <a:ea typeface="BIZ UDPゴシック" panose="020B0400000000000000" pitchFamily="50" charset="-128"/>
            </a:endParaRPr>
          </a:p>
          <a:p>
            <a:pPr>
              <a:defRPr/>
            </a:pPr>
            <a:r>
              <a:rPr lang="ja-JP" altLang="en-US" sz="2400" spc="-150" dirty="0">
                <a:solidFill>
                  <a:schemeClr val="tx1"/>
                </a:solidFill>
                <a:ea typeface="BIZ UDPゴシック" panose="020B0400000000000000" pitchFamily="50" charset="-128"/>
              </a:rPr>
              <a:t>（言語能力（読解力等）、</a:t>
            </a:r>
            <a:endParaRPr lang="en-US" altLang="ja-JP" sz="2400" spc="-150" dirty="0">
              <a:solidFill>
                <a:schemeClr val="tx1"/>
              </a:solidFill>
              <a:ea typeface="BIZ UDPゴシック" panose="020B0400000000000000" pitchFamily="50" charset="-128"/>
            </a:endParaRPr>
          </a:p>
          <a:p>
            <a:pPr>
              <a:defRPr/>
            </a:pPr>
            <a:r>
              <a:rPr lang="ja-JP" altLang="en-US" sz="2400" spc="-150" dirty="0">
                <a:solidFill>
                  <a:srgbClr val="FF0000"/>
                </a:solidFill>
                <a:ea typeface="BIZ UDPゴシック" panose="020B0400000000000000" pitchFamily="50" charset="-128"/>
              </a:rPr>
              <a:t>問題発見・解決能力</a:t>
            </a:r>
            <a:r>
              <a:rPr lang="ja-JP" altLang="en-US" sz="2400" spc="-150" dirty="0">
                <a:solidFill>
                  <a:prstClr val="black"/>
                </a:solidFill>
                <a:ea typeface="BIZ UDPゴシック" panose="020B0400000000000000" pitchFamily="50" charset="-128"/>
              </a:rPr>
              <a:t>、</a:t>
            </a:r>
            <a:br>
              <a:rPr lang="en-US" altLang="ja-JP" sz="2400" spc="-150" dirty="0">
                <a:solidFill>
                  <a:prstClr val="black"/>
                </a:solidFill>
                <a:ea typeface="BIZ UDPゴシック" panose="020B0400000000000000" pitchFamily="50" charset="-128"/>
              </a:rPr>
            </a:br>
            <a:r>
              <a:rPr lang="ja-JP" altLang="en-US" sz="2400" spc="-150" dirty="0">
                <a:solidFill>
                  <a:srgbClr val="FF0000"/>
                </a:solidFill>
                <a:ea typeface="BIZ UDPゴシック" panose="020B0400000000000000" pitchFamily="50" charset="-128"/>
              </a:rPr>
              <a:t>情報活用能力</a:t>
            </a:r>
            <a:br>
              <a:rPr lang="en-US" altLang="ja-JP" sz="2400" spc="-150" dirty="0">
                <a:solidFill>
                  <a:srgbClr val="FF0000"/>
                </a:solidFill>
                <a:ea typeface="BIZ UDPゴシック" panose="020B0400000000000000" pitchFamily="50" charset="-128"/>
              </a:rPr>
            </a:br>
            <a:r>
              <a:rPr lang="ja-JP" altLang="en-US" sz="2400" spc="-150" dirty="0">
                <a:solidFill>
                  <a:prstClr val="black"/>
                </a:solidFill>
                <a:ea typeface="BIZ UDPゴシック" panose="020B0400000000000000" pitchFamily="50" charset="-128"/>
              </a:rPr>
              <a:t>（</a:t>
            </a:r>
            <a:r>
              <a:rPr lang="ja-JP" altLang="en-US" sz="2400" u="sng" spc="-150" dirty="0">
                <a:solidFill>
                  <a:prstClr val="black"/>
                </a:solidFill>
                <a:ea typeface="BIZ UDPゴシック" panose="020B0400000000000000" pitchFamily="50" charset="-128"/>
              </a:rPr>
              <a:t>プログラミング的思考や</a:t>
            </a:r>
            <a:br>
              <a:rPr lang="en-US" altLang="ja-JP" sz="2400" u="sng" spc="-150" dirty="0">
                <a:solidFill>
                  <a:prstClr val="black"/>
                </a:solidFill>
                <a:ea typeface="BIZ UDPゴシック" panose="020B0400000000000000" pitchFamily="50" charset="-128"/>
              </a:rPr>
            </a:br>
            <a:r>
              <a:rPr lang="ja-JP" altLang="en-US" sz="2400" u="sng" spc="-150" dirty="0">
                <a:solidFill>
                  <a:prstClr val="black"/>
                </a:solidFill>
                <a:ea typeface="BIZ UDPゴシック" panose="020B0400000000000000" pitchFamily="50" charset="-128"/>
              </a:rPr>
              <a:t>ＩＣＴを活用する力を含む</a:t>
            </a:r>
            <a:r>
              <a:rPr lang="ja-JP" altLang="en-US" sz="2400" spc="-150" dirty="0">
                <a:solidFill>
                  <a:prstClr val="black"/>
                </a:solidFill>
                <a:ea typeface="BIZ UDPゴシック" panose="020B0400000000000000" pitchFamily="50" charset="-128"/>
              </a:rPr>
              <a:t>））</a:t>
            </a:r>
            <a:endParaRPr lang="ja-JP" altLang="en-US" sz="2800" spc="-150" dirty="0">
              <a:solidFill>
                <a:prstClr val="black"/>
              </a:solidFill>
              <a:ea typeface="BIZ UDPゴシック" panose="020B0400000000000000" pitchFamily="50" charset="-128"/>
            </a:endParaRPr>
          </a:p>
        </p:txBody>
      </p:sp>
      <p:sp>
        <p:nvSpPr>
          <p:cNvPr id="11" name="正方形/長方形 10">
            <a:extLst>
              <a:ext uri="{FF2B5EF4-FFF2-40B4-BE49-F238E27FC236}">
                <a16:creationId xmlns:a16="http://schemas.microsoft.com/office/drawing/2014/main" id="{9209EE1A-8776-70D0-1961-2C992BF85D89}"/>
              </a:ext>
            </a:extLst>
          </p:cNvPr>
          <p:cNvSpPr/>
          <p:nvPr/>
        </p:nvSpPr>
        <p:spPr>
          <a:xfrm>
            <a:off x="228819" y="3445138"/>
            <a:ext cx="2503496" cy="3911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12" name="正方形/長方形 11">
            <a:extLst>
              <a:ext uri="{FF2B5EF4-FFF2-40B4-BE49-F238E27FC236}">
                <a16:creationId xmlns:a16="http://schemas.microsoft.com/office/drawing/2014/main" id="{5F8997AE-224B-1BCA-E892-D6ACBF0CB416}"/>
              </a:ext>
            </a:extLst>
          </p:cNvPr>
          <p:cNvSpPr/>
          <p:nvPr/>
        </p:nvSpPr>
        <p:spPr>
          <a:xfrm>
            <a:off x="228819" y="3836279"/>
            <a:ext cx="1894909" cy="3911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7B38196F-9D9D-3969-CAAB-211B66339640}"/>
              </a:ext>
            </a:extLst>
          </p:cNvPr>
          <p:cNvSpPr txBox="1"/>
          <p:nvPr/>
        </p:nvSpPr>
        <p:spPr>
          <a:xfrm>
            <a:off x="125693" y="5141427"/>
            <a:ext cx="3900427" cy="584775"/>
          </a:xfrm>
          <a:prstGeom prst="rect">
            <a:avLst/>
          </a:prstGeom>
          <a:noFill/>
        </p:spPr>
        <p:txBody>
          <a:bodyPr wrap="none" rtlCol="0">
            <a:spAutoFit/>
          </a:bodyPr>
          <a:lstStyle/>
          <a:p>
            <a:r>
              <a:rPr kumimoji="1" lang="ja-JP" altLang="en-US" sz="1600" dirty="0">
                <a:ea typeface="BIZ UDPゴシック" panose="020B0400000000000000" pitchFamily="50" charset="-128"/>
              </a:rPr>
              <a:t>文部科学省平成</a:t>
            </a:r>
            <a:r>
              <a:rPr kumimoji="1" lang="en-US" altLang="ja-JP" sz="1600" dirty="0">
                <a:ea typeface="BIZ UDPゴシック" panose="020B0400000000000000" pitchFamily="50" charset="-128"/>
              </a:rPr>
              <a:t>29</a:t>
            </a:r>
            <a:r>
              <a:rPr kumimoji="1" lang="ja-JP" altLang="en-US" sz="1600" dirty="0">
                <a:ea typeface="BIZ UDPゴシック" panose="020B0400000000000000" pitchFamily="50" charset="-128"/>
              </a:rPr>
              <a:t>年告示小学校学習指導</a:t>
            </a:r>
            <a:endParaRPr kumimoji="1" lang="en-US" altLang="ja-JP" sz="1600" dirty="0">
              <a:ea typeface="BIZ UDPゴシック" panose="020B0400000000000000" pitchFamily="50" charset="-128"/>
            </a:endParaRPr>
          </a:p>
          <a:p>
            <a:r>
              <a:rPr kumimoji="1" lang="ja-JP" altLang="en-US" sz="1600" dirty="0">
                <a:ea typeface="BIZ UDPゴシック" panose="020B0400000000000000" pitchFamily="50" charset="-128"/>
              </a:rPr>
              <a:t>要領（</a:t>
            </a:r>
            <a:r>
              <a:rPr kumimoji="1" lang="en-US" altLang="ja-JP" sz="1600" dirty="0">
                <a:ea typeface="BIZ UDPゴシック" panose="020B0400000000000000" pitchFamily="50" charset="-128"/>
              </a:rPr>
              <a:t>2017</a:t>
            </a:r>
            <a:r>
              <a:rPr kumimoji="1" lang="ja-JP" altLang="en-US" sz="1600" dirty="0">
                <a:ea typeface="BIZ UDPゴシック" panose="020B0400000000000000" pitchFamily="50" charset="-128"/>
              </a:rPr>
              <a:t>）等より</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4E58D24-1793-7352-7016-2421B19632D6}"/>
              </a:ext>
            </a:extLst>
          </p:cNvPr>
          <p:cNvSpPr>
            <a:spLocks noGrp="1"/>
          </p:cNvSpPr>
          <p:nvPr>
            <p:ph type="sldNum" sz="quarter" idx="12"/>
          </p:nvPr>
        </p:nvSpPr>
        <p:spPr>
          <a:xfrm>
            <a:off x="6910794" y="6420200"/>
            <a:ext cx="2133600" cy="454476"/>
          </a:xfrm>
        </p:spPr>
        <p:txBody>
          <a:bodyPr/>
          <a:lstStyle/>
          <a:p>
            <a:pPr>
              <a:defRPr/>
            </a:pPr>
            <a:fld id="{71F10AFD-F5FA-40CF-97D8-792C02DD078E}" type="slidenum">
              <a:rPr lang="en-US" altLang="ja-JP" b="0" smtClean="0"/>
              <a:pPr>
                <a:defRPr/>
              </a:pPr>
              <a:t>45</a:t>
            </a:fld>
            <a:endParaRPr lang="en-US" altLang="ja-JP" b="0" dirty="0"/>
          </a:p>
        </p:txBody>
      </p:sp>
      <p:sp>
        <p:nvSpPr>
          <p:cNvPr id="10" name="四角形: 角を丸くする 9">
            <a:extLst>
              <a:ext uri="{FF2B5EF4-FFF2-40B4-BE49-F238E27FC236}">
                <a16:creationId xmlns:a16="http://schemas.microsoft.com/office/drawing/2014/main" id="{441A8621-289E-99DB-B573-801DAD785177}"/>
              </a:ext>
            </a:extLst>
          </p:cNvPr>
          <p:cNvSpPr/>
          <p:nvPr/>
        </p:nvSpPr>
        <p:spPr>
          <a:xfrm>
            <a:off x="250825" y="1478544"/>
            <a:ext cx="8642350" cy="4970324"/>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lang="en-US" altLang="ja-JP" spc="-150" dirty="0">
              <a:solidFill>
                <a:prstClr val="black"/>
              </a:solidFill>
              <a:ea typeface="BIZ UDPゴシック" panose="020B0400000000000000" pitchFamily="50" charset="-128"/>
            </a:endParaRPr>
          </a:p>
          <a:p>
            <a:pPr algn="ctr" eaLnBrk="1" hangingPunct="1">
              <a:defRPr/>
            </a:pPr>
            <a:endParaRPr lang="en-US" altLang="ja-JP" spc="-150" dirty="0">
              <a:solidFill>
                <a:prstClr val="black"/>
              </a:solidFill>
              <a:ea typeface="BIZ UDPゴシック" panose="020B0400000000000000" pitchFamily="50" charset="-128"/>
            </a:endParaRPr>
          </a:p>
          <a:p>
            <a:pPr algn="ctr" eaLnBrk="1" hangingPunct="1">
              <a:defRPr/>
            </a:pPr>
            <a:endParaRPr lang="en-US" altLang="ja-JP" spc="-150" dirty="0">
              <a:solidFill>
                <a:prstClr val="black"/>
              </a:solidFill>
              <a:ea typeface="BIZ UDPゴシック" panose="020B0400000000000000" pitchFamily="50" charset="-128"/>
            </a:endParaRPr>
          </a:p>
          <a:p>
            <a:pPr algn="ctr" eaLnBrk="1" hangingPunct="1">
              <a:defRPr/>
            </a:pPr>
            <a:endParaRPr lang="en-US" altLang="ja-JP" spc="-150" dirty="0">
              <a:solidFill>
                <a:prstClr val="black"/>
              </a:solidFill>
              <a:ea typeface="BIZ UDPゴシック" panose="020B0400000000000000" pitchFamily="50" charset="-128"/>
            </a:endParaRPr>
          </a:p>
          <a:p>
            <a:pPr algn="ctr" eaLnBrk="1" hangingPunct="1">
              <a:defRPr/>
            </a:pPr>
            <a:r>
              <a:rPr lang="ja-JP" altLang="en-US" spc="-150" dirty="0">
                <a:solidFill>
                  <a:prstClr val="black"/>
                </a:solidFill>
                <a:ea typeface="BIZ UDPゴシック" panose="020B0400000000000000" pitchFamily="50" charset="-128"/>
              </a:rPr>
              <a:t>主体的・対話的で深い学び（問題発見・解決学習），個別最適な学び（複線化）により</a:t>
            </a:r>
            <a:br>
              <a:rPr lang="en-US" altLang="ja-JP" spc="-150" dirty="0">
                <a:solidFill>
                  <a:prstClr val="black"/>
                </a:solidFill>
                <a:ea typeface="BIZ UDPゴシック" panose="020B0400000000000000" pitchFamily="50" charset="-128"/>
              </a:rPr>
            </a:br>
            <a:r>
              <a:rPr lang="ja-JP" altLang="en-US" spc="-300" dirty="0">
                <a:solidFill>
                  <a:srgbClr val="FF0000"/>
                </a:solidFill>
                <a:ea typeface="BIZ UDPゴシック" panose="020B0400000000000000" pitchFamily="50" charset="-128"/>
              </a:rPr>
              <a:t>一人一人の</a:t>
            </a:r>
            <a:r>
              <a:rPr lang="en-US" altLang="ja-JP" dirty="0">
                <a:solidFill>
                  <a:srgbClr val="FF0000"/>
                </a:solidFill>
                <a:ea typeface="BIZ UDPゴシック" panose="020B0400000000000000" pitchFamily="50" charset="-128"/>
              </a:rPr>
              <a:t>Well-being</a:t>
            </a:r>
            <a:r>
              <a:rPr lang="ja-JP" altLang="en-US" dirty="0">
                <a:solidFill>
                  <a:prstClr val="black"/>
                </a:solidFill>
                <a:ea typeface="BIZ UDPゴシック" panose="020B0400000000000000" pitchFamily="50" charset="-128"/>
              </a:rPr>
              <a:t>とその総和としての社会全体の</a:t>
            </a:r>
            <a:r>
              <a:rPr lang="en-US" altLang="ja-JP" dirty="0">
                <a:solidFill>
                  <a:prstClr val="black"/>
                </a:solidFill>
                <a:ea typeface="BIZ UDPゴシック" panose="020B0400000000000000" pitchFamily="50" charset="-128"/>
              </a:rPr>
              <a:t>Well-being</a:t>
            </a:r>
            <a:r>
              <a:rPr lang="ja-JP" altLang="en-US" dirty="0">
                <a:solidFill>
                  <a:srgbClr val="FF0000"/>
                </a:solidFill>
                <a:ea typeface="BIZ UDPゴシック" panose="020B0400000000000000" pitchFamily="50" charset="-128"/>
              </a:rPr>
              <a:t>を目指し</a:t>
            </a:r>
            <a:r>
              <a:rPr lang="ja-JP" altLang="en-US" dirty="0">
                <a:solidFill>
                  <a:prstClr val="black"/>
                </a:solidFill>
                <a:ea typeface="BIZ UDPゴシック" panose="020B0400000000000000" pitchFamily="50" charset="-128"/>
              </a:rPr>
              <a:t>，</a:t>
            </a:r>
            <a:endParaRPr lang="en-US" altLang="ja-JP" dirty="0">
              <a:solidFill>
                <a:prstClr val="black"/>
              </a:solidFill>
              <a:ea typeface="BIZ UDPゴシック" panose="020B0400000000000000" pitchFamily="50" charset="-128"/>
            </a:endParaRPr>
          </a:p>
          <a:p>
            <a:pPr algn="ctr" eaLnBrk="1" hangingPunct="1">
              <a:defRPr/>
            </a:pPr>
            <a:r>
              <a:rPr lang="ja-JP" altLang="en-US" dirty="0">
                <a:solidFill>
                  <a:srgbClr val="FF0000"/>
                </a:solidFill>
                <a:ea typeface="BIZ UDPゴシック" panose="020B0400000000000000" pitchFamily="50" charset="-128"/>
              </a:rPr>
              <a:t>学び方・生き方など，情報と人間との関わりに関する理解を</a:t>
            </a:r>
            <a:endParaRPr lang="en-US" altLang="ja-JP" dirty="0">
              <a:solidFill>
                <a:srgbClr val="FF0000"/>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ja-JP" altLang="en-US" dirty="0">
              <a:solidFill>
                <a:prstClr val="black"/>
              </a:solidFill>
              <a:ea typeface="BIZ UDPゴシック" panose="020B0400000000000000" pitchFamily="50" charset="-128"/>
            </a:endParaRPr>
          </a:p>
        </p:txBody>
      </p:sp>
      <p:sp>
        <p:nvSpPr>
          <p:cNvPr id="16" name="楕円 15">
            <a:extLst>
              <a:ext uri="{FF2B5EF4-FFF2-40B4-BE49-F238E27FC236}">
                <a16:creationId xmlns:a16="http://schemas.microsoft.com/office/drawing/2014/main" id="{AAFFCFDA-C724-C01E-A479-82A416B5AF5E}"/>
              </a:ext>
            </a:extLst>
          </p:cNvPr>
          <p:cNvSpPr/>
          <p:nvPr/>
        </p:nvSpPr>
        <p:spPr>
          <a:xfrm>
            <a:off x="250825" y="2792981"/>
            <a:ext cx="8515350" cy="3473323"/>
          </a:xfrm>
          <a:prstGeom prst="ellipse">
            <a:avLst/>
          </a:prstGeom>
        </p:spPr>
        <p:style>
          <a:lnRef idx="1">
            <a:schemeClr val="accent5"/>
          </a:lnRef>
          <a:fillRef idx="2">
            <a:schemeClr val="accent5"/>
          </a:fillRef>
          <a:effectRef idx="1">
            <a:schemeClr val="accent5"/>
          </a:effectRef>
          <a:fontRef idx="minor">
            <a:schemeClr val="dk1"/>
          </a:fontRef>
        </p:style>
        <p:txBody>
          <a:bodyPr wrap="none" anchor="ctr"/>
          <a:lstStyle/>
          <a:p>
            <a:pPr eaLnBrk="1" hangingPunct="1">
              <a:defRPr/>
            </a:pPr>
            <a:r>
              <a:rPr lang="ja-JP" altLang="en-US" sz="2000" spc="-300" dirty="0">
                <a:solidFill>
                  <a:prstClr val="black"/>
                </a:solidFill>
                <a:ea typeface="BIZ UDPゴシック" panose="020B0400000000000000" pitchFamily="50" charset="-128"/>
              </a:rPr>
              <a:t>　　　　　　　　　　　　　　　</a:t>
            </a:r>
            <a:br>
              <a:rPr lang="en-US" altLang="ja-JP" sz="2000" spc="-300" dirty="0">
                <a:solidFill>
                  <a:prstClr val="black"/>
                </a:solidFill>
                <a:ea typeface="BIZ UDPゴシック" panose="020B0400000000000000" pitchFamily="50" charset="-128"/>
              </a:rPr>
            </a:br>
            <a:r>
              <a:rPr lang="ja-JP" altLang="en-US" sz="2000" spc="-300" dirty="0">
                <a:solidFill>
                  <a:prstClr val="black"/>
                </a:solidFill>
                <a:ea typeface="BIZ UDPゴシック" panose="020B0400000000000000" pitchFamily="50" charset="-128"/>
              </a:rPr>
              <a:t>　　　　　                　　　　　　　　　　　　　　　　　　</a:t>
            </a:r>
            <a:endParaRPr lang="en-US" altLang="ja-JP" sz="2000" spc="-300" dirty="0">
              <a:solidFill>
                <a:prstClr val="black"/>
              </a:solidFill>
              <a:ea typeface="BIZ UDPゴシック" panose="020B0400000000000000" pitchFamily="50" charset="-128"/>
            </a:endParaRPr>
          </a:p>
          <a:p>
            <a:pPr eaLnBrk="1" hangingPunct="1">
              <a:defRPr/>
            </a:pPr>
            <a:r>
              <a:rPr lang="ja-JP" altLang="en-US" sz="2000" dirty="0">
                <a:solidFill>
                  <a:prstClr val="black"/>
                </a:solidFill>
                <a:ea typeface="BIZ UDPゴシック" panose="020B0400000000000000" pitchFamily="50" charset="-128"/>
              </a:rPr>
              <a:t>　</a:t>
            </a:r>
            <a:endParaRPr lang="en-US" altLang="ja-JP" sz="2000" dirty="0">
              <a:solidFill>
                <a:prstClr val="black"/>
              </a:solidFill>
              <a:ea typeface="BIZ UDPゴシック" panose="020B0400000000000000" pitchFamily="50" charset="-128"/>
            </a:endParaRPr>
          </a:p>
          <a:p>
            <a:pPr eaLnBrk="1" hangingPunct="1">
              <a:defRPr/>
            </a:pPr>
            <a:endParaRPr lang="en-US" altLang="ja-JP" sz="2000" spc="-300"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ja-JP" altLang="en-US" dirty="0">
              <a:solidFill>
                <a:prstClr val="black"/>
              </a:solidFill>
              <a:ea typeface="BIZ UDPゴシック" panose="020B0400000000000000" pitchFamily="50" charset="-128"/>
            </a:endParaRPr>
          </a:p>
        </p:txBody>
      </p:sp>
      <p:sp>
        <p:nvSpPr>
          <p:cNvPr id="14" name="楕円 13">
            <a:extLst>
              <a:ext uri="{FF2B5EF4-FFF2-40B4-BE49-F238E27FC236}">
                <a16:creationId xmlns:a16="http://schemas.microsoft.com/office/drawing/2014/main" id="{9C03A323-50B7-5DA3-B720-9121DF2938C3}"/>
              </a:ext>
            </a:extLst>
          </p:cNvPr>
          <p:cNvSpPr/>
          <p:nvPr/>
        </p:nvSpPr>
        <p:spPr>
          <a:xfrm>
            <a:off x="1763713" y="3062719"/>
            <a:ext cx="5002212" cy="2952327"/>
          </a:xfrm>
          <a:prstGeom prst="ellipse">
            <a:avLst/>
          </a:prstGeom>
        </p:spPr>
        <p:style>
          <a:lnRef idx="1">
            <a:schemeClr val="accent5"/>
          </a:lnRef>
          <a:fillRef idx="2">
            <a:schemeClr val="accent5"/>
          </a:fillRef>
          <a:effectRef idx="1">
            <a:schemeClr val="accent5"/>
          </a:effectRef>
          <a:fontRef idx="minor">
            <a:schemeClr val="dk1"/>
          </a:fontRef>
        </p:style>
        <p:txBody>
          <a:bodyPr wrap="none" anchor="ctr"/>
          <a:lstStyle/>
          <a:p>
            <a:pPr eaLnBrk="1" hangingPunct="1">
              <a:defRPr/>
            </a:pPr>
            <a:r>
              <a:rPr lang="ja-JP" altLang="en-US" sz="2000" dirty="0">
                <a:solidFill>
                  <a:prstClr val="black"/>
                </a:solidFill>
                <a:ea typeface="BIZ UDPゴシック" panose="020B0400000000000000" pitchFamily="50" charset="-128"/>
              </a:rPr>
              <a:t>　</a:t>
            </a:r>
            <a:r>
              <a:rPr lang="ja-JP" altLang="en-US" sz="2000" dirty="0">
                <a:solidFill>
                  <a:srgbClr val="FF0000"/>
                </a:solidFill>
                <a:ea typeface="BIZ UDPゴシック" panose="020B0400000000000000" pitchFamily="50" charset="-128"/>
              </a:rPr>
              <a:t>情報の科学的な理解に基づく</a:t>
            </a:r>
            <a:br>
              <a:rPr lang="en-US" altLang="ja-JP" sz="2000" dirty="0">
                <a:solidFill>
                  <a:srgbClr val="FF0000"/>
                </a:solidFill>
                <a:ea typeface="BIZ UDPゴシック" panose="020B0400000000000000" pitchFamily="50" charset="-128"/>
              </a:rPr>
            </a:br>
            <a:r>
              <a:rPr lang="ja-JP" altLang="en-US" sz="2000" dirty="0">
                <a:solidFill>
                  <a:srgbClr val="FF0000"/>
                </a:solidFill>
                <a:ea typeface="BIZ UDPゴシック" panose="020B0400000000000000" pitchFamily="50" charset="-128"/>
              </a:rPr>
              <a:t>　　　　　情報モラル教育</a:t>
            </a:r>
            <a:endParaRPr lang="en-US" altLang="ja-JP" dirty="0">
              <a:solidFill>
                <a:srgbClr val="FF0000"/>
              </a:solidFill>
              <a:ea typeface="BIZ UDPゴシック" panose="020B0400000000000000" pitchFamily="50" charset="-128"/>
            </a:endParaRPr>
          </a:p>
          <a:p>
            <a:pPr eaLnBrk="1" hangingPunct="1">
              <a:defRPr/>
            </a:pPr>
            <a:r>
              <a:rPr lang="ja-JP" altLang="en-US" spc="-300" dirty="0">
                <a:solidFill>
                  <a:prstClr val="black"/>
                </a:solidFill>
                <a:ea typeface="BIZ UDPゴシック" panose="020B0400000000000000" pitchFamily="50" charset="-128"/>
              </a:rPr>
              <a:t>　　情報社会におけるモラル・セキュリティ</a:t>
            </a:r>
            <a:endParaRPr lang="en-US" altLang="ja-JP" spc="-300" dirty="0">
              <a:solidFill>
                <a:prstClr val="black"/>
              </a:solidFill>
              <a:ea typeface="BIZ UDPゴシック" panose="020B0400000000000000" pitchFamily="50" charset="-128"/>
            </a:endParaRPr>
          </a:p>
          <a:p>
            <a:pPr eaLnBrk="1" hangingPunct="1">
              <a:defRPr/>
            </a:pPr>
            <a:r>
              <a:rPr lang="ja-JP" altLang="en-US" spc="-300" dirty="0">
                <a:solidFill>
                  <a:prstClr val="black"/>
                </a:solidFill>
                <a:ea typeface="BIZ UDPゴシック" panose="020B0400000000000000" pitchFamily="50" charset="-128"/>
              </a:rPr>
              <a:t>　　　　　　　（デジタルもアナログも）</a:t>
            </a:r>
            <a:endParaRPr lang="en-US" altLang="ja-JP" spc="-300"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en-US" altLang="ja-JP" dirty="0">
              <a:solidFill>
                <a:prstClr val="black"/>
              </a:solidFill>
              <a:ea typeface="BIZ UDPゴシック" panose="020B0400000000000000" pitchFamily="50" charset="-128"/>
            </a:endParaRPr>
          </a:p>
          <a:p>
            <a:pPr eaLnBrk="1" hangingPunct="1">
              <a:defRPr/>
            </a:pPr>
            <a:endParaRPr lang="ja-JP" altLang="en-US" dirty="0">
              <a:solidFill>
                <a:prstClr val="black"/>
              </a:solidFill>
              <a:ea typeface="BIZ UDPゴシック" panose="020B0400000000000000" pitchFamily="50" charset="-128"/>
            </a:endParaRPr>
          </a:p>
        </p:txBody>
      </p:sp>
      <p:sp>
        <p:nvSpPr>
          <p:cNvPr id="11" name="正方形/長方形 10">
            <a:extLst>
              <a:ext uri="{FF2B5EF4-FFF2-40B4-BE49-F238E27FC236}">
                <a16:creationId xmlns:a16="http://schemas.microsoft.com/office/drawing/2014/main" id="{396C579B-27E2-BE86-799A-076F73F779F3}"/>
              </a:ext>
            </a:extLst>
          </p:cNvPr>
          <p:cNvSpPr/>
          <p:nvPr/>
        </p:nvSpPr>
        <p:spPr>
          <a:xfrm>
            <a:off x="590644" y="1052736"/>
            <a:ext cx="7962712" cy="578072"/>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ja-JP" altLang="en-US" sz="2800" dirty="0">
                <a:solidFill>
                  <a:prstClr val="white"/>
                </a:solidFill>
                <a:ea typeface="BIZ UDPゴシック" panose="020B0400000000000000" pitchFamily="50" charset="-128"/>
              </a:rPr>
              <a:t>人間教育としての情報教育</a:t>
            </a:r>
            <a:endParaRPr lang="ja-JP" altLang="en-US" dirty="0">
              <a:solidFill>
                <a:prstClr val="white"/>
              </a:solidFill>
              <a:ea typeface="BIZ UDPゴシック" panose="020B0400000000000000" pitchFamily="50" charset="-128"/>
            </a:endParaRPr>
          </a:p>
        </p:txBody>
      </p:sp>
      <p:sp>
        <p:nvSpPr>
          <p:cNvPr id="13" name="楕円 12">
            <a:extLst>
              <a:ext uri="{FF2B5EF4-FFF2-40B4-BE49-F238E27FC236}">
                <a16:creationId xmlns:a16="http://schemas.microsoft.com/office/drawing/2014/main" id="{D51913D0-2306-5A3F-98C2-E8999A957878}"/>
              </a:ext>
            </a:extLst>
          </p:cNvPr>
          <p:cNvSpPr/>
          <p:nvPr/>
        </p:nvSpPr>
        <p:spPr>
          <a:xfrm>
            <a:off x="678656" y="4407559"/>
            <a:ext cx="4757439" cy="1232476"/>
          </a:xfrm>
          <a:prstGeom prst="ellipse">
            <a:avLst/>
          </a:prstGeom>
        </p:spPr>
        <p:style>
          <a:lnRef idx="1">
            <a:schemeClr val="accent5"/>
          </a:lnRef>
          <a:fillRef idx="2">
            <a:schemeClr val="accent5"/>
          </a:fillRef>
          <a:effectRef idx="1">
            <a:schemeClr val="accent5"/>
          </a:effectRef>
          <a:fontRef idx="minor">
            <a:schemeClr val="dk1"/>
          </a:fontRef>
        </p:style>
        <p:txBody>
          <a:bodyPr wrap="none" anchor="ctr"/>
          <a:lstStyle/>
          <a:p>
            <a:pPr eaLnBrk="1" hangingPunct="1">
              <a:defRPr/>
            </a:pPr>
            <a:endParaRPr lang="en-US" altLang="ja-JP" sz="2000" spc="-300" dirty="0">
              <a:solidFill>
                <a:prstClr val="black"/>
              </a:solidFill>
              <a:ea typeface="BIZ UDPゴシック" panose="020B0400000000000000" pitchFamily="50" charset="-128"/>
            </a:endParaRPr>
          </a:p>
          <a:p>
            <a:pPr eaLnBrk="1" hangingPunct="1">
              <a:defRPr/>
            </a:pPr>
            <a:r>
              <a:rPr lang="ja-JP" altLang="en-US" sz="2000" spc="-300" dirty="0">
                <a:solidFill>
                  <a:prstClr val="black"/>
                </a:solidFill>
                <a:ea typeface="BIZ UDPゴシック" panose="020B0400000000000000" pitchFamily="50" charset="-128"/>
              </a:rPr>
              <a:t>　　　　　　　　　　　　</a:t>
            </a:r>
            <a:r>
              <a:rPr lang="ja-JP" altLang="en-US" sz="2000" spc="-300" dirty="0">
                <a:solidFill>
                  <a:srgbClr val="FF0000"/>
                </a:solidFill>
                <a:ea typeface="BIZ UDPゴシック" panose="020B0400000000000000" pitchFamily="50" charset="-128"/>
              </a:rPr>
              <a:t>日本型デジタル</a:t>
            </a:r>
            <a:br>
              <a:rPr lang="en-US" altLang="ja-JP" sz="2000" spc="-300" dirty="0">
                <a:solidFill>
                  <a:srgbClr val="FF0000"/>
                </a:solidFill>
                <a:ea typeface="BIZ UDPゴシック" panose="020B0400000000000000" pitchFamily="50" charset="-128"/>
              </a:rPr>
            </a:br>
            <a:r>
              <a:rPr lang="ja-JP" altLang="en-US" sz="2000" spc="-300" dirty="0">
                <a:solidFill>
                  <a:srgbClr val="FF0000"/>
                </a:solidFill>
                <a:ea typeface="BIZ UDPゴシック" panose="020B0400000000000000" pitchFamily="50" charset="-128"/>
              </a:rPr>
              <a:t>　　　　　　　　　　　シチズンシップ教育</a:t>
            </a:r>
            <a:endParaRPr lang="en-US" altLang="ja-JP" sz="2000" spc="-300" dirty="0">
              <a:solidFill>
                <a:srgbClr val="FF0000"/>
              </a:solidFill>
              <a:ea typeface="BIZ UDPゴシック" panose="020B0400000000000000" pitchFamily="50" charset="-128"/>
            </a:endParaRPr>
          </a:p>
          <a:p>
            <a:pPr eaLnBrk="1" hangingPunct="1">
              <a:defRPr/>
            </a:pPr>
            <a:r>
              <a:rPr lang="ja-JP" altLang="en-US" dirty="0">
                <a:solidFill>
                  <a:prstClr val="black"/>
                </a:solidFill>
                <a:ea typeface="BIZ UDPゴシック" panose="020B0400000000000000" pitchFamily="50" charset="-128"/>
              </a:rPr>
              <a:t>　　　　　　　　　　　</a:t>
            </a:r>
          </a:p>
        </p:txBody>
      </p:sp>
      <p:sp>
        <p:nvSpPr>
          <p:cNvPr id="15" name="楕円 14">
            <a:extLst>
              <a:ext uri="{FF2B5EF4-FFF2-40B4-BE49-F238E27FC236}">
                <a16:creationId xmlns:a16="http://schemas.microsoft.com/office/drawing/2014/main" id="{6882D726-76C7-4988-5242-6E6C5D932D79}"/>
              </a:ext>
            </a:extLst>
          </p:cNvPr>
          <p:cNvSpPr/>
          <p:nvPr/>
        </p:nvSpPr>
        <p:spPr>
          <a:xfrm>
            <a:off x="519113" y="3728850"/>
            <a:ext cx="2181225" cy="1819904"/>
          </a:xfrm>
          <a:prstGeom prst="ellipse">
            <a:avLst/>
          </a:prstGeom>
        </p:spPr>
        <p:style>
          <a:lnRef idx="1">
            <a:schemeClr val="accent5"/>
          </a:lnRef>
          <a:fillRef idx="2">
            <a:schemeClr val="accent5"/>
          </a:fillRef>
          <a:effectRef idx="1">
            <a:schemeClr val="accent5"/>
          </a:effectRef>
          <a:fontRef idx="minor">
            <a:schemeClr val="dk1"/>
          </a:fontRef>
        </p:style>
        <p:txBody>
          <a:bodyPr wrap="none" anchor="ctr"/>
          <a:lstStyle/>
          <a:p>
            <a:pPr algn="ctr" eaLnBrk="1" hangingPunct="1">
              <a:defRPr/>
            </a:pPr>
            <a:r>
              <a:rPr lang="ja-JP" altLang="en-US" sz="2000" b="1" dirty="0">
                <a:solidFill>
                  <a:prstClr val="black"/>
                </a:solidFill>
                <a:ea typeface="BIZ UDPゴシック" panose="020B0400000000000000" pitchFamily="50" charset="-128"/>
              </a:rPr>
              <a:t>　　　</a:t>
            </a:r>
            <a:endParaRPr lang="en-US" altLang="ja-JP" sz="2000" b="1" dirty="0">
              <a:solidFill>
                <a:prstClr val="black"/>
              </a:solidFill>
              <a:ea typeface="BIZ UDPゴシック" panose="020B0400000000000000" pitchFamily="50" charset="-128"/>
            </a:endParaRPr>
          </a:p>
          <a:p>
            <a:pPr algn="ctr" eaLnBrk="1" hangingPunct="1">
              <a:defRPr/>
            </a:pPr>
            <a:endParaRPr lang="en-US" altLang="ja-JP" sz="2000" b="1" dirty="0">
              <a:solidFill>
                <a:prstClr val="black"/>
              </a:solidFill>
              <a:ea typeface="BIZ UDPゴシック" panose="020B0400000000000000" pitchFamily="50" charset="-128"/>
            </a:endParaRPr>
          </a:p>
          <a:p>
            <a:pPr algn="ctr" eaLnBrk="1" hangingPunct="1">
              <a:defRPr/>
            </a:pPr>
            <a:endParaRPr lang="en-US" altLang="ja-JP" sz="2000" b="1" dirty="0">
              <a:solidFill>
                <a:prstClr val="black"/>
              </a:solidFill>
              <a:ea typeface="BIZ UDPゴシック" panose="020B0400000000000000" pitchFamily="50" charset="-128"/>
            </a:endParaRPr>
          </a:p>
          <a:p>
            <a:pPr algn="ctr" eaLnBrk="1" hangingPunct="1">
              <a:defRPr/>
            </a:pPr>
            <a:r>
              <a:rPr lang="ja-JP" altLang="en-US" sz="2000" dirty="0">
                <a:solidFill>
                  <a:srgbClr val="FF66CC"/>
                </a:solidFill>
                <a:ea typeface="BIZ UDPゴシック" panose="020B0400000000000000" pitchFamily="50" charset="-128"/>
              </a:rPr>
              <a:t>パーソナル</a:t>
            </a:r>
            <a:br>
              <a:rPr lang="en-US" altLang="ja-JP" sz="2000" dirty="0">
                <a:solidFill>
                  <a:srgbClr val="FF66CC"/>
                </a:solidFill>
                <a:ea typeface="BIZ UDPゴシック" panose="020B0400000000000000" pitchFamily="50" charset="-128"/>
              </a:rPr>
            </a:br>
            <a:r>
              <a:rPr lang="ja-JP" altLang="en-US" sz="2000" dirty="0">
                <a:solidFill>
                  <a:srgbClr val="FF66CC"/>
                </a:solidFill>
                <a:ea typeface="BIZ UDPゴシック" panose="020B0400000000000000" pitchFamily="50" charset="-128"/>
              </a:rPr>
              <a:t>メディア</a:t>
            </a:r>
            <a:r>
              <a:rPr lang="ja-JP" altLang="en-US" b="1" dirty="0">
                <a:solidFill>
                  <a:prstClr val="black"/>
                </a:solidFill>
                <a:ea typeface="BIZ UDPゴシック" panose="020B0400000000000000" pitchFamily="50" charset="-128"/>
              </a:rPr>
              <a:t>の</a:t>
            </a:r>
            <a:br>
              <a:rPr lang="en-US" altLang="ja-JP" b="1" dirty="0">
                <a:solidFill>
                  <a:prstClr val="black"/>
                </a:solidFill>
                <a:ea typeface="BIZ UDPゴシック" panose="020B0400000000000000" pitchFamily="50" charset="-128"/>
              </a:rPr>
            </a:br>
            <a:r>
              <a:rPr lang="ja-JP" altLang="en-US" b="1" u="sng" spc="-150" dirty="0">
                <a:solidFill>
                  <a:srgbClr val="FF0000"/>
                </a:solidFill>
                <a:ea typeface="BIZ UDPゴシック" panose="020B0400000000000000" pitchFamily="50" charset="-128"/>
              </a:rPr>
              <a:t>活用</a:t>
            </a:r>
            <a:r>
              <a:rPr lang="ja-JP" altLang="en-US" b="1" spc="-150" dirty="0">
                <a:solidFill>
                  <a:prstClr val="black"/>
                </a:solidFill>
                <a:ea typeface="BIZ UDPゴシック" panose="020B0400000000000000" pitchFamily="50" charset="-128"/>
              </a:rPr>
              <a:t>に関する</a:t>
            </a:r>
            <a:br>
              <a:rPr lang="en-US" altLang="ja-JP" b="1" spc="-150" dirty="0">
                <a:solidFill>
                  <a:prstClr val="black"/>
                </a:solidFill>
                <a:ea typeface="BIZ UDPゴシック" panose="020B0400000000000000" pitchFamily="50" charset="-128"/>
              </a:rPr>
            </a:br>
            <a:r>
              <a:rPr lang="ja-JP" altLang="en-US" sz="2000" dirty="0">
                <a:solidFill>
                  <a:srgbClr val="FF66CC"/>
                </a:solidFill>
                <a:ea typeface="BIZ UDPゴシック" panose="020B0400000000000000" pitchFamily="50" charset="-128"/>
              </a:rPr>
              <a:t>メディア</a:t>
            </a:r>
            <a:br>
              <a:rPr lang="en-US" altLang="ja-JP" sz="2000" dirty="0">
                <a:solidFill>
                  <a:srgbClr val="FF66CC"/>
                </a:solidFill>
                <a:ea typeface="BIZ UDPゴシック" panose="020B0400000000000000" pitchFamily="50" charset="-128"/>
              </a:rPr>
            </a:br>
            <a:r>
              <a:rPr lang="ja-JP" altLang="en-US" sz="2000" spc="-300" dirty="0">
                <a:solidFill>
                  <a:srgbClr val="FF66CC"/>
                </a:solidFill>
                <a:ea typeface="BIZ UDPゴシック" panose="020B0400000000000000" pitchFamily="50" charset="-128"/>
              </a:rPr>
              <a:t>リテラシー教育</a:t>
            </a:r>
            <a:endParaRPr lang="en-US" altLang="ja-JP" spc="-300" dirty="0">
              <a:solidFill>
                <a:srgbClr val="FF66CC"/>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en-US" altLang="ja-JP" dirty="0">
              <a:solidFill>
                <a:prstClr val="black"/>
              </a:solidFill>
              <a:ea typeface="BIZ UDPゴシック" panose="020B0400000000000000" pitchFamily="50" charset="-128"/>
            </a:endParaRPr>
          </a:p>
          <a:p>
            <a:pPr algn="ctr" eaLnBrk="1" hangingPunct="1">
              <a:defRPr/>
            </a:pPr>
            <a:endParaRPr lang="ja-JP" altLang="en-US" dirty="0">
              <a:solidFill>
                <a:prstClr val="black"/>
              </a:solidFill>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C4633F0C-F268-5486-95B1-B0AF0787260B}"/>
              </a:ext>
            </a:extLst>
          </p:cNvPr>
          <p:cNvSpPr txBox="1"/>
          <p:nvPr/>
        </p:nvSpPr>
        <p:spPr>
          <a:xfrm>
            <a:off x="6086249" y="2811461"/>
            <a:ext cx="3090863" cy="1015663"/>
          </a:xfrm>
          <a:prstGeom prst="rect">
            <a:avLst/>
          </a:prstGeom>
          <a:noFill/>
        </p:spPr>
        <p:txBody>
          <a:bodyPr wrap="none">
            <a:spAutoFit/>
          </a:bodyPr>
          <a:lstStyle/>
          <a:p>
            <a:pPr eaLnBrk="1" hangingPunct="1">
              <a:defRPr/>
            </a:pPr>
            <a:r>
              <a:rPr lang="ja-JP" altLang="en-US" sz="2000" spc="-150" dirty="0">
                <a:solidFill>
                  <a:srgbClr val="FF0000"/>
                </a:solidFill>
                <a:latin typeface="Arial" pitchFamily="34" charset="0"/>
                <a:ea typeface="BIZ UDPゴシック" panose="020B0400000000000000" pitchFamily="50" charset="-128"/>
              </a:rPr>
              <a:t>欧米型</a:t>
            </a:r>
            <a:br>
              <a:rPr lang="en-US" altLang="ja-JP" sz="2000" spc="-150" dirty="0">
                <a:solidFill>
                  <a:srgbClr val="FF0000"/>
                </a:solidFill>
                <a:latin typeface="Arial" pitchFamily="34" charset="0"/>
                <a:ea typeface="BIZ UDPゴシック" panose="020B0400000000000000" pitchFamily="50" charset="-128"/>
              </a:rPr>
            </a:br>
            <a:r>
              <a:rPr lang="ja-JP" altLang="en-US" sz="2000" spc="-150" dirty="0">
                <a:solidFill>
                  <a:srgbClr val="FF0000"/>
                </a:solidFill>
                <a:latin typeface="Arial" pitchFamily="34" charset="0"/>
                <a:ea typeface="BIZ UDPゴシック" panose="020B0400000000000000" pitchFamily="50" charset="-128"/>
              </a:rPr>
              <a:t>デジタルシチズンシップ教育</a:t>
            </a:r>
            <a:endParaRPr lang="en-US" altLang="ja-JP" sz="2000" spc="-150" dirty="0">
              <a:solidFill>
                <a:srgbClr val="FF0000"/>
              </a:solidFill>
              <a:latin typeface="Arial" pitchFamily="34" charset="0"/>
              <a:ea typeface="BIZ UDPゴシック" panose="020B0400000000000000" pitchFamily="50" charset="-128"/>
            </a:endParaRPr>
          </a:p>
          <a:p>
            <a:pPr eaLnBrk="1" hangingPunct="1">
              <a:defRPr/>
            </a:pPr>
            <a:r>
              <a:rPr lang="ja-JP" altLang="en-US" spc="-150" dirty="0">
                <a:solidFill>
                  <a:srgbClr val="FF0000"/>
                </a:solidFill>
                <a:latin typeface="Arial" pitchFamily="34" charset="0"/>
                <a:ea typeface="BIZ UDPゴシック" panose="020B0400000000000000" pitchFamily="50" charset="-128"/>
              </a:rPr>
              <a:t>　　　（デジタルもアナログも）</a:t>
            </a:r>
            <a:endParaRPr lang="ja-JP" altLang="en-US" sz="2000" spc="-150" dirty="0">
              <a:solidFill>
                <a:srgbClr val="FF0000"/>
              </a:solidFill>
              <a:latin typeface="Arial" pitchFamily="34" charset="0"/>
              <a:ea typeface="BIZ UDPゴシック" panose="020B0400000000000000" pitchFamily="50" charset="-128"/>
            </a:endParaRPr>
          </a:p>
        </p:txBody>
      </p:sp>
      <p:grpSp>
        <p:nvGrpSpPr>
          <p:cNvPr id="21516" name="グループ化 2">
            <a:extLst>
              <a:ext uri="{FF2B5EF4-FFF2-40B4-BE49-F238E27FC236}">
                <a16:creationId xmlns:a16="http://schemas.microsoft.com/office/drawing/2014/main" id="{B7E28CDC-ACBC-7B58-01AA-490E771AB496}"/>
              </a:ext>
            </a:extLst>
          </p:cNvPr>
          <p:cNvGrpSpPr>
            <a:grpSpLocks/>
          </p:cNvGrpSpPr>
          <p:nvPr/>
        </p:nvGrpSpPr>
        <p:grpSpPr bwMode="auto">
          <a:xfrm>
            <a:off x="5219700" y="3928928"/>
            <a:ext cx="2944813" cy="1452653"/>
            <a:chOff x="5001065" y="3799174"/>
            <a:chExt cx="3162676" cy="1902400"/>
          </a:xfrm>
        </p:grpSpPr>
        <p:sp>
          <p:nvSpPr>
            <p:cNvPr id="19" name="楕円 18">
              <a:extLst>
                <a:ext uri="{FF2B5EF4-FFF2-40B4-BE49-F238E27FC236}">
                  <a16:creationId xmlns:a16="http://schemas.microsoft.com/office/drawing/2014/main" id="{FD4DDBC7-9AFC-6EBF-CBDA-D8D3CFBE2CE4}"/>
                </a:ext>
              </a:extLst>
            </p:cNvPr>
            <p:cNvSpPr/>
            <p:nvPr/>
          </p:nvSpPr>
          <p:spPr>
            <a:xfrm>
              <a:off x="5001065" y="3799174"/>
              <a:ext cx="3091068" cy="1614056"/>
            </a:xfrm>
            <a:prstGeom prst="ellipse">
              <a:avLst/>
            </a:prstGeom>
          </p:spPr>
          <p:style>
            <a:lnRef idx="1">
              <a:schemeClr val="accent5"/>
            </a:lnRef>
            <a:fillRef idx="2">
              <a:schemeClr val="accent5"/>
            </a:fillRef>
            <a:effectRef idx="1">
              <a:schemeClr val="accent5"/>
            </a:effectRef>
            <a:fontRef idx="minor">
              <a:schemeClr val="dk1"/>
            </a:fontRef>
          </p:style>
          <p:txBody>
            <a:bodyPr wrap="none" anchor="ctr"/>
            <a:lstStyle/>
            <a:p>
              <a:pPr algn="ctr" eaLnBrk="1" hangingPunct="1">
                <a:defRPr/>
              </a:pPr>
              <a:endParaRPr lang="ja-JP" altLang="en-US" spc="-150" dirty="0">
                <a:solidFill>
                  <a:prstClr val="black"/>
                </a:solidFill>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D584D36B-71D1-DBA3-CD26-23D260C04356}"/>
                </a:ext>
              </a:extLst>
            </p:cNvPr>
            <p:cNvSpPr txBox="1"/>
            <p:nvPr/>
          </p:nvSpPr>
          <p:spPr>
            <a:xfrm>
              <a:off x="5147690" y="4008699"/>
              <a:ext cx="3016051" cy="1692875"/>
            </a:xfrm>
            <a:prstGeom prst="rect">
              <a:avLst/>
            </a:prstGeom>
            <a:noFill/>
          </p:spPr>
          <p:txBody>
            <a:bodyPr wrap="none">
              <a:spAutoFit/>
            </a:bodyPr>
            <a:lstStyle/>
            <a:p>
              <a:pPr algn="ctr" eaLnBrk="1" hangingPunct="1">
                <a:defRPr/>
              </a:pPr>
              <a:r>
                <a:rPr lang="ja-JP" altLang="en-US" sz="2000" spc="-150" dirty="0">
                  <a:solidFill>
                    <a:srgbClr val="FF66CC"/>
                  </a:solidFill>
                  <a:latin typeface="Arial" pitchFamily="34" charset="0"/>
                  <a:ea typeface="BIZ UDPゴシック" panose="020B0400000000000000" pitchFamily="50" charset="-128"/>
                </a:rPr>
                <a:t>マスメディア</a:t>
              </a:r>
              <a:r>
                <a:rPr lang="ja-JP" altLang="en-US" sz="2000" spc="-150" dirty="0">
                  <a:solidFill>
                    <a:prstClr val="black"/>
                  </a:solidFill>
                  <a:latin typeface="Arial" pitchFamily="34" charset="0"/>
                  <a:ea typeface="BIZ UDPゴシック" panose="020B0400000000000000" pitchFamily="50" charset="-128"/>
                </a:rPr>
                <a:t>の情報</a:t>
              </a:r>
              <a:r>
                <a:rPr lang="ja-JP" altLang="en-US" sz="2000" dirty="0">
                  <a:solidFill>
                    <a:prstClr val="black"/>
                  </a:solidFill>
                  <a:latin typeface="Arial" pitchFamily="34" charset="0"/>
                  <a:ea typeface="BIZ UDPゴシック" panose="020B0400000000000000" pitchFamily="50" charset="-128"/>
                </a:rPr>
                <a:t>を</a:t>
              </a:r>
              <a:br>
                <a:rPr lang="en-US" altLang="ja-JP" dirty="0">
                  <a:solidFill>
                    <a:prstClr val="black"/>
                  </a:solidFill>
                  <a:latin typeface="Arial" pitchFamily="34" charset="0"/>
                  <a:ea typeface="BIZ UDPゴシック" panose="020B0400000000000000" pitchFamily="50" charset="-128"/>
                </a:rPr>
              </a:br>
              <a:r>
                <a:rPr lang="ja-JP" altLang="en-US" b="1" dirty="0">
                  <a:solidFill>
                    <a:srgbClr val="FF0000"/>
                  </a:solidFill>
                  <a:latin typeface="Arial" pitchFamily="34" charset="0"/>
                  <a:ea typeface="BIZ UDPゴシック" panose="020B0400000000000000" pitchFamily="50" charset="-128"/>
                </a:rPr>
                <a:t>批判的に</a:t>
              </a:r>
              <a:r>
                <a:rPr lang="ja-JP" altLang="en-US" sz="2000" u="sng" dirty="0">
                  <a:solidFill>
                    <a:srgbClr val="FF0000"/>
                  </a:solidFill>
                  <a:latin typeface="Arial" pitchFamily="34" charset="0"/>
                  <a:ea typeface="BIZ UDPゴシック" panose="020B0400000000000000" pitchFamily="50" charset="-128"/>
                </a:rPr>
                <a:t>吟味</a:t>
              </a:r>
              <a:r>
                <a:rPr lang="ja-JP" altLang="en-US" sz="2000" dirty="0">
                  <a:solidFill>
                    <a:prstClr val="black"/>
                  </a:solidFill>
                  <a:latin typeface="Arial" pitchFamily="34" charset="0"/>
                  <a:ea typeface="BIZ UDPゴシック" panose="020B0400000000000000" pitchFamily="50" charset="-128"/>
                </a:rPr>
                <a:t>し読み解く</a:t>
              </a:r>
              <a:br>
                <a:rPr lang="en-US" altLang="ja-JP" dirty="0">
                  <a:solidFill>
                    <a:prstClr val="black"/>
                  </a:solidFill>
                  <a:latin typeface="Arial" pitchFamily="34" charset="0"/>
                  <a:ea typeface="BIZ UDPゴシック" panose="020B0400000000000000" pitchFamily="50" charset="-128"/>
                </a:rPr>
              </a:br>
              <a:r>
                <a:rPr lang="ja-JP" altLang="en-US" sz="2000" spc="-150" dirty="0">
                  <a:solidFill>
                    <a:srgbClr val="FF66CC"/>
                  </a:solidFill>
                  <a:latin typeface="Arial" pitchFamily="34" charset="0"/>
                  <a:ea typeface="BIZ UDPゴシック" panose="020B0400000000000000" pitchFamily="50" charset="-128"/>
                </a:rPr>
                <a:t>メディアリテラシー教育</a:t>
              </a:r>
              <a:endParaRPr lang="ja-JP" altLang="en-US" spc="-150" dirty="0">
                <a:solidFill>
                  <a:srgbClr val="FF66CC"/>
                </a:solidFill>
                <a:latin typeface="Arial" pitchFamily="34" charset="0"/>
                <a:ea typeface="BIZ UDPゴシック" panose="020B0400000000000000" pitchFamily="50" charset="-128"/>
              </a:endParaRPr>
            </a:p>
            <a:p>
              <a:pPr algn="ctr" eaLnBrk="1" hangingPunct="1">
                <a:defRPr/>
              </a:pPr>
              <a:endParaRPr lang="ja-JP" altLang="en-US" dirty="0">
                <a:solidFill>
                  <a:prstClr val="black"/>
                </a:solidFill>
                <a:latin typeface="Arial" pitchFamily="34" charset="0"/>
                <a:ea typeface="BIZ UDPゴシック" panose="020B0400000000000000" pitchFamily="50" charset="-128"/>
              </a:endParaRPr>
            </a:p>
          </p:txBody>
        </p:sp>
      </p:grpSp>
      <p:sp>
        <p:nvSpPr>
          <p:cNvPr id="3" name="テキスト ボックス 2">
            <a:extLst>
              <a:ext uri="{FF2B5EF4-FFF2-40B4-BE49-F238E27FC236}">
                <a16:creationId xmlns:a16="http://schemas.microsoft.com/office/drawing/2014/main" id="{C42CA572-3A25-4C11-F5CC-1B93E6BC275E}"/>
              </a:ext>
            </a:extLst>
          </p:cNvPr>
          <p:cNvSpPr txBox="1"/>
          <p:nvPr/>
        </p:nvSpPr>
        <p:spPr>
          <a:xfrm>
            <a:off x="0" y="73576"/>
            <a:ext cx="9143999" cy="523220"/>
          </a:xfrm>
          <a:prstGeom prst="rect">
            <a:avLst/>
          </a:prstGeom>
          <a:noFill/>
        </p:spPr>
        <p:txBody>
          <a:bodyPr wrap="square" rtlCol="0">
            <a:spAutoFit/>
          </a:bodyPr>
          <a:lstStyle/>
          <a:p>
            <a:pPr algn="ctr"/>
            <a:r>
              <a:rPr kumimoji="1" lang="ja-JP" altLang="en-US" sz="2800" b="1" spc="-150" dirty="0">
                <a:ea typeface="BIZ UDPゴシック" panose="020B0400000000000000" pitchFamily="50" charset="-128"/>
              </a:rPr>
              <a:t>情報モラル教育とデジタルシチズンシップ教育等との関係性</a:t>
            </a:r>
            <a:endParaRPr kumimoji="1" lang="ja-JP" altLang="en-US" b="1" spc="-150" dirty="0">
              <a:ea typeface="BIZ UDPゴシック" panose="020B0400000000000000" pitchFamily="50" charset="-128"/>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buFontTx/>
              <a:buNone/>
            </a:pPr>
            <a:endParaRPr lang="en-US" altLang="ja-JP" sz="4800" b="1" dirty="0"/>
          </a:p>
          <a:p>
            <a:pPr>
              <a:buFontTx/>
              <a:buNone/>
            </a:pPr>
            <a:r>
              <a:rPr lang="ja-JP" altLang="en-US" sz="4800" b="1" dirty="0"/>
              <a:t>３　情報モラルの指導（実践編）</a:t>
            </a:r>
          </a:p>
          <a:p>
            <a:pPr>
              <a:buFontTx/>
              <a:buNone/>
            </a:pPr>
            <a:endParaRPr lang="ja-JP" altLang="en-US" sz="4800" b="1" dirty="0"/>
          </a:p>
          <a:p>
            <a:pPr>
              <a:buFontTx/>
              <a:buNone/>
            </a:pPr>
            <a:r>
              <a:rPr lang="ja-JP" altLang="en-US" sz="4800" b="1" dirty="0"/>
              <a:t>　</a:t>
            </a:r>
          </a:p>
        </p:txBody>
      </p:sp>
    </p:spTree>
    <p:extLst>
      <p:ext uri="{BB962C8B-B14F-4D97-AF65-F5344CB8AC3E}">
        <p14:creationId xmlns:p14="http://schemas.microsoft.com/office/powerpoint/2010/main" val="40992309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3251" name="Rectangle 3"/>
          <p:cNvSpPr>
            <a:spLocks noGrp="1" noChangeArrowheads="1"/>
          </p:cNvSpPr>
          <p:nvPr>
            <p:ph type="body" idx="1"/>
          </p:nvPr>
        </p:nvSpPr>
        <p:spPr>
          <a:xfrm>
            <a:off x="250825" y="1600200"/>
            <a:ext cx="8641655" cy="4525963"/>
          </a:xfrm>
        </p:spPr>
        <p:txBody>
          <a:bodyPr/>
          <a:lstStyle/>
          <a:p>
            <a:pPr algn="ctr">
              <a:buFontTx/>
              <a:buNone/>
            </a:pPr>
            <a:r>
              <a:rPr lang="ja-JP" altLang="en-US" sz="4800" b="1" dirty="0"/>
              <a:t>学習指導要領における</a:t>
            </a:r>
          </a:p>
          <a:p>
            <a:pPr algn="ctr">
              <a:buFontTx/>
              <a:buNone/>
            </a:pPr>
            <a:r>
              <a:rPr lang="ja-JP" altLang="en-US" sz="4800" b="1" dirty="0"/>
              <a:t>　情報モラル</a:t>
            </a:r>
          </a:p>
          <a:p>
            <a:pPr>
              <a:buFontTx/>
              <a:buNone/>
            </a:pPr>
            <a:endParaRPr lang="ja-JP" altLang="en-US" sz="4800" b="1" dirty="0"/>
          </a:p>
          <a:p>
            <a:pPr algn="ctr">
              <a:buFontTx/>
              <a:buNone/>
            </a:pPr>
            <a:r>
              <a:rPr lang="ja-JP" altLang="en-US" sz="4800" b="1" dirty="0"/>
              <a:t>幼児教育実践編</a:t>
            </a:r>
          </a:p>
        </p:txBody>
      </p:sp>
    </p:spTree>
    <p:extLst>
      <p:ext uri="{BB962C8B-B14F-4D97-AF65-F5344CB8AC3E}">
        <p14:creationId xmlns:p14="http://schemas.microsoft.com/office/powerpoint/2010/main" val="18873582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3" name="正方形/長方形 4"/>
          <p:cNvSpPr>
            <a:spLocks noChangeArrowheads="1"/>
          </p:cNvSpPr>
          <p:nvPr/>
        </p:nvSpPr>
        <p:spPr bwMode="auto">
          <a:xfrm>
            <a:off x="0" y="0"/>
            <a:ext cx="9144000" cy="1077218"/>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chemeClr val="tx2"/>
                </a:solidFill>
                <a:latin typeface="+mj-lt"/>
                <a:ea typeface="BIZ UDPゴシック" panose="020B0400000000000000" pitchFamily="50" charset="-128"/>
                <a:cs typeface="+mj-cs"/>
              </a:rPr>
              <a:t>【</a:t>
            </a:r>
            <a:r>
              <a:rPr lang="ja-JP" altLang="en-US" sz="3600" b="1" dirty="0">
                <a:solidFill>
                  <a:schemeClr val="tx2"/>
                </a:solidFill>
                <a:latin typeface="+mj-lt"/>
                <a:ea typeface="BIZ UDPゴシック" panose="020B0400000000000000" pitchFamily="50" charset="-128"/>
                <a:cs typeface="+mj-cs"/>
              </a:rPr>
              <a:t>幼稚園等</a:t>
            </a:r>
            <a:r>
              <a:rPr lang="en-US" altLang="ja-JP" sz="3600" b="1" dirty="0">
                <a:solidFill>
                  <a:schemeClr val="tx2"/>
                </a:solidFill>
                <a:latin typeface="+mj-lt"/>
                <a:ea typeface="BIZ UDPゴシック" panose="020B0400000000000000" pitchFamily="50" charset="-128"/>
                <a:cs typeface="+mj-cs"/>
              </a:rPr>
              <a:t>】 </a:t>
            </a:r>
            <a:r>
              <a:rPr lang="ja-JP" altLang="en-US" sz="3600" b="1" dirty="0">
                <a:solidFill>
                  <a:schemeClr val="tx2"/>
                </a:solidFill>
                <a:latin typeface="+mj-lt"/>
                <a:ea typeface="BIZ UDPゴシック" panose="020B0400000000000000" pitchFamily="50" charset="-128"/>
                <a:cs typeface="+mj-cs"/>
              </a:rPr>
              <a:t>「幼稚園教育要領」</a:t>
            </a:r>
            <a:endParaRPr lang="en-US" altLang="ja-JP" sz="3600" b="1" dirty="0">
              <a:solidFill>
                <a:schemeClr val="tx2"/>
              </a:solidFill>
              <a:latin typeface="+mj-lt"/>
              <a:ea typeface="BIZ UDPゴシック" panose="020B0400000000000000" pitchFamily="50" charset="-128"/>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400" dirty="0">
              <a:solidFill>
                <a:prstClr val="black"/>
              </a:solidFill>
              <a:ea typeface="BIZ UDP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ja-JP" altLang="en-US" sz="2000" b="1" dirty="0">
                <a:solidFill>
                  <a:prstClr val="black"/>
                </a:solidFill>
                <a:ea typeface="BIZ UDPゴシック" panose="020B0400000000000000" pitchFamily="50" charset="-128"/>
              </a:rPr>
              <a:t>＊幼保連携型認定こども園教育・保育要領，保育所保育指針も同様</a:t>
            </a:r>
            <a:endParaRPr kumimoji="1" lang="ja-JP" altLang="en-US" sz="2000" b="1" i="0" u="none" strike="noStrike" kern="1200" cap="none" spc="0" normalizeH="0" baseline="0" noProof="0" dirty="0">
              <a:ln>
                <a:noFill/>
              </a:ln>
              <a:solidFill>
                <a:prstClr val="black"/>
              </a:solidFill>
              <a:effectLst/>
              <a:uLnTx/>
              <a:uFillTx/>
              <a:ea typeface="BIZ UDPゴシック" panose="020B0400000000000000" pitchFamily="50" charset="-128"/>
            </a:endParaRPr>
          </a:p>
        </p:txBody>
      </p:sp>
      <p:sp>
        <p:nvSpPr>
          <p:cNvPr id="4" name="テキスト ボックス 3"/>
          <p:cNvSpPr txBox="1"/>
          <p:nvPr/>
        </p:nvSpPr>
        <p:spPr>
          <a:xfrm>
            <a:off x="0" y="1782683"/>
            <a:ext cx="9144000" cy="3908762"/>
          </a:xfrm>
          <a:prstGeom prst="rect">
            <a:avLst/>
          </a:prstGeom>
          <a:noFill/>
        </p:spPr>
        <p:txBody>
          <a:bodyPr wrap="square" rtlCol="0">
            <a:spAutoFit/>
          </a:bodyPr>
          <a:lstStyle/>
          <a:p>
            <a:pPr lvl="0">
              <a:defRPr/>
            </a:pPr>
            <a:r>
              <a:rPr lang="ja-JP" altLang="en-US" sz="3200" dirty="0">
                <a:solidFill>
                  <a:srgbClr val="0070C0"/>
                </a:solidFill>
                <a:ea typeface="BIZ UDPゴシック" panose="020B0400000000000000" pitchFamily="50" charset="-128"/>
              </a:rPr>
              <a:t>幼児期の終わりまでに育ってほしい</a:t>
            </a:r>
            <a:r>
              <a:rPr lang="en-US" altLang="ja-JP" sz="3200" dirty="0">
                <a:solidFill>
                  <a:srgbClr val="0070C0"/>
                </a:solidFill>
                <a:ea typeface="BIZ UDPゴシック" panose="020B0400000000000000" pitchFamily="50" charset="-128"/>
              </a:rPr>
              <a:t>10</a:t>
            </a:r>
            <a:r>
              <a:rPr lang="ja-JP" altLang="en-US" sz="3200" dirty="0">
                <a:solidFill>
                  <a:srgbClr val="0070C0"/>
                </a:solidFill>
                <a:ea typeface="BIZ UDPゴシック" panose="020B0400000000000000" pitchFamily="50" charset="-128"/>
              </a:rPr>
              <a:t>の姿</a:t>
            </a:r>
            <a:endParaRPr lang="en-US" altLang="ja-JP" sz="3200" dirty="0">
              <a:solidFill>
                <a:srgbClr val="0070C0"/>
              </a:solidFill>
              <a:ea typeface="BIZ UDPゴシック" panose="020B0400000000000000" pitchFamily="50" charset="-128"/>
            </a:endParaRPr>
          </a:p>
          <a:p>
            <a:pPr lvl="0">
              <a:defRPr/>
            </a:pPr>
            <a:r>
              <a:rPr lang="ja-JP" altLang="en-US" sz="3200" dirty="0">
                <a:solidFill>
                  <a:srgbClr val="0070C0"/>
                </a:solidFill>
                <a:ea typeface="BIZ UDPゴシック" panose="020B0400000000000000" pitchFamily="50" charset="-128"/>
              </a:rPr>
              <a:t>（社会生活との関わり）</a:t>
            </a:r>
            <a:endParaRPr lang="en-US" altLang="ja-JP" sz="3200" dirty="0">
              <a:ea typeface="BIZ UDPゴシック" panose="020B0400000000000000" pitchFamily="50" charset="-128"/>
            </a:endParaRPr>
          </a:p>
          <a:p>
            <a:pPr lvl="0">
              <a:defRPr/>
            </a:pPr>
            <a:endParaRPr lang="en-US" altLang="ja-JP" sz="2400" dirty="0">
              <a:ea typeface="BIZ UDPゴシック" panose="020B0400000000000000" pitchFamily="50" charset="-128"/>
            </a:endParaRPr>
          </a:p>
          <a:p>
            <a:pPr lvl="0">
              <a:defRPr/>
            </a:pPr>
            <a:r>
              <a:rPr lang="ja-JP" altLang="en-US" sz="2400" dirty="0">
                <a:ea typeface="BIZ UDPゴシック" panose="020B0400000000000000" pitchFamily="50" charset="-128"/>
              </a:rPr>
              <a:t>（一部抜粋）</a:t>
            </a:r>
            <a:endParaRPr lang="en-US" altLang="ja-JP" sz="2400" dirty="0">
              <a:ea typeface="BIZ UDPゴシック" panose="020B0400000000000000" pitchFamily="50" charset="-128"/>
            </a:endParaRPr>
          </a:p>
          <a:p>
            <a:pPr lvl="0">
              <a:defRPr/>
            </a:pPr>
            <a:r>
              <a:rPr lang="ja-JP" altLang="en-US" sz="3200" dirty="0">
                <a:ea typeface="BIZ UDPゴシック" panose="020B0400000000000000" pitchFamily="50" charset="-128"/>
              </a:rPr>
              <a:t>遊びや生活に必要な</a:t>
            </a:r>
            <a:r>
              <a:rPr lang="ja-JP" altLang="en-US" sz="3200" dirty="0">
                <a:solidFill>
                  <a:srgbClr val="FF0000"/>
                </a:solidFill>
                <a:ea typeface="BIZ UDPゴシック" panose="020B0400000000000000" pitchFamily="50" charset="-128"/>
              </a:rPr>
              <a:t>情報</a:t>
            </a:r>
            <a:r>
              <a:rPr lang="ja-JP" altLang="en-US" sz="3200" dirty="0">
                <a:ea typeface="BIZ UDPゴシック" panose="020B0400000000000000" pitchFamily="50" charset="-128"/>
              </a:rPr>
              <a:t>を取り入れ，</a:t>
            </a:r>
            <a:r>
              <a:rPr lang="ja-JP" altLang="en-US" sz="3200" dirty="0">
                <a:solidFill>
                  <a:srgbClr val="FF0000"/>
                </a:solidFill>
                <a:ea typeface="BIZ UDPゴシック" panose="020B0400000000000000" pitchFamily="50" charset="-128"/>
              </a:rPr>
              <a:t>情報</a:t>
            </a:r>
            <a:r>
              <a:rPr lang="ja-JP" altLang="en-US" sz="3200" dirty="0">
                <a:ea typeface="BIZ UDPゴシック" panose="020B0400000000000000" pitchFamily="50" charset="-128"/>
              </a:rPr>
              <a:t>を伝え合ったり，活用したり，</a:t>
            </a:r>
            <a:r>
              <a:rPr lang="ja-JP" altLang="en-US" sz="3200" dirty="0">
                <a:solidFill>
                  <a:srgbClr val="FF0000"/>
                </a:solidFill>
                <a:ea typeface="BIZ UDPゴシック" panose="020B0400000000000000" pitchFamily="50" charset="-128"/>
              </a:rPr>
              <a:t>情報</a:t>
            </a:r>
            <a:r>
              <a:rPr lang="ja-JP" altLang="en-US" sz="3200" dirty="0">
                <a:ea typeface="BIZ UDPゴシック" panose="020B0400000000000000" pitchFamily="50" charset="-128"/>
              </a:rPr>
              <a:t>に基づき判断しようとしたりして，</a:t>
            </a:r>
            <a:r>
              <a:rPr lang="ja-JP" altLang="en-US" sz="3200" dirty="0">
                <a:solidFill>
                  <a:srgbClr val="FF0000"/>
                </a:solidFill>
                <a:ea typeface="BIZ UDPゴシック" panose="020B0400000000000000" pitchFamily="50" charset="-128"/>
              </a:rPr>
              <a:t>情報</a:t>
            </a:r>
            <a:r>
              <a:rPr lang="ja-JP" altLang="en-US" sz="3200" dirty="0">
                <a:ea typeface="BIZ UDPゴシック" panose="020B0400000000000000" pitchFamily="50" charset="-128"/>
              </a:rPr>
              <a:t>を取捨選択などして役立てながら活動するようになる</a:t>
            </a:r>
            <a:endParaRPr kumimoji="1" lang="en-US" altLang="ja-JP" sz="3200" i="0" u="none" strike="noStrike" kern="1200" cap="none" spc="0" normalizeH="0" baseline="0" noProof="0" dirty="0">
              <a:ln>
                <a:noFill/>
              </a:ln>
              <a:effectLst/>
              <a:uLnTx/>
              <a:uFillTx/>
              <a:ea typeface="BIZ UDPゴシック" panose="020B04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i="0" u="none" strike="noStrike" kern="1200" cap="none" spc="0" normalizeH="0" baseline="0" noProof="0" dirty="0">
              <a:ln>
                <a:noFill/>
              </a:ln>
              <a:effectLst/>
              <a:uLnTx/>
              <a:uFillTx/>
              <a:ea typeface="BIZ UDPゴシック" panose="020B0400000000000000" pitchFamily="50" charset="-128"/>
            </a:endParaRPr>
          </a:p>
        </p:txBody>
      </p:sp>
    </p:spTree>
    <p:extLst>
      <p:ext uri="{BB962C8B-B14F-4D97-AF65-F5344CB8AC3E}">
        <p14:creationId xmlns:p14="http://schemas.microsoft.com/office/powerpoint/2010/main" val="38755834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3251" name="Rectangle 3"/>
          <p:cNvSpPr>
            <a:spLocks noGrp="1" noChangeArrowheads="1"/>
          </p:cNvSpPr>
          <p:nvPr>
            <p:ph type="body" idx="1"/>
          </p:nvPr>
        </p:nvSpPr>
        <p:spPr>
          <a:xfrm>
            <a:off x="250825" y="1600200"/>
            <a:ext cx="8569647" cy="4525963"/>
          </a:xfrm>
        </p:spPr>
        <p:txBody>
          <a:bodyPr/>
          <a:lstStyle/>
          <a:p>
            <a:pPr algn="ctr">
              <a:buFontTx/>
              <a:buNone/>
            </a:pPr>
            <a:r>
              <a:rPr lang="ja-JP" altLang="en-US" sz="4800" b="1" dirty="0"/>
              <a:t>学習指導要領における</a:t>
            </a:r>
          </a:p>
          <a:p>
            <a:pPr algn="ctr">
              <a:buFontTx/>
              <a:buNone/>
            </a:pPr>
            <a:r>
              <a:rPr lang="ja-JP" altLang="en-US" sz="4800" b="1" dirty="0"/>
              <a:t>　情報モラル</a:t>
            </a:r>
          </a:p>
          <a:p>
            <a:pPr>
              <a:buFontTx/>
              <a:buNone/>
            </a:pPr>
            <a:endParaRPr lang="ja-JP" altLang="en-US" sz="4800" b="1" dirty="0"/>
          </a:p>
          <a:p>
            <a:pPr algn="ctr">
              <a:buFontTx/>
              <a:buNone/>
            </a:pPr>
            <a:r>
              <a:rPr lang="ja-JP" altLang="en-US" sz="4800" b="1" dirty="0"/>
              <a:t>小学校実践編</a:t>
            </a:r>
          </a:p>
        </p:txBody>
      </p:sp>
    </p:spTree>
    <p:extLst>
      <p:ext uri="{BB962C8B-B14F-4D97-AF65-F5344CB8AC3E}">
        <p14:creationId xmlns:p14="http://schemas.microsoft.com/office/powerpoint/2010/main" val="2321667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p215"/>
          <p:cNvSpPr txBox="1"/>
          <p:nvPr/>
        </p:nvSpPr>
        <p:spPr>
          <a:xfrm>
            <a:off x="0" y="119050"/>
            <a:ext cx="9144000" cy="52387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ja-JP" altLang="en-US" sz="28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子どもを取り巻くネット社会の諸問題（ＳＮＳ・スマホ編）</a:t>
            </a:r>
            <a:endParaRPr kumimoji="0" sz="14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graphicFrame>
        <p:nvGraphicFramePr>
          <p:cNvPr id="497" name="Google Shape;497;p215"/>
          <p:cNvGraphicFramePr/>
          <p:nvPr/>
        </p:nvGraphicFramePr>
        <p:xfrm>
          <a:off x="155575" y="809625"/>
          <a:ext cx="8832850" cy="5910275"/>
        </p:xfrm>
        <a:graphic>
          <a:graphicData uri="http://schemas.openxmlformats.org/drawingml/2006/table">
            <a:tbl>
              <a:tblPr>
                <a:noFill/>
              </a:tblPr>
              <a:tblGrid>
                <a:gridCol w="8832850">
                  <a:extLst>
                    <a:ext uri="{9D8B030D-6E8A-4147-A177-3AD203B41FA5}">
                      <a16:colId xmlns:a16="http://schemas.microsoft.com/office/drawing/2014/main" val="20000"/>
                    </a:ext>
                  </a:extLst>
                </a:gridCol>
              </a:tblGrid>
              <a:tr h="580200">
                <a:tc>
                  <a:txBody>
                    <a:bodyPr/>
                    <a:lstStyle/>
                    <a:p>
                      <a:pPr marL="0" marR="0" lvl="0" indent="0" algn="l" rtl="0">
                        <a:lnSpc>
                          <a:spcPct val="100000"/>
                        </a:lnSpc>
                        <a:spcBef>
                          <a:spcPts val="0"/>
                        </a:spcBef>
                        <a:spcAft>
                          <a:spcPts val="0"/>
                        </a:spcAft>
                        <a:buClr>
                          <a:srgbClr val="FFFFFF"/>
                        </a:buClr>
                        <a:buSzPts val="2000"/>
                        <a:buFont typeface="Arial"/>
                        <a:buNone/>
                      </a:pPr>
                      <a:r>
                        <a:rPr lang="ja-JP" sz="2000" b="1" i="0" u="none" strike="noStrike" cap="none" dirty="0">
                          <a:solidFill>
                            <a:srgbClr val="FFFFFF"/>
                          </a:solidFill>
                          <a:latin typeface="BIZ UDPゴシック" panose="020B0400000000000000" pitchFamily="50" charset="-128"/>
                          <a:ea typeface="BIZ UDPゴシック" panose="020B0400000000000000" pitchFamily="50" charset="-128"/>
                          <a:cs typeface="Arial"/>
                          <a:sym typeface="Arial"/>
                        </a:rPr>
                        <a:t>ニュースのタイトルからみる問題性　　　　　　</a:t>
                      </a:r>
                      <a:endParaRPr b="1" dirty="0">
                        <a:latin typeface="BIZ UDPゴシック" panose="020B0400000000000000" pitchFamily="50" charset="-128"/>
                        <a:ea typeface="BIZ UDPゴシック" panose="020B0400000000000000" pitchFamily="50" charset="-128"/>
                      </a:endParaRPr>
                    </a:p>
                  </a:txBody>
                  <a:tcPr marL="91425" marR="91425" marT="45750" marB="4575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rgbClr val="9BBB59"/>
                    </a:solidFill>
                  </a:tcPr>
                </a:tc>
                <a:extLst>
                  <a:ext uri="{0D108BD9-81ED-4DB2-BD59-A6C34878D82A}">
                    <a16:rowId xmlns:a16="http://schemas.microsoft.com/office/drawing/2014/main" val="10000"/>
                  </a:ext>
                </a:extLst>
              </a:tr>
              <a:tr h="601200">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rPr>
                        <a:t>・「闇バイト」中高生の３人を家裁に移送　金品奪う目的で</a:t>
                      </a:r>
                      <a:endParaRPr b="1">
                        <a:latin typeface="BIZ UDPゴシック" panose="020B0400000000000000" pitchFamily="50" charset="-128"/>
                        <a:ea typeface="BIZ UDPゴシック" panose="020B0400000000000000" pitchFamily="50" charset="-128"/>
                      </a:endParaRPr>
                    </a:p>
                  </a:txBody>
                  <a:tcPr marL="91425" marR="91425" marT="45750" marB="4575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DEE7D1"/>
                    </a:solidFill>
                  </a:tcPr>
                </a:tc>
                <a:extLst>
                  <a:ext uri="{0D108BD9-81ED-4DB2-BD59-A6C34878D82A}">
                    <a16:rowId xmlns:a16="http://schemas.microsoft.com/office/drawing/2014/main" val="10001"/>
                  </a:ext>
                </a:extLst>
              </a:tr>
              <a:tr h="532400">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rPr>
                        <a:t>・増える子どもの「投げ銭」 トラブル</a:t>
                      </a:r>
                      <a:endParaRPr b="1">
                        <a:latin typeface="BIZ UDPゴシック" panose="020B0400000000000000" pitchFamily="50" charset="-128"/>
                        <a:ea typeface="BIZ UDPゴシック" panose="020B0400000000000000" pitchFamily="50" charset="-128"/>
                      </a:endParaRPr>
                    </a:p>
                  </a:txBody>
                  <a:tcPr marL="91425" marR="91425" marT="45750" marB="4575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FF3EA"/>
                    </a:solidFill>
                  </a:tcPr>
                </a:tc>
                <a:extLst>
                  <a:ext uri="{0D108BD9-81ED-4DB2-BD59-A6C34878D82A}">
                    <a16:rowId xmlns:a16="http://schemas.microsoft.com/office/drawing/2014/main" val="10002"/>
                  </a:ext>
                </a:extLst>
              </a:tr>
              <a:tr h="556825">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・子ども狙う盗撮が多発　ネット上に名前・高校名なども</a:t>
                      </a:r>
                      <a:endParaRPr b="1" dirty="0">
                        <a:latin typeface="BIZ UDPゴシック" panose="020B0400000000000000" pitchFamily="50" charset="-128"/>
                        <a:ea typeface="BIZ UDPゴシック" panose="020B0400000000000000" pitchFamily="50" charset="-128"/>
                      </a:endParaRPr>
                    </a:p>
                  </a:txBody>
                  <a:tcPr marL="91425" marR="91425" marT="45750" marB="4575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DEE7D1"/>
                    </a:solidFill>
                  </a:tcPr>
                </a:tc>
                <a:extLst>
                  <a:ext uri="{0D108BD9-81ED-4DB2-BD59-A6C34878D82A}">
                    <a16:rowId xmlns:a16="http://schemas.microsoft.com/office/drawing/2014/main" val="10003"/>
                  </a:ext>
                </a:extLst>
              </a:tr>
              <a:tr h="823050">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rPr>
                        <a:t>・女子高校生に自撮りさせた性的な動画をスマホに保存　</a:t>
                      </a:r>
                      <a:br>
                        <a:rPr lang="ja-JP" sz="2000" b="1"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rPr>
                      </a:br>
                      <a:r>
                        <a:rPr lang="ja-JP" sz="2000" b="1"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rPr>
                        <a:t>　児童ポルノ禁止法違反の疑いで男子高校生逮捕</a:t>
                      </a:r>
                      <a:endParaRPr b="1">
                        <a:latin typeface="BIZ UDPゴシック" panose="020B0400000000000000" pitchFamily="50" charset="-128"/>
                        <a:ea typeface="BIZ UDPゴシック" panose="020B0400000000000000" pitchFamily="50" charset="-128"/>
                      </a:endParaRPr>
                    </a:p>
                  </a:txBody>
                  <a:tcPr marL="91425" marR="91425" marT="45750" marB="4575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FF3EA"/>
                    </a:solidFill>
                  </a:tcPr>
                </a:tc>
                <a:extLst>
                  <a:ext uri="{0D108BD9-81ED-4DB2-BD59-A6C34878D82A}">
                    <a16:rowId xmlns:a16="http://schemas.microsoft.com/office/drawing/2014/main" val="10004"/>
                  </a:ext>
                </a:extLst>
              </a:tr>
              <a:tr h="542675">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・スマホゲームの利用　中学生で急増　約４割が毎日１～２時間以上　</a:t>
                      </a:r>
                      <a:endParaRPr b="1" dirty="0">
                        <a:latin typeface="BIZ UDPゴシック" panose="020B0400000000000000" pitchFamily="50" charset="-128"/>
                        <a:ea typeface="BIZ UDPゴシック" panose="020B0400000000000000" pitchFamily="50" charset="-128"/>
                      </a:endParaRPr>
                    </a:p>
                  </a:txBody>
                  <a:tcPr marL="91425" marR="91425" marT="45750" marB="4575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DEE7D1"/>
                    </a:solidFill>
                  </a:tcPr>
                </a:tc>
                <a:extLst>
                  <a:ext uri="{0D108BD9-81ED-4DB2-BD59-A6C34878D82A}">
                    <a16:rowId xmlns:a16="http://schemas.microsoft.com/office/drawing/2014/main" val="10005"/>
                  </a:ext>
                </a:extLst>
              </a:tr>
              <a:tr h="627825">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a:solidFill>
                            <a:srgbClr val="000000"/>
                          </a:solidFill>
                          <a:latin typeface="BIZ UDPゴシック" panose="020B0400000000000000" pitchFamily="50" charset="-128"/>
                          <a:ea typeface="BIZ UDPゴシック" panose="020B0400000000000000" pitchFamily="50" charset="-128"/>
                          <a:cs typeface="Arial"/>
                          <a:sym typeface="Arial"/>
                        </a:rPr>
                        <a:t>・男子高校生５人を書類送検　女子生徒盗撮容疑</a:t>
                      </a:r>
                      <a:endParaRPr b="1">
                        <a:latin typeface="BIZ UDPゴシック" panose="020B0400000000000000" pitchFamily="50" charset="-128"/>
                        <a:ea typeface="BIZ UDPゴシック" panose="020B0400000000000000" pitchFamily="50" charset="-128"/>
                      </a:endParaRPr>
                    </a:p>
                  </a:txBody>
                  <a:tcPr marL="91425" marR="91425" marT="45750" marB="4575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DEE7D1"/>
                    </a:solidFill>
                  </a:tcPr>
                </a:tc>
                <a:extLst>
                  <a:ext uri="{0D108BD9-81ED-4DB2-BD59-A6C34878D82A}">
                    <a16:rowId xmlns:a16="http://schemas.microsoft.com/office/drawing/2014/main" val="10006"/>
                  </a:ext>
                </a:extLst>
              </a:tr>
              <a:tr h="823050">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・商品のポテトかじる、店内で悪ふざけ・・・コンビニ店員動画炎上</a:t>
                      </a:r>
                      <a:endParaRPr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　運営側謝罪　当事者のバイト高校生は反省</a:t>
                      </a:r>
                      <a:endParaRPr b="1" dirty="0">
                        <a:latin typeface="BIZ UDPゴシック" panose="020B0400000000000000" pitchFamily="50" charset="-128"/>
                        <a:ea typeface="BIZ UDPゴシック" panose="020B0400000000000000" pitchFamily="50" charset="-128"/>
                      </a:endParaRPr>
                    </a:p>
                  </a:txBody>
                  <a:tcPr marL="91425" marR="91425" marT="45750" marB="4575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FF3EA"/>
                    </a:solidFill>
                  </a:tcPr>
                </a:tc>
                <a:extLst>
                  <a:ext uri="{0D108BD9-81ED-4DB2-BD59-A6C34878D82A}">
                    <a16:rowId xmlns:a16="http://schemas.microsoft.com/office/drawing/2014/main" val="10007"/>
                  </a:ext>
                </a:extLst>
              </a:tr>
              <a:tr h="823050">
                <a:tc>
                  <a:txBody>
                    <a:bodyPr/>
                    <a:lstStyle/>
                    <a:p>
                      <a:pPr marL="0" marR="0" lvl="0" indent="0" algn="l" rtl="0">
                        <a:lnSpc>
                          <a:spcPct val="100000"/>
                        </a:lnSpc>
                        <a:spcBef>
                          <a:spcPts val="0"/>
                        </a:spcBef>
                        <a:spcAft>
                          <a:spcPts val="0"/>
                        </a:spcAft>
                        <a:buClr>
                          <a:srgbClr val="000000"/>
                        </a:buClr>
                        <a:buSzPts val="2000"/>
                        <a:buFont typeface="Arial"/>
                        <a:buNone/>
                      </a:pP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・“ハンサムな高校生“に「なりすまし」　１４歳少女を脅迫して裸の写真を</a:t>
                      </a:r>
                      <a:br>
                        <a:rPr lang="en-US" alt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br>
                      <a:r>
                        <a:rPr lang="ja-JP" altLang="en-US"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　</a:t>
                      </a:r>
                      <a:r>
                        <a:rPr lang="ja-JP" sz="2000" b="1" i="0" u="none" strike="noStrike" cap="none" dirty="0">
                          <a:solidFill>
                            <a:srgbClr val="000000"/>
                          </a:solidFill>
                          <a:latin typeface="BIZ UDPゴシック" panose="020B0400000000000000" pitchFamily="50" charset="-128"/>
                          <a:ea typeface="BIZ UDPゴシック" panose="020B0400000000000000" pitchFamily="50" charset="-128"/>
                          <a:cs typeface="Arial"/>
                          <a:sym typeface="Arial"/>
                        </a:rPr>
                        <a:t>送らせる</a:t>
                      </a:r>
                      <a:endParaRPr b="1" dirty="0">
                        <a:latin typeface="BIZ UDPゴシック" panose="020B0400000000000000" pitchFamily="50" charset="-128"/>
                        <a:ea typeface="BIZ UDPゴシック" panose="020B0400000000000000" pitchFamily="50" charset="-128"/>
                      </a:endParaRPr>
                    </a:p>
                  </a:txBody>
                  <a:tcPr marL="91425" marR="91425" marT="45750" marB="4575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DEE7D1"/>
                    </a:solidFill>
                  </a:tcPr>
                </a:tc>
                <a:extLst>
                  <a:ext uri="{0D108BD9-81ED-4DB2-BD59-A6C34878D82A}">
                    <a16:rowId xmlns:a16="http://schemas.microsoft.com/office/drawing/2014/main" val="10008"/>
                  </a:ext>
                </a:extLst>
              </a:tr>
            </a:tbl>
          </a:graphicData>
        </a:graphic>
      </p:graphicFrame>
      <p:sp>
        <p:nvSpPr>
          <p:cNvPr id="2" name="Google Shape;483;p3">
            <a:extLst>
              <a:ext uri="{FF2B5EF4-FFF2-40B4-BE49-F238E27FC236}">
                <a16:creationId xmlns:a16="http://schemas.microsoft.com/office/drawing/2014/main" id="{AAEC6E61-6425-90C6-75CF-48BFE7448179}"/>
              </a:ext>
            </a:extLst>
          </p:cNvPr>
          <p:cNvSpPr txBox="1">
            <a:spLocks noGrp="1"/>
          </p:cNvSpPr>
          <p:nvPr>
            <p:ph type="sldNum" idx="12"/>
          </p:nvPr>
        </p:nvSpPr>
        <p:spPr>
          <a:xfrm>
            <a:off x="7702550" y="6381750"/>
            <a:ext cx="1403350" cy="476250"/>
          </a:xfrm>
          <a:prstGeom prst="rect">
            <a:avLst/>
          </a:prstGeom>
          <a:noFill/>
          <a:ln>
            <a:noFill/>
          </a:ln>
        </p:spPr>
        <p:txBody>
          <a:bodyPr spcFirstLastPara="1" wrap="square" lIns="91425" tIns="45700" rIns="0"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2400"/>
              <a:buFont typeface="MS PGothic"/>
              <a:buNone/>
              <a:tabLst/>
              <a:defRPr/>
            </a:pPr>
            <a:fld id="{00000000-1234-1234-1234-123412341234}" type="slidenum">
              <a:rPr kumimoji="0" lang="en-US" altLang="ja-JP"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rPr>
              <a:pPr marL="0" marR="0" lvl="0" indent="0" algn="r" defTabSz="914400" rtl="0" eaLnBrk="1" fontAlgn="auto" latinLnBrk="0" hangingPunct="1">
                <a:lnSpc>
                  <a:spcPct val="100000"/>
                </a:lnSpc>
                <a:spcBef>
                  <a:spcPts val="0"/>
                </a:spcBef>
                <a:spcAft>
                  <a:spcPts val="0"/>
                </a:spcAft>
                <a:buClr>
                  <a:srgbClr val="000000"/>
                </a:buClr>
                <a:buSzPts val="2400"/>
                <a:buFont typeface="MS PGothic"/>
                <a:buNone/>
                <a:tabLst/>
                <a:defRPr/>
              </a:pPr>
              <a:t>5</a:t>
            </a:fld>
            <a:endParaRPr kumimoji="0" sz="24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3"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defRPr/>
            </a:pPr>
            <a:r>
              <a:rPr lang="en-US" altLang="ja-JP" sz="3600" b="1" dirty="0">
                <a:solidFill>
                  <a:schemeClr val="tx2"/>
                </a:solidFill>
                <a:latin typeface="+mj-lt"/>
                <a:ea typeface="BIZ UDPゴシック" panose="020B0400000000000000" pitchFamily="50" charset="-128"/>
                <a:cs typeface="+mj-cs"/>
              </a:rPr>
              <a:t>【</a:t>
            </a:r>
            <a:r>
              <a:rPr lang="ja-JP" altLang="en-US" sz="3600" b="1" dirty="0">
                <a:solidFill>
                  <a:schemeClr val="tx2"/>
                </a:solidFill>
                <a:latin typeface="+mj-lt"/>
                <a:ea typeface="BIZ UDPゴシック" panose="020B0400000000000000" pitchFamily="50" charset="-128"/>
                <a:cs typeface="+mj-cs"/>
              </a:rPr>
              <a:t>小学校</a:t>
            </a:r>
            <a:r>
              <a:rPr lang="en-US" altLang="ja-JP" sz="3600" b="1" dirty="0">
                <a:solidFill>
                  <a:schemeClr val="tx2"/>
                </a:solidFill>
                <a:latin typeface="+mj-lt"/>
                <a:ea typeface="BIZ UDPゴシック" panose="020B0400000000000000" pitchFamily="50" charset="-128"/>
                <a:cs typeface="+mj-cs"/>
              </a:rPr>
              <a:t>】 </a:t>
            </a:r>
            <a:r>
              <a:rPr lang="ja-JP" altLang="en-US" sz="3600" b="1" dirty="0">
                <a:solidFill>
                  <a:schemeClr val="tx2"/>
                </a:solidFill>
                <a:latin typeface="+mj-lt"/>
                <a:ea typeface="BIZ UDPゴシック" panose="020B0400000000000000" pitchFamily="50" charset="-128"/>
                <a:cs typeface="+mj-cs"/>
              </a:rPr>
              <a:t>「学習指導要領」</a:t>
            </a:r>
          </a:p>
        </p:txBody>
      </p:sp>
      <p:sp>
        <p:nvSpPr>
          <p:cNvPr id="4" name="テキスト ボックス 3"/>
          <p:cNvSpPr txBox="1"/>
          <p:nvPr/>
        </p:nvSpPr>
        <p:spPr>
          <a:xfrm>
            <a:off x="0" y="908720"/>
            <a:ext cx="9468544" cy="563231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：情報活用能力（情報モラルを含む）</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　　　　教科横断的な視点からの教育課程編成</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：引用の仕方，出典の示し方</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社会</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：情報の保護や取り扱い</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体育</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：健康との関わり</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総合的な学習の時間</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：確実に身につける</a:t>
            </a:r>
            <a:r>
              <a:rPr kumimoji="1" lang="ja-JP" altLang="en-US"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a:t>
            </a:r>
            <a:endParaRPr kumimoji="1" lang="en-US" altLang="ja-JP"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特別の教科道徳</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　　　　特質を生かした指導</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　　　　話し合いや疑似体験等創意ある多様な工夫</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特別活動</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：情報を収集し，よりよく判断し行動する力</a:t>
            </a:r>
          </a:p>
        </p:txBody>
      </p:sp>
    </p:spTree>
    <p:extLst>
      <p:ext uri="{BB962C8B-B14F-4D97-AF65-F5344CB8AC3E}">
        <p14:creationId xmlns:p14="http://schemas.microsoft.com/office/powerpoint/2010/main" val="16699500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2C76D60-C33D-47C6-BBC6-C0A2F705CF2D}"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74755" name="テキスト ボックス 5"/>
          <p:cNvSpPr txBox="1">
            <a:spLocks noChangeArrowheads="1"/>
          </p:cNvSpPr>
          <p:nvPr/>
        </p:nvSpPr>
        <p:spPr bwMode="auto">
          <a:xfrm>
            <a:off x="0" y="-5338"/>
            <a:ext cx="9143999" cy="584775"/>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ja-JP" altLang="en-US" sz="3200" b="1" dirty="0">
                <a:solidFill>
                  <a:schemeClr val="tx2"/>
                </a:solidFill>
                <a:latin typeface="+mj-lt"/>
                <a:ea typeface="BIZ UDPゴシック" panose="020B0400000000000000" pitchFamily="50" charset="-128"/>
                <a:cs typeface="+mj-cs"/>
              </a:rPr>
              <a:t>学習指導要領に記載される小学校の</a:t>
            </a:r>
            <a:r>
              <a:rPr lang="ja-JP" altLang="ja-JP" sz="3200" b="1" dirty="0">
                <a:solidFill>
                  <a:schemeClr val="tx2"/>
                </a:solidFill>
                <a:latin typeface="+mj-lt"/>
                <a:ea typeface="BIZ UDPゴシック" panose="020B0400000000000000" pitchFamily="50" charset="-128"/>
                <a:cs typeface="+mj-cs"/>
              </a:rPr>
              <a:t>情報モラル</a:t>
            </a:r>
            <a:endParaRPr lang="ja-JP" altLang="en-US" sz="3200" b="1" dirty="0">
              <a:solidFill>
                <a:schemeClr val="tx2"/>
              </a:solidFill>
              <a:latin typeface="+mj-lt"/>
              <a:ea typeface="BIZ UDPゴシック" panose="020B0400000000000000" pitchFamily="50" charset="-128"/>
              <a:cs typeface="+mj-cs"/>
            </a:endParaRPr>
          </a:p>
        </p:txBody>
      </p:sp>
      <p:grpSp>
        <p:nvGrpSpPr>
          <p:cNvPr id="74756" name="グループ化 20"/>
          <p:cNvGrpSpPr>
            <a:grpSpLocks/>
          </p:cNvGrpSpPr>
          <p:nvPr/>
        </p:nvGrpSpPr>
        <p:grpSpPr bwMode="auto">
          <a:xfrm>
            <a:off x="323528" y="1608137"/>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10" name="円/楕円 9"/>
            <p:cNvSpPr/>
            <p:nvPr/>
          </p:nvSpPr>
          <p:spPr>
            <a:xfrm>
              <a:off x="1500023" y="2588733"/>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国語</a:t>
              </a:r>
            </a:p>
          </p:txBody>
        </p:sp>
        <p:sp>
          <p:nvSpPr>
            <p:cNvPr id="11" name="円/楕円 10"/>
            <p:cNvSpPr/>
            <p:nvPr/>
          </p:nvSpPr>
          <p:spPr>
            <a:xfrm>
              <a:off x="2402806" y="2410785"/>
              <a:ext cx="875016" cy="157284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社会</a:t>
              </a:r>
            </a:p>
          </p:txBody>
        </p:sp>
        <p:sp>
          <p:nvSpPr>
            <p:cNvPr id="12" name="円/楕円 11"/>
            <p:cNvSpPr/>
            <p:nvPr/>
          </p:nvSpPr>
          <p:spPr>
            <a:xfrm>
              <a:off x="7326790" y="3137416"/>
              <a:ext cx="547596" cy="967032"/>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特別活動</a:t>
              </a:r>
            </a:p>
          </p:txBody>
        </p:sp>
        <p:sp>
          <p:nvSpPr>
            <p:cNvPr id="13" name="円/楕円 12"/>
            <p:cNvSpPr/>
            <p:nvPr/>
          </p:nvSpPr>
          <p:spPr>
            <a:xfrm>
              <a:off x="5838800" y="1985980"/>
              <a:ext cx="1304557" cy="2324408"/>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特別の</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教科</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道徳</a:t>
              </a:r>
            </a:p>
          </p:txBody>
        </p:sp>
        <p:sp>
          <p:nvSpPr>
            <p:cNvPr id="74765" name="テキスト ボックス 13"/>
            <p:cNvSpPr txBox="1">
              <a:spLocks noChangeArrowheads="1"/>
            </p:cNvSpPr>
            <p:nvPr/>
          </p:nvSpPr>
          <p:spPr bwMode="auto">
            <a:xfrm>
              <a:off x="714348" y="1785926"/>
              <a:ext cx="1780455" cy="33583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情報倫理</a:t>
              </a:r>
            </a:p>
          </p:txBody>
        </p:sp>
        <p:sp>
          <p:nvSpPr>
            <p:cNvPr id="74766" name="テキスト ボックス 14"/>
            <p:cNvSpPr txBox="1">
              <a:spLocks noChangeArrowheads="1"/>
            </p:cNvSpPr>
            <p:nvPr/>
          </p:nvSpPr>
          <p:spPr bwMode="auto">
            <a:xfrm>
              <a:off x="714348" y="4255640"/>
              <a:ext cx="2373940" cy="33583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情報安全</a:t>
              </a:r>
            </a:p>
          </p:txBody>
        </p:sp>
        <p:sp>
          <p:nvSpPr>
            <p:cNvPr id="18" name="円/楕円 17"/>
            <p:cNvSpPr/>
            <p:nvPr/>
          </p:nvSpPr>
          <p:spPr>
            <a:xfrm>
              <a:off x="3521480" y="2701992"/>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体育</a:t>
              </a:r>
            </a:p>
          </p:txBody>
        </p:sp>
        <p:sp>
          <p:nvSpPr>
            <p:cNvPr id="20" name="円/楕円 19"/>
            <p:cNvSpPr/>
            <p:nvPr/>
          </p:nvSpPr>
          <p:spPr>
            <a:xfrm>
              <a:off x="4428693" y="2501687"/>
              <a:ext cx="1137088" cy="224073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総合的な学習の時間</a:t>
              </a:r>
            </a:p>
          </p:txBody>
        </p:sp>
      </p:grpSp>
    </p:spTree>
    <p:extLst>
      <p:ext uri="{BB962C8B-B14F-4D97-AF65-F5344CB8AC3E}">
        <p14:creationId xmlns:p14="http://schemas.microsoft.com/office/powerpoint/2010/main" val="42451212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6" name="正方形/長方形 4"/>
          <p:cNvSpPr>
            <a:spLocks noChangeArrowheads="1"/>
          </p:cNvSpPr>
          <p:nvPr/>
        </p:nvSpPr>
        <p:spPr bwMode="auto">
          <a:xfrm>
            <a:off x="-1" y="0"/>
            <a:ext cx="9132013"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chemeClr val="tx2"/>
                </a:solidFill>
                <a:latin typeface="+mj-lt"/>
                <a:ea typeface="BIZ UDPゴシック" panose="020B0400000000000000" pitchFamily="50" charset="-128"/>
                <a:cs typeface="+mj-cs"/>
              </a:rPr>
              <a:t>【</a:t>
            </a:r>
            <a:r>
              <a:rPr lang="ja-JP" altLang="en-US" sz="3600" b="1" dirty="0">
                <a:solidFill>
                  <a:schemeClr val="tx2"/>
                </a:solidFill>
                <a:latin typeface="+mj-lt"/>
                <a:ea typeface="BIZ UDPゴシック" panose="020B0400000000000000" pitchFamily="50" charset="-128"/>
                <a:cs typeface="+mj-cs"/>
              </a:rPr>
              <a:t>小学校</a:t>
            </a:r>
            <a:r>
              <a:rPr lang="en-US" altLang="ja-JP" sz="3600" b="1" dirty="0">
                <a:solidFill>
                  <a:schemeClr val="tx2"/>
                </a:solidFill>
                <a:latin typeface="+mj-lt"/>
                <a:ea typeface="BIZ UDPゴシック" panose="020B0400000000000000" pitchFamily="50" charset="-128"/>
                <a:cs typeface="+mj-cs"/>
              </a:rPr>
              <a:t>】</a:t>
            </a:r>
            <a:r>
              <a:rPr lang="ja-JP" altLang="en-US" sz="3600" b="1" dirty="0">
                <a:solidFill>
                  <a:schemeClr val="tx2"/>
                </a:solidFill>
                <a:latin typeface="+mj-lt"/>
                <a:ea typeface="BIZ UDPゴシック" panose="020B0400000000000000" pitchFamily="50" charset="-128"/>
                <a:cs typeface="+mj-cs"/>
              </a:rPr>
              <a:t>　学習指導要領総則</a:t>
            </a:r>
            <a:r>
              <a:rPr lang="en-US" altLang="ja-JP" sz="3600" b="1" dirty="0">
                <a:solidFill>
                  <a:schemeClr val="tx2"/>
                </a:solidFill>
                <a:latin typeface="+mj-lt"/>
                <a:ea typeface="BIZ UDPゴシック" panose="020B0400000000000000" pitchFamily="50" charset="-128"/>
                <a:cs typeface="+mj-cs"/>
              </a:rPr>
              <a:t> </a:t>
            </a:r>
            <a:endParaRPr lang="ja-JP" altLang="en-US" sz="3600" b="1" dirty="0">
              <a:solidFill>
                <a:schemeClr val="tx2"/>
              </a:solidFill>
              <a:latin typeface="+mj-lt"/>
              <a:ea typeface="BIZ UDPゴシック" panose="020B0400000000000000" pitchFamily="50" charset="-128"/>
              <a:cs typeface="+mj-cs"/>
            </a:endParaRPr>
          </a:p>
        </p:txBody>
      </p:sp>
      <p:sp>
        <p:nvSpPr>
          <p:cNvPr id="8" name="正方形/長方形 4"/>
          <p:cNvSpPr>
            <a:spLocks noChangeArrowheads="1"/>
          </p:cNvSpPr>
          <p:nvPr/>
        </p:nvSpPr>
        <p:spPr bwMode="auto">
          <a:xfrm>
            <a:off x="0" y="716512"/>
            <a:ext cx="9132013" cy="707886"/>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4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p:txBody>
      </p:sp>
      <p:sp>
        <p:nvSpPr>
          <p:cNvPr id="5" name="正方形/長方形 3"/>
          <p:cNvSpPr>
            <a:spLocks noChangeArrowheads="1"/>
          </p:cNvSpPr>
          <p:nvPr/>
        </p:nvSpPr>
        <p:spPr bwMode="auto">
          <a:xfrm>
            <a:off x="161763" y="835770"/>
            <a:ext cx="8808485"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第２　教育課程の編制</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２ 教科等横断的な視点に立った資質・能力の育成</a:t>
            </a:r>
          </a:p>
        </p:txBody>
      </p:sp>
      <p:sp>
        <p:nvSpPr>
          <p:cNvPr id="2" name="正方形/長方形 1"/>
          <p:cNvSpPr/>
          <p:nvPr/>
        </p:nvSpPr>
        <p:spPr>
          <a:xfrm>
            <a:off x="353537" y="5364600"/>
            <a:ext cx="842493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情報モラルは，情報活用能力の一つとして，各教科等の特質を生かし，教科横断的な視点からの教育課程の編制が求められている。</a:t>
            </a:r>
          </a:p>
        </p:txBody>
      </p:sp>
      <p:sp>
        <p:nvSpPr>
          <p:cNvPr id="3" name="下矢印 2"/>
          <p:cNvSpPr/>
          <p:nvPr/>
        </p:nvSpPr>
        <p:spPr>
          <a:xfrm>
            <a:off x="3341870" y="4664466"/>
            <a:ext cx="2448272" cy="623874"/>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10" name="正方形/長方形 3"/>
          <p:cNvSpPr>
            <a:spLocks noChangeArrowheads="1"/>
          </p:cNvSpPr>
          <p:nvPr/>
        </p:nvSpPr>
        <p:spPr bwMode="auto">
          <a:xfrm>
            <a:off x="67911" y="1847734"/>
            <a:ext cx="8968585" cy="267765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514350" marR="0" lvl="0" indent="-514350" algn="l" defTabSz="914400" rtl="0" eaLnBrk="1" fontAlgn="base" latinLnBrk="0" hangingPunct="1">
              <a:lnSpc>
                <a:spcPct val="100000"/>
              </a:lnSpc>
              <a:spcBef>
                <a:spcPct val="0"/>
              </a:spcBef>
              <a:spcAft>
                <a:spcPct val="0"/>
              </a:spcAft>
              <a:buClrTx/>
              <a:buSzTx/>
              <a:buFontTx/>
              <a:buAutoNum type="arabicParenBoth"/>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各学校においては，児童の発達の段階を考慮し，言語能力，情報活用能力（</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情報モラルを含む</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），問題発見・解決能力等の学習の基盤となる資質・能力を育成して　　いくことができるよう，各教科等の特質を生かし，教科等横断的な視点から教育課程の編成を図るものとする。</a:t>
            </a:r>
          </a:p>
        </p:txBody>
      </p:sp>
    </p:spTree>
    <p:extLst>
      <p:ext uri="{BB962C8B-B14F-4D97-AF65-F5344CB8AC3E}">
        <p14:creationId xmlns:p14="http://schemas.microsoft.com/office/powerpoint/2010/main" val="8939949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8"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　学習指導要領総則　解説</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endParaRPr lang="ja-JP" altLang="en-US" sz="3600" b="1" dirty="0">
              <a:solidFill>
                <a:schemeClr val="tx2"/>
              </a:solidFill>
              <a:latin typeface="BIZ UDPゴシック" panose="020B0400000000000000" pitchFamily="50" charset="-128"/>
              <a:ea typeface="BIZ UDPゴシック" panose="020B0400000000000000" pitchFamily="50" charset="-128"/>
              <a:cs typeface="+mj-cs"/>
            </a:endParaRPr>
          </a:p>
        </p:txBody>
      </p:sp>
      <p:sp>
        <p:nvSpPr>
          <p:cNvPr id="13" name="下矢印 12"/>
          <p:cNvSpPr/>
          <p:nvPr/>
        </p:nvSpPr>
        <p:spPr>
          <a:xfrm>
            <a:off x="3765081" y="4795879"/>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１ 主体的・対話的で深い学びの実現に向けた授業改善</a:t>
            </a:r>
          </a:p>
        </p:txBody>
      </p:sp>
      <p:sp>
        <p:nvSpPr>
          <p:cNvPr id="11" name="正方形/長方形 3"/>
          <p:cNvSpPr>
            <a:spLocks noChangeArrowheads="1"/>
          </p:cNvSpPr>
          <p:nvPr/>
        </p:nvSpPr>
        <p:spPr bwMode="auto">
          <a:xfrm>
            <a:off x="207877" y="1720512"/>
            <a:ext cx="8673788" cy="83099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とは，「情報社会で適正な活動を行うための基になる考え方と態度」</a:t>
            </a:r>
          </a:p>
        </p:txBody>
      </p:sp>
      <p:sp>
        <p:nvSpPr>
          <p:cNvPr id="14" name="正方形/長方形 13"/>
          <p:cNvSpPr/>
          <p:nvPr/>
        </p:nvSpPr>
        <p:spPr>
          <a:xfrm>
            <a:off x="141710" y="5586987"/>
            <a:ext cx="8739955" cy="954107"/>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情報モラルの定義を示すとともに，情報モラルに関する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指導の重要性を強調している</a:t>
            </a:r>
          </a:p>
        </p:txBody>
      </p:sp>
      <p:sp>
        <p:nvSpPr>
          <p:cNvPr id="15" name="正方形/長方形 3"/>
          <p:cNvSpPr>
            <a:spLocks noChangeArrowheads="1"/>
          </p:cNvSpPr>
          <p:nvPr/>
        </p:nvSpPr>
        <p:spPr bwMode="auto">
          <a:xfrm>
            <a:off x="209300" y="2722441"/>
            <a:ext cx="8672365" cy="193899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携帯電話・スマートフォンやＳＮＳが子どもたちにも急速に普及するなかで，インターネット上での誹謗中傷やいじめ，インターネット上の犯罪や違法・有害情報の問題の深刻化，インターネット利用の長時間化等を踏まえ，情報モラルについて指導することが</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一層重要となっている。</a:t>
            </a:r>
          </a:p>
        </p:txBody>
      </p:sp>
    </p:spTree>
    <p:extLst>
      <p:ext uri="{BB962C8B-B14F-4D97-AF65-F5344CB8AC3E}">
        <p14:creationId xmlns:p14="http://schemas.microsoft.com/office/powerpoint/2010/main" val="26090415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10" name="正方形/長方形 3"/>
          <p:cNvSpPr>
            <a:spLocks noChangeArrowheads="1"/>
          </p:cNvSpPr>
          <p:nvPr/>
        </p:nvSpPr>
        <p:spPr bwMode="auto">
          <a:xfrm>
            <a:off x="268586" y="2017438"/>
            <a:ext cx="8606828" cy="181588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に関する指導は，道徳科や特別活動のみで実施するものではなく，各教科等との連携や，さらに生徒指導との連携も図りながら実施することが重要である。</a:t>
            </a:r>
          </a:p>
        </p:txBody>
      </p:sp>
      <p:sp>
        <p:nvSpPr>
          <p:cNvPr id="8"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　学習指導要領総則　解説</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endParaRPr lang="ja-JP" altLang="en-US" sz="3600" b="1" dirty="0">
              <a:solidFill>
                <a:schemeClr val="tx2"/>
              </a:solidFill>
              <a:latin typeface="BIZ UDPゴシック" panose="020B0400000000000000" pitchFamily="50" charset="-128"/>
              <a:ea typeface="BIZ UDPゴシック" panose="020B0400000000000000" pitchFamily="50" charset="-128"/>
              <a:cs typeface="+mj-cs"/>
            </a:endParaRPr>
          </a:p>
        </p:txBody>
      </p:sp>
      <p:sp>
        <p:nvSpPr>
          <p:cNvPr id="12" name="正方形/長方形 11"/>
          <p:cNvSpPr/>
          <p:nvPr/>
        </p:nvSpPr>
        <p:spPr>
          <a:xfrm>
            <a:off x="143762" y="4851302"/>
            <a:ext cx="885647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情報モラルの指導は，特別の教科道徳や特別活動だけでなく，各教科等との連携や生徒指導との連携を図って指導すべきであることが強調されている</a:t>
            </a:r>
          </a:p>
        </p:txBody>
      </p:sp>
      <p:sp>
        <p:nvSpPr>
          <p:cNvPr id="13" name="下矢印 12"/>
          <p:cNvSpPr/>
          <p:nvPr/>
        </p:nvSpPr>
        <p:spPr>
          <a:xfrm>
            <a:off x="3704803" y="4015089"/>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１ 主体的・対話的で深い学びの実現に向けた授業改善</a:t>
            </a:r>
          </a:p>
        </p:txBody>
      </p:sp>
    </p:spTree>
    <p:extLst>
      <p:ext uri="{BB962C8B-B14F-4D97-AF65-F5344CB8AC3E}">
        <p14:creationId xmlns:p14="http://schemas.microsoft.com/office/powerpoint/2010/main" val="11640270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55</a:t>
            </a:fld>
            <a:endParaRPr lang="en-US" altLang="ja-JP" b="0"/>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小学校</a:t>
            </a:r>
            <a:r>
              <a:rPr lang="en-US" altLang="ja-JP" sz="4000" b="1" dirty="0">
                <a:latin typeface="BIZ UDPゴシック" panose="020B0400000000000000" pitchFamily="50" charset="-128"/>
                <a:ea typeface="BIZ UDPゴシック" panose="020B0400000000000000" pitchFamily="50" charset="-128"/>
              </a:rPr>
              <a:t>】 </a:t>
            </a:r>
            <a:r>
              <a:rPr lang="ja-JP" altLang="en-US" sz="4000" b="1" dirty="0">
                <a:latin typeface="BIZ UDPゴシック" panose="020B0400000000000000" pitchFamily="50" charset="-128"/>
                <a:ea typeface="BIZ UDPゴシック" panose="020B0400000000000000" pitchFamily="50" charset="-128"/>
              </a:rPr>
              <a:t>「資料編」</a:t>
            </a:r>
          </a:p>
        </p:txBody>
      </p:sp>
    </p:spTree>
    <p:extLst>
      <p:ext uri="{BB962C8B-B14F-4D97-AF65-F5344CB8AC3E}">
        <p14:creationId xmlns:p14="http://schemas.microsoft.com/office/powerpoint/2010/main" val="24538636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B508D3-F037-4BC3-AECE-F2D1748F4271}"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5298"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　</a:t>
            </a:r>
            <a:r>
              <a:rPr lang="ja-JP" altLang="ja-JP" sz="3600" b="1" dirty="0">
                <a:solidFill>
                  <a:schemeClr val="tx2"/>
                </a:solidFill>
                <a:latin typeface="BIZ UDPゴシック" panose="020B0400000000000000" pitchFamily="50" charset="-128"/>
                <a:ea typeface="BIZ UDPゴシック" panose="020B0400000000000000" pitchFamily="50" charset="-128"/>
                <a:cs typeface="+mj-cs"/>
              </a:rPr>
              <a:t>国語</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（解説）</a:t>
            </a:r>
          </a:p>
        </p:txBody>
      </p:sp>
      <p:sp>
        <p:nvSpPr>
          <p:cNvPr id="5" name="正方形/長方形 4"/>
          <p:cNvSpPr/>
          <p:nvPr/>
        </p:nvSpPr>
        <p:spPr>
          <a:xfrm>
            <a:off x="629243" y="3179915"/>
            <a:ext cx="7975205"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なお，引用した文章や図表等の出典については必ず明記するとともに，引用部分が適切な量になるようにする必要がある。このことは，</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著作権を尊重</a:t>
            </a:r>
            <a:r>
              <a:rPr kumimoji="1" lang="ja-JP" altLang="en-US" sz="28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し，</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保護するために必要なこと</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であり，指導に当たっては十分留意することが求められる。</a:t>
            </a:r>
            <a:endParaRPr kumimoji="1" lang="ja-JP" altLang="en-US" sz="1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endParaRPr>
          </a:p>
        </p:txBody>
      </p:sp>
      <p:sp>
        <p:nvSpPr>
          <p:cNvPr id="6" name="正方形/長方形 5"/>
          <p:cNvSpPr/>
          <p:nvPr/>
        </p:nvSpPr>
        <p:spPr>
          <a:xfrm>
            <a:off x="251520" y="1024520"/>
            <a:ext cx="8640960"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第３節 第５学年及び第６学年の内容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Ｂ 書くこと</a:t>
            </a:r>
          </a:p>
          <a:p>
            <a:pPr marL="265113" marR="0" lvl="0" indent="-265113"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エ 引用したり，図表やグラフなどを用いたりして，自分の考えが伝わるように書き表し方を工夫すること。</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endParaRPr>
          </a:p>
        </p:txBody>
      </p:sp>
    </p:spTree>
    <p:extLst>
      <p:ext uri="{BB962C8B-B14F-4D97-AF65-F5344CB8AC3E}">
        <p14:creationId xmlns:p14="http://schemas.microsoft.com/office/powerpoint/2010/main" val="212404281"/>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205381" y="1340768"/>
            <a:ext cx="8733238" cy="138499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その際，高度に情報化した社会においては，</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自他の個人情報の保護や適切な扱いが必要であること</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などに触れることが大切である。</a:t>
            </a:r>
          </a:p>
        </p:txBody>
      </p:sp>
      <p:sp>
        <p:nvSpPr>
          <p:cNvPr id="6" name="正方形/長方形 5"/>
          <p:cNvSpPr/>
          <p:nvPr/>
        </p:nvSpPr>
        <p:spPr>
          <a:xfrm>
            <a:off x="205381" y="2852936"/>
            <a:ext cx="8733238" cy="397031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また，情報は放送，新聞などの産業が目的をもって発信していること，情報媒体にはそれぞれ伝え方・伝わり方に特徴があること，</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情報の中には不確かなものや誤ったものもあることなどを踏まえ</a:t>
            </a:r>
            <a:r>
              <a:rPr kumimoji="1" lang="ja-JP" altLang="en-US" sz="28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情報の受け手として，確かな情報を収集・選択し，様々な観点から比較して適切に判断することの大切さに気付くようにする。なお，不確かな情報や誤った情報が広がることによって，風評被害などが生じ，関係者の人権等が著しく侵害されることがあることにも触れるようにする。</a:t>
            </a:r>
            <a:endParaRPr kumimoji="1" lang="ja-JP" altLang="ja-JP"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ＭＳ Ｐゴシック" pitchFamily="50" charset="-128"/>
            </a:endParaRPr>
          </a:p>
        </p:txBody>
      </p:sp>
      <p:sp>
        <p:nvSpPr>
          <p:cNvPr id="7" name="正方形/長方形 6"/>
          <p:cNvSpPr/>
          <p:nvPr/>
        </p:nvSpPr>
        <p:spPr>
          <a:xfrm>
            <a:off x="126935" y="808123"/>
            <a:ext cx="2644865"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２ 第５学年の内容</a:t>
            </a:r>
          </a:p>
        </p:txBody>
      </p:sp>
      <p:sp>
        <p:nvSpPr>
          <p:cNvPr id="8"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　社会（解説）</a:t>
            </a:r>
          </a:p>
        </p:txBody>
      </p:sp>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1" lang="en-US" altLang="ja-JP" sz="24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319805050"/>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2" name="正方形/長方形 1"/>
          <p:cNvSpPr/>
          <p:nvPr/>
        </p:nvSpPr>
        <p:spPr>
          <a:xfrm>
            <a:off x="323528" y="2421433"/>
            <a:ext cx="8424936" cy="224676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心身の健康の保持増進に関する指導においては，</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情報化社会の進展により，様々な健康情報</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や性・薬物等に関する情報の入手が容易になっていることなどから，児童が適切に行動できるようにする指導が一層重視されなければならない。</a:t>
            </a:r>
          </a:p>
        </p:txBody>
      </p:sp>
      <p:sp>
        <p:nvSpPr>
          <p:cNvPr id="7" name="正方形/長方形 6"/>
          <p:cNvSpPr/>
          <p:nvPr/>
        </p:nvSpPr>
        <p:spPr>
          <a:xfrm>
            <a:off x="168550" y="916353"/>
            <a:ext cx="4733097"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第３章指導計画の作成と内容の取扱い</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３体育・健康に関する指導</a:t>
            </a:r>
          </a:p>
        </p:txBody>
      </p:sp>
      <p:sp>
        <p:nvSpPr>
          <p:cNvPr id="8" name="正方形/長方形 4"/>
          <p:cNvSpPr>
            <a:spLocks noChangeArrowheads="1"/>
          </p:cNvSpPr>
          <p:nvPr/>
        </p:nvSpPr>
        <p:spPr bwMode="auto">
          <a:xfrm>
            <a:off x="0" y="-6392"/>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　体育（解説）</a:t>
            </a:r>
          </a:p>
        </p:txBody>
      </p:sp>
    </p:spTree>
    <p:extLst>
      <p:ext uri="{BB962C8B-B14F-4D97-AF65-F5344CB8AC3E}">
        <p14:creationId xmlns:p14="http://schemas.microsoft.com/office/powerpoint/2010/main" val="3031443109"/>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905ACAD-AB57-4099-941A-C00B10E07E81}"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2" name="正方形/長方形 1"/>
          <p:cNvSpPr/>
          <p:nvPr/>
        </p:nvSpPr>
        <p:spPr>
          <a:xfrm>
            <a:off x="374832" y="2420888"/>
            <a:ext cx="8589656" cy="310854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に関する指導について，道徳科では，その特質を生かした指導の中での配慮が求められる。道徳科は道徳的価値に関わる学習を行う特質があることを踏まえた上で，指導に際しては，情報モラルに関わる</a:t>
            </a:r>
            <a:br>
              <a:rPr kumimoji="1" lang="en-US" altLang="ja-JP"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b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題材を生かして話合いを深めたり，コンピュータによる疑似体験を授業の一部に取り入れたりするなど，創意ある多様な工夫が生み出されることが期待される。</a:t>
            </a:r>
            <a:endParaRPr kumimoji="1" lang="ja-JP" altLang="ja-JP"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ＭＳ Ｐゴシック" pitchFamily="50" charset="-128"/>
            </a:endParaRPr>
          </a:p>
        </p:txBody>
      </p:sp>
      <p:sp>
        <p:nvSpPr>
          <p:cNvPr id="57347"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「特別の教科　道徳</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解説</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a:t>
            </a:r>
          </a:p>
        </p:txBody>
      </p:sp>
      <p:sp>
        <p:nvSpPr>
          <p:cNvPr id="8" name="正方形/長方形 7"/>
          <p:cNvSpPr/>
          <p:nvPr/>
        </p:nvSpPr>
        <p:spPr>
          <a:xfrm>
            <a:off x="251520" y="886262"/>
            <a:ext cx="8429625" cy="101566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６ </a:t>
            </a:r>
            <a:r>
              <a:rPr kumimoji="1" lang="ja-JP" altLang="en-US" sz="20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と現代的な課題に関する指導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（１）</a:t>
            </a:r>
            <a:r>
              <a:rPr kumimoji="1" lang="ja-JP" altLang="en-US" sz="20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イ </a:t>
            </a:r>
            <a:r>
              <a:rPr kumimoji="1" lang="ja-JP" altLang="en-US" sz="20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への配慮と道徳科</a:t>
            </a:r>
          </a:p>
        </p:txBody>
      </p:sp>
    </p:spTree>
    <p:extLst>
      <p:ext uri="{BB962C8B-B14F-4D97-AF65-F5344CB8AC3E}">
        <p14:creationId xmlns:p14="http://schemas.microsoft.com/office/powerpoint/2010/main" val="115646032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p216"/>
          <p:cNvSpPr txBox="1"/>
          <p:nvPr/>
        </p:nvSpPr>
        <p:spPr>
          <a:xfrm>
            <a:off x="0" y="22870"/>
            <a:ext cx="9144000" cy="707846"/>
          </a:xfrm>
          <a:prstGeom prst="rect">
            <a:avLst/>
          </a:prstGeom>
          <a:noFill/>
          <a:ln>
            <a:noFill/>
          </a:ln>
        </p:spPr>
        <p:txBody>
          <a:bodyPr spcFirstLastPara="1" wrap="square" lIns="91425" tIns="36000" rIns="91425" bIns="144000" anchor="ctr" anchorCtr="0">
            <a:noAutofit/>
          </a:bodyPr>
          <a:lstStyle>
            <a:defPPr marR="0" lvl="0" algn="l" rtl="0">
              <a:lnSpc>
                <a:spcPct val="100000"/>
              </a:lnSpc>
              <a:spcBef>
                <a:spcPts val="0"/>
              </a:spcBef>
              <a:spcAft>
                <a:spcPts val="0"/>
              </a:spcAft>
              <a:defRPr/>
            </a:defPPr>
            <a:lvl1pPr algn="ctr">
              <a:buSzPts val="1400"/>
              <a:buNone/>
              <a:defRPr sz="4000" b="1">
                <a:solidFill>
                  <a:srgbClr val="366092"/>
                </a:solidFill>
                <a:latin typeface="BIZ UDPゴシック" panose="020B0400000000000000" pitchFamily="50" charset="-128"/>
                <a:ea typeface="BIZ UDPゴシック" panose="020B0400000000000000" pitchFamily="50" charset="-128"/>
              </a:defRPr>
            </a:lvl1pPr>
            <a:lvl2pPr algn="ctr">
              <a:buSzPts val="1400"/>
              <a:buNone/>
              <a:defRPr sz="4400">
                <a:solidFill>
                  <a:schemeClr val="dk2"/>
                </a:solidFill>
              </a:defRPr>
            </a:lvl2pPr>
            <a:lvl3pPr algn="ctr">
              <a:buSzPts val="1400"/>
              <a:buNone/>
              <a:defRPr sz="4400">
                <a:solidFill>
                  <a:schemeClr val="dk2"/>
                </a:solidFill>
              </a:defRPr>
            </a:lvl3pPr>
            <a:lvl4pPr algn="ctr">
              <a:buSzPts val="1400"/>
              <a:buNone/>
              <a:defRPr sz="4400">
                <a:solidFill>
                  <a:schemeClr val="dk2"/>
                </a:solidFill>
              </a:defRPr>
            </a:lvl4pPr>
            <a:lvl5pPr algn="ctr">
              <a:buSzPts val="1400"/>
              <a:buNone/>
              <a:defRPr sz="4400">
                <a:solidFill>
                  <a:schemeClr val="dk2"/>
                </a:solidFill>
              </a:defRPr>
            </a:lvl5pPr>
            <a:lvl6pPr algn="ctr">
              <a:buSzPts val="1400"/>
              <a:buNone/>
              <a:defRPr sz="4400">
                <a:solidFill>
                  <a:schemeClr val="dk2"/>
                </a:solidFill>
              </a:defRPr>
            </a:lvl6pPr>
            <a:lvl7pPr algn="ctr">
              <a:buSzPts val="1400"/>
              <a:buNone/>
              <a:defRPr sz="4400">
                <a:solidFill>
                  <a:schemeClr val="dk2"/>
                </a:solidFill>
              </a:defRPr>
            </a:lvl7pPr>
            <a:lvl8pPr algn="ctr">
              <a:buSzPts val="1400"/>
              <a:buNone/>
              <a:defRPr sz="4400">
                <a:solidFill>
                  <a:schemeClr val="dk2"/>
                </a:solidFill>
              </a:defRPr>
            </a:lvl8pPr>
            <a:lvl9pPr algn="ctr">
              <a:buSzPts val="1400"/>
              <a:buNone/>
              <a:defRPr sz="4400">
                <a:solidFill>
                  <a:schemeClr val="dk2"/>
                </a:solidFill>
              </a:defRPr>
            </a:lvl9p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ja-JP" altLang="en-US" sz="4000" b="1" i="0" u="none" strike="noStrike" kern="0" cap="none" spc="0" normalizeH="0" baseline="0" noProof="0" dirty="0">
                <a:ln>
                  <a:noFill/>
                </a:ln>
                <a:solidFill>
                  <a:srgbClr val="366092"/>
                </a:solidFill>
                <a:effectLst/>
                <a:uLnTx/>
                <a:uFillTx/>
                <a:latin typeface="BIZ UDPゴシック" panose="020B0400000000000000" pitchFamily="50" charset="-128"/>
                <a:ea typeface="BIZ UDPゴシック" panose="020B0400000000000000" pitchFamily="50" charset="-128"/>
                <a:cs typeface="Arial"/>
                <a:sym typeface="Arial"/>
              </a:rPr>
              <a:t>ネット上のいじめの実態</a:t>
            </a:r>
            <a:endParaRPr kumimoji="0" sz="4000" b="1" i="0" u="none" strike="noStrike" kern="0" cap="none" spc="0" normalizeH="0" baseline="0" noProof="0" dirty="0">
              <a:ln>
                <a:noFill/>
              </a:ln>
              <a:solidFill>
                <a:srgbClr val="366092"/>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504" name="Google Shape;504;p216"/>
          <p:cNvSpPr/>
          <p:nvPr/>
        </p:nvSpPr>
        <p:spPr>
          <a:xfrm>
            <a:off x="509588" y="5254625"/>
            <a:ext cx="8785225" cy="70802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ja-JP" altLang="en-US" sz="20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令和５年度　文部科学省　</a:t>
            </a:r>
            <a:endParaRPr kumimoji="0" sz="20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ja-JP" altLang="en-US" sz="20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「児童生徒の問題行動・不登校等生徒指導上の諸課題に関する調査」より</a:t>
            </a:r>
            <a:r>
              <a:rPr kumimoji="0" lang="ja-JP" altLang="en-US" sz="20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 </a:t>
            </a:r>
            <a:endParaRPr kumimoji="0" sz="1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505" name="Google Shape;505;p216"/>
          <p:cNvSpPr/>
          <p:nvPr/>
        </p:nvSpPr>
        <p:spPr>
          <a:xfrm>
            <a:off x="354012" y="1057275"/>
            <a:ext cx="8789987"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ja-JP" altLang="en-US" sz="2400" b="1" i="0" u="none" strike="noStrike" kern="0" cap="none" spc="0" normalizeH="0" baseline="0" noProof="0">
                <a:ln>
                  <a:noFill/>
                </a:ln>
                <a:solidFill>
                  <a:srgbClr val="17375E"/>
                </a:solidFill>
                <a:effectLst/>
                <a:uLnTx/>
                <a:uFillTx/>
                <a:latin typeface="BIZ UDPゴシック" panose="020B0400000000000000" pitchFamily="50" charset="-128"/>
                <a:ea typeface="BIZ UDPゴシック" panose="020B0400000000000000" pitchFamily="50" charset="-128"/>
                <a:cs typeface="Arial"/>
                <a:sym typeface="Arial"/>
              </a:rPr>
              <a:t>パソコンやスマートフォン等で，誹謗中傷や嫌なことをされる</a:t>
            </a:r>
            <a:endParaRPr kumimoji="0" sz="1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506" name="Google Shape;506;p216"/>
          <p:cNvSpPr txBox="1"/>
          <p:nvPr/>
        </p:nvSpPr>
        <p:spPr>
          <a:xfrm>
            <a:off x="963613" y="1744663"/>
            <a:ext cx="7351712" cy="3294062"/>
          </a:xfrm>
          <a:prstGeom prst="rect">
            <a:avLst/>
          </a:prstGeom>
          <a:solidFill>
            <a:srgbClr val="CCC0D9"/>
          </a:solidFill>
          <a:ln w="9525" cap="flat" cmpd="sng">
            <a:solidFill>
              <a:srgbClr val="F5913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3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小学校	     １０，３５６件（  １．８％）</a:t>
            </a:r>
            <a:endParaRPr kumimoji="0" sz="3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3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中学校	　　 １１，３２７件（　９．２％）</a:t>
            </a:r>
            <a:endParaRPr kumimoji="0" sz="3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3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高等学校		２，７２４件（１５．５％）</a:t>
            </a:r>
            <a:endParaRPr kumimoji="0" sz="1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3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特別支援学校　　　２７１件（　 ８．２％）</a:t>
            </a:r>
            <a:endParaRPr kumimoji="0" sz="1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0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3200" b="0" i="0" u="none" strike="noStrike" kern="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cs typeface="Arial"/>
                <a:sym typeface="Arial"/>
              </a:rPr>
              <a:t>合  計</a:t>
            </a:r>
            <a:r>
              <a:rPr kumimoji="0" lang="ja-JP" altLang="en-US" sz="32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	　　</a:t>
            </a:r>
            <a:r>
              <a:rPr kumimoji="0" lang="ja-JP" altLang="en-US" sz="3200" b="0" i="0" u="none" strike="noStrike" kern="0" cap="none" spc="0" normalizeH="0" baseline="0" noProof="0">
                <a:ln>
                  <a:noFill/>
                </a:ln>
                <a:solidFill>
                  <a:srgbClr val="FF0000"/>
                </a:solidFill>
                <a:effectLst/>
                <a:uLnTx/>
                <a:uFillTx/>
                <a:latin typeface="BIZ UDPゴシック" panose="020B0400000000000000" pitchFamily="50" charset="-128"/>
                <a:ea typeface="BIZ UDPゴシック" panose="020B0400000000000000" pitchFamily="50" charset="-128"/>
                <a:cs typeface="Arial"/>
                <a:sym typeface="Arial"/>
              </a:rPr>
              <a:t>２４，６７８件（　 ３．４％）</a:t>
            </a:r>
            <a:endParaRPr kumimoji="0" sz="1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0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28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　　　</a:t>
            </a:r>
            <a:r>
              <a:rPr kumimoji="0" lang="ja-JP" altLang="en-US" sz="2400" b="1"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　　）内は認知件数全体に対する割合</a:t>
            </a:r>
            <a:endParaRPr kumimoji="0" sz="1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507" name="Google Shape;507;p216"/>
          <p:cNvSpPr txBox="1"/>
          <p:nvPr/>
        </p:nvSpPr>
        <p:spPr>
          <a:xfrm>
            <a:off x="838200" y="6061075"/>
            <a:ext cx="7805738" cy="30777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ja-JP" sz="1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rPr>
              <a:t>https://www.mext.go.jp/content/20241031-mxt_jidou02-100002753_1_2.pdf</a:t>
            </a:r>
            <a:endParaRPr kumimoji="0" sz="1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2" name="Google Shape;483;p3">
            <a:extLst>
              <a:ext uri="{FF2B5EF4-FFF2-40B4-BE49-F238E27FC236}">
                <a16:creationId xmlns:a16="http://schemas.microsoft.com/office/drawing/2014/main" id="{CDC67FE0-C1BC-BECE-8D7B-A9CB77EF4690}"/>
              </a:ext>
            </a:extLst>
          </p:cNvPr>
          <p:cNvSpPr txBox="1">
            <a:spLocks noGrp="1"/>
          </p:cNvSpPr>
          <p:nvPr>
            <p:ph type="sldNum" idx="12"/>
          </p:nvPr>
        </p:nvSpPr>
        <p:spPr>
          <a:xfrm>
            <a:off x="7702550" y="6381750"/>
            <a:ext cx="1403350" cy="476250"/>
          </a:xfrm>
          <a:prstGeom prst="rect">
            <a:avLst/>
          </a:prstGeom>
          <a:noFill/>
          <a:ln>
            <a:noFill/>
          </a:ln>
        </p:spPr>
        <p:txBody>
          <a:bodyPr spcFirstLastPara="1" wrap="square" lIns="91425" tIns="45700" rIns="0"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2400"/>
              <a:buFont typeface="MS PGothic"/>
              <a:buNone/>
              <a:tabLst/>
              <a:defRPr/>
            </a:pPr>
            <a:fld id="{00000000-1234-1234-1234-123412341234}" type="slidenum">
              <a:rPr kumimoji="0" lang="en-US" altLang="ja-JP" sz="2400" b="0" i="0" u="none" strike="noStrike" kern="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rPr>
              <a:pPr marL="0" marR="0" lvl="0" indent="0" algn="r" defTabSz="914400" rtl="0" eaLnBrk="1" fontAlgn="auto" latinLnBrk="0" hangingPunct="1">
                <a:lnSpc>
                  <a:spcPct val="100000"/>
                </a:lnSpc>
                <a:spcBef>
                  <a:spcPts val="0"/>
                </a:spcBef>
                <a:spcAft>
                  <a:spcPts val="0"/>
                </a:spcAft>
                <a:buClr>
                  <a:srgbClr val="000000"/>
                </a:buClr>
                <a:buSzPts val="2400"/>
                <a:buFont typeface="MS PGothic"/>
                <a:buNone/>
                <a:tabLst/>
                <a:defRPr/>
              </a:pPr>
              <a:t>6</a:t>
            </a:fld>
            <a:endParaRPr kumimoji="0" sz="24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sym typeface="MS PGothic"/>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sldNum" sz="quarter" idx="12"/>
          </p:nvPr>
        </p:nvSpPr>
        <p:spPr>
          <a:xfrm>
            <a:off x="7747102"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DE6FD2F-E709-46AF-B2A8-C4B4D41BB93A}"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9395" name="正方形/長方形 8"/>
          <p:cNvSpPr>
            <a:spLocks noChangeArrowheads="1"/>
          </p:cNvSpPr>
          <p:nvPr/>
        </p:nvSpPr>
        <p:spPr bwMode="auto">
          <a:xfrm>
            <a:off x="0" y="-27384"/>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ja-JP" altLang="en-US" sz="3600" b="1" dirty="0">
                <a:solidFill>
                  <a:schemeClr val="tx2"/>
                </a:solidFill>
                <a:latin typeface="+mj-lt"/>
                <a:ea typeface="BIZ UDPゴシック" panose="020B0400000000000000" pitchFamily="50" charset="-128"/>
                <a:cs typeface="+mj-cs"/>
              </a:rPr>
              <a:t>情報モラル指導と「特別の教科　道徳」</a:t>
            </a:r>
          </a:p>
        </p:txBody>
      </p:sp>
      <p:sp>
        <p:nvSpPr>
          <p:cNvPr id="5" name="正方形/長方形 4"/>
          <p:cNvSpPr/>
          <p:nvPr/>
        </p:nvSpPr>
        <p:spPr>
          <a:xfrm>
            <a:off x="-18275" y="1997076"/>
            <a:ext cx="4572000"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「特別の教科道徳」だけでなく，各教科，外国語活動，総合的な学習の時間，特別活動の学習の他，生活指導においても</a:t>
            </a:r>
            <a:r>
              <a:rPr kumimoji="1" lang="ja-JP" altLang="en-US" sz="24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の指導をしなければならない</a:t>
            </a:r>
          </a:p>
        </p:txBody>
      </p:sp>
      <p:sp>
        <p:nvSpPr>
          <p:cNvPr id="6" name="正方形/長方形 5"/>
          <p:cNvSpPr/>
          <p:nvPr/>
        </p:nvSpPr>
        <p:spPr>
          <a:xfrm>
            <a:off x="5563994" y="2126986"/>
            <a:ext cx="3530571"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「特別の教科道徳」の時間で指導すれば充分</a:t>
            </a:r>
          </a:p>
        </p:txBody>
      </p:sp>
      <p:sp>
        <p:nvSpPr>
          <p:cNvPr id="59399" name="テキスト ボックス 6"/>
          <p:cNvSpPr txBox="1">
            <a:spLocks noChangeArrowheads="1"/>
          </p:cNvSpPr>
          <p:nvPr/>
        </p:nvSpPr>
        <p:spPr bwMode="auto">
          <a:xfrm>
            <a:off x="1308323" y="702942"/>
            <a:ext cx="1661993" cy="1223963"/>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6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a:t>
            </a:r>
          </a:p>
        </p:txBody>
      </p:sp>
      <p:sp>
        <p:nvSpPr>
          <p:cNvPr id="59400" name="テキスト ボックス 7"/>
          <p:cNvSpPr txBox="1">
            <a:spLocks noChangeArrowheads="1"/>
          </p:cNvSpPr>
          <p:nvPr/>
        </p:nvSpPr>
        <p:spPr bwMode="auto">
          <a:xfrm>
            <a:off x="6417452" y="493686"/>
            <a:ext cx="2031325" cy="1584325"/>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a:t>
            </a:r>
            <a:endParaRPr kumimoji="1" lang="ja-JP" altLang="en-US" sz="1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p:txBody>
      </p:sp>
      <p:sp>
        <p:nvSpPr>
          <p:cNvPr id="9" name="正方形/長方形 8"/>
          <p:cNvSpPr/>
          <p:nvPr/>
        </p:nvSpPr>
        <p:spPr>
          <a:xfrm>
            <a:off x="3296357" y="763745"/>
            <a:ext cx="2735263" cy="708025"/>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道徳の時間</a:t>
            </a:r>
          </a:p>
        </p:txBody>
      </p:sp>
      <p:sp>
        <p:nvSpPr>
          <p:cNvPr id="10" name="正方形/長方形 9"/>
          <p:cNvSpPr/>
          <p:nvPr/>
        </p:nvSpPr>
        <p:spPr>
          <a:xfrm>
            <a:off x="53979" y="4151043"/>
            <a:ext cx="4566603"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指導に際しては，情報モラルに関わる題材を生かして話合いを深めたり，コンピュータによる疑似体験を授業の一部に取り入れたりするなど，創意ある多様な工夫が必要である</a:t>
            </a:r>
          </a:p>
        </p:txBody>
      </p:sp>
      <p:sp>
        <p:nvSpPr>
          <p:cNvPr id="11" name="正方形/長方形 10"/>
          <p:cNvSpPr/>
          <p:nvPr/>
        </p:nvSpPr>
        <p:spPr>
          <a:xfrm>
            <a:off x="5511484" y="4063949"/>
            <a:ext cx="3599655"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情報機器の使い方やインターネットの操作，危険回避の方法やその際の行動の具体的な練習を行うことが情報モラルの指導である</a:t>
            </a:r>
          </a:p>
        </p:txBody>
      </p:sp>
      <p:sp>
        <p:nvSpPr>
          <p:cNvPr id="3" name="左右矢印 2"/>
          <p:cNvSpPr/>
          <p:nvPr/>
        </p:nvSpPr>
        <p:spPr>
          <a:xfrm>
            <a:off x="4575468" y="2840907"/>
            <a:ext cx="914898"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13" name="左右矢印 12"/>
          <p:cNvSpPr/>
          <p:nvPr/>
        </p:nvSpPr>
        <p:spPr>
          <a:xfrm>
            <a:off x="4572000" y="4823076"/>
            <a:ext cx="932479"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Tree>
    <p:extLst>
      <p:ext uri="{BB962C8B-B14F-4D97-AF65-F5344CB8AC3E}">
        <p14:creationId xmlns:p14="http://schemas.microsoft.com/office/powerpoint/2010/main" val="1442388288"/>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07504" y="1180935"/>
            <a:ext cx="8784976" cy="563231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その中で，自分自身が危険に巻き込まれないことや情報社会に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害を及ぼさないことなどの</a:t>
            </a:r>
            <a:r>
              <a:rPr kumimoji="1" lang="ja-JP" altLang="en-US" sz="24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についても，機を見て丁寧に指導する必要がある。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例えば，電子掲示板を用いてみんなで調べたことを教え合うような学習活動では，相手を中傷するような書き込みが時折見られることがある。そのような場面を捉えて，なぜそれがいけないのか，どのようなことに発展する可能性があるのかなどを討論するようなことが考えられ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このように</a:t>
            </a:r>
            <a:r>
              <a:rPr kumimoji="1" lang="ja-JP" altLang="en-US" sz="24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を取り扱う場合には，児童自らの具体的で</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身近な素材を取り上げ，情報に関わる際の望ましい姿勢や態度，ならびに情報活用の方法などについて，自分のこととして見つめ</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直し考えさせることを通して，</a:t>
            </a:r>
            <a:r>
              <a:rPr kumimoji="1" lang="ja-JP" altLang="en-US" sz="24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を確実に身に付けさせることが望まれる。</a:t>
            </a:r>
            <a:endParaRPr kumimoji="1" lang="ja-JP" altLang="ja-JP" sz="20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ＭＳ Ｐゴシック" pitchFamily="50" charset="-128"/>
            </a:endParaRPr>
          </a:p>
        </p:txBody>
      </p:sp>
      <p:sp>
        <p:nvSpPr>
          <p:cNvPr id="8" name="正方形/長方形 4"/>
          <p:cNvSpPr>
            <a:spLocks noChangeArrowheads="1"/>
          </p:cNvSpPr>
          <p:nvPr/>
        </p:nvSpPr>
        <p:spPr bwMode="auto">
          <a:xfrm>
            <a:off x="0" y="0"/>
            <a:ext cx="9144000" cy="553998"/>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0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0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0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000" b="1" dirty="0">
                <a:solidFill>
                  <a:schemeClr val="tx2"/>
                </a:solidFill>
                <a:latin typeface="BIZ UDPゴシック" panose="020B0400000000000000" pitchFamily="50" charset="-128"/>
                <a:ea typeface="BIZ UDPゴシック" panose="020B0400000000000000" pitchFamily="50" charset="-128"/>
                <a:cs typeface="+mj-cs"/>
              </a:rPr>
              <a:t>学習指導要領</a:t>
            </a:r>
            <a:r>
              <a:rPr lang="ja-JP" altLang="ja-JP" sz="3000" b="1" dirty="0">
                <a:solidFill>
                  <a:schemeClr val="tx2"/>
                </a:solidFill>
                <a:latin typeface="BIZ UDPゴシック" panose="020B0400000000000000" pitchFamily="50" charset="-128"/>
                <a:ea typeface="BIZ UDPゴシック" panose="020B0400000000000000" pitchFamily="50" charset="-128"/>
                <a:cs typeface="+mj-cs"/>
              </a:rPr>
              <a:t> 総合的な学習の時間</a:t>
            </a:r>
            <a:r>
              <a:rPr lang="ja-JP" altLang="en-US" sz="3000" b="1" dirty="0">
                <a:solidFill>
                  <a:schemeClr val="tx2"/>
                </a:solidFill>
                <a:latin typeface="BIZ UDPゴシック" panose="020B0400000000000000" pitchFamily="50" charset="-128"/>
                <a:ea typeface="BIZ UDPゴシック" panose="020B0400000000000000" pitchFamily="50" charset="-128"/>
                <a:cs typeface="+mj-cs"/>
              </a:rPr>
              <a:t>（解説）</a:t>
            </a:r>
          </a:p>
        </p:txBody>
      </p:sp>
      <p:sp>
        <p:nvSpPr>
          <p:cNvPr id="10" name="正方形/長方形 9"/>
          <p:cNvSpPr/>
          <p:nvPr/>
        </p:nvSpPr>
        <p:spPr>
          <a:xfrm>
            <a:off x="107504" y="682800"/>
            <a:ext cx="5628007"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第２節 内容の取扱いについての配慮事項　（９）</a:t>
            </a:r>
          </a:p>
        </p:txBody>
      </p:sp>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103B65-BCE2-4A83-8AF1-C623D917B0AA}"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1" lang="en-US" altLang="ja-JP" sz="24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887224609"/>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2ACBF0-A1B0-417F-8AFE-4E2C978E13FD}" type="slidenum">
              <a:rPr kumimoji="1" lang="en-US" altLang="ja-JP" sz="2400" b="0" i="0" u="none" strike="noStrike" kern="1200" cap="none" spc="0" normalizeH="0" baseline="0" noProof="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2" name="正方形/長方形 1"/>
          <p:cNvSpPr/>
          <p:nvPr/>
        </p:nvSpPr>
        <p:spPr>
          <a:xfrm>
            <a:off x="299535" y="2492896"/>
            <a:ext cx="8544929" cy="310854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近年でも，東日本大震災や熊本地震，台風や集中豪雨などをはじめとする様々な自然災害の発生や，</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情報化やグローバル化等の社会の変化に伴い，児童を取り巻く安全に関する環境も変化している。</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したがって，安全に関する指導においても，取り上げた内容について，</a:t>
            </a:r>
            <a:r>
              <a:rPr kumimoji="1" lang="ja-JP" altLang="en-US" sz="2800" b="1" i="0" u="none" strike="noStrike" kern="1200" cap="none" spc="0" normalizeH="0" baseline="0" noProof="0" dirty="0">
                <a:ln>
                  <a:noFill/>
                </a:ln>
                <a:solidFill>
                  <a:srgbClr val="FF0000"/>
                </a:solidFill>
                <a:effectLst/>
                <a:uLnTx/>
                <a:uFillTx/>
                <a:latin typeface="Arial"/>
                <a:ea typeface="BIZ UDPゴシック" panose="020B0400000000000000" pitchFamily="50" charset="-128"/>
                <a:cs typeface="+mn-cs"/>
              </a:rPr>
              <a:t>必要な情報を自ら収集し，よりよく判断し行動する力を育むこと</a:t>
            </a:r>
            <a:r>
              <a:rPr kumimoji="1" lang="ja-JP" altLang="en-US" sz="28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が重要である。</a:t>
            </a:r>
            <a:endParaRPr kumimoji="1" lang="ja-JP" altLang="en-US" sz="4000" b="0"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ＭＳ Ｐゴシック" pitchFamily="50" charset="-128"/>
            </a:endParaRPr>
          </a:p>
        </p:txBody>
      </p:sp>
      <p:sp>
        <p:nvSpPr>
          <p:cNvPr id="61443" name="正方形/長方形 4"/>
          <p:cNvSpPr>
            <a:spLocks noChangeArrowheads="1"/>
          </p:cNvSpPr>
          <p:nvPr/>
        </p:nvSpPr>
        <p:spPr bwMode="auto">
          <a:xfrm>
            <a:off x="0" y="1"/>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小学校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学習指導要領特別</a:t>
            </a:r>
            <a:r>
              <a:rPr lang="ja-JP" altLang="ja-JP" sz="3600" b="1" dirty="0">
                <a:solidFill>
                  <a:schemeClr val="tx2"/>
                </a:solidFill>
                <a:latin typeface="BIZ UDPゴシック" panose="020B0400000000000000" pitchFamily="50" charset="-128"/>
                <a:ea typeface="BIZ UDPゴシック" panose="020B0400000000000000" pitchFamily="50" charset="-128"/>
                <a:cs typeface="+mj-cs"/>
              </a:rPr>
              <a:t>活動</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ja-JP" sz="3600" b="1" dirty="0">
                <a:solidFill>
                  <a:schemeClr val="tx2"/>
                </a:solidFill>
                <a:latin typeface="BIZ UDPゴシック" panose="020B0400000000000000" pitchFamily="50" charset="-128"/>
                <a:ea typeface="BIZ UDPゴシック" panose="020B0400000000000000" pitchFamily="50" charset="-128"/>
                <a:cs typeface="+mj-cs"/>
              </a:rPr>
              <a:t>解説</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a:t>
            </a:r>
          </a:p>
        </p:txBody>
      </p:sp>
      <p:sp>
        <p:nvSpPr>
          <p:cNvPr id="5" name="正方形/長方形 4"/>
          <p:cNvSpPr/>
          <p:nvPr/>
        </p:nvSpPr>
        <p:spPr>
          <a:xfrm>
            <a:off x="419621" y="876904"/>
            <a:ext cx="7104707"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２ 学級活動の内容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（１）学級活動「</a:t>
            </a:r>
            <a:r>
              <a:rPr kumimoji="1" lang="en-US" altLang="ja-JP"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(1)</a:t>
            </a: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学級や学校における生活づくりへの参画」</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BIZ UDPゴシック" panose="020B0400000000000000" pitchFamily="50" charset="-128"/>
                <a:cs typeface="+mn-cs"/>
              </a:rPr>
              <a:t>ウ 心身ともに健康で安全な生活態度の形成</a:t>
            </a:r>
          </a:p>
        </p:txBody>
      </p:sp>
    </p:spTree>
    <p:extLst>
      <p:ext uri="{BB962C8B-B14F-4D97-AF65-F5344CB8AC3E}">
        <p14:creationId xmlns:p14="http://schemas.microsoft.com/office/powerpoint/2010/main" val="1997151832"/>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3251" name="Rectangle 3"/>
          <p:cNvSpPr>
            <a:spLocks noGrp="1" noChangeArrowheads="1"/>
          </p:cNvSpPr>
          <p:nvPr>
            <p:ph type="body" idx="1"/>
          </p:nvPr>
        </p:nvSpPr>
        <p:spPr>
          <a:xfrm>
            <a:off x="250825" y="1600200"/>
            <a:ext cx="8497639" cy="4525963"/>
          </a:xfrm>
        </p:spPr>
        <p:txBody>
          <a:bodyPr/>
          <a:lstStyle/>
          <a:p>
            <a:pPr algn="ctr">
              <a:buFontTx/>
              <a:buNone/>
            </a:pPr>
            <a:r>
              <a:rPr lang="ja-JP" altLang="en-US" sz="4800" b="1" dirty="0"/>
              <a:t>学習指導要領における</a:t>
            </a:r>
          </a:p>
          <a:p>
            <a:pPr algn="ctr">
              <a:buFontTx/>
              <a:buNone/>
            </a:pPr>
            <a:r>
              <a:rPr lang="ja-JP" altLang="en-US" sz="4800" b="1" dirty="0"/>
              <a:t>　情報モラル</a:t>
            </a:r>
          </a:p>
          <a:p>
            <a:pPr>
              <a:buFontTx/>
              <a:buNone/>
            </a:pPr>
            <a:endParaRPr lang="ja-JP" altLang="en-US" sz="4800" b="1" dirty="0"/>
          </a:p>
          <a:p>
            <a:pPr algn="ctr">
              <a:buFontTx/>
              <a:buNone/>
            </a:pPr>
            <a:r>
              <a:rPr lang="ja-JP" altLang="en-US" sz="4800" b="1" dirty="0"/>
              <a:t>中学校実践編</a:t>
            </a:r>
          </a:p>
        </p:txBody>
      </p:sp>
    </p:spTree>
    <p:extLst>
      <p:ext uri="{BB962C8B-B14F-4D97-AF65-F5344CB8AC3E}">
        <p14:creationId xmlns:p14="http://schemas.microsoft.com/office/powerpoint/2010/main" val="16894249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64</a:t>
            </a:fld>
            <a:endParaRPr lang="en-US" altLang="ja-JP" b="0" dirty="0"/>
          </a:p>
        </p:txBody>
      </p:sp>
      <p:sp>
        <p:nvSpPr>
          <p:cNvPr id="3" name="正方形/長方形 4"/>
          <p:cNvSpPr>
            <a:spLocks noChangeArrowheads="1"/>
          </p:cNvSpPr>
          <p:nvPr/>
        </p:nvSpPr>
        <p:spPr bwMode="auto">
          <a:xfrm>
            <a:off x="0" y="0"/>
            <a:ext cx="9143999"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a:t>
            </a:r>
          </a:p>
        </p:txBody>
      </p:sp>
      <p:sp>
        <p:nvSpPr>
          <p:cNvPr id="4" name="テキスト ボックス 3"/>
          <p:cNvSpPr txBox="1"/>
          <p:nvPr/>
        </p:nvSpPr>
        <p:spPr>
          <a:xfrm>
            <a:off x="251520" y="908720"/>
            <a:ext cx="8635697" cy="5878532"/>
          </a:xfrm>
          <a:prstGeom prst="rect">
            <a:avLst/>
          </a:prstGeom>
          <a:noFill/>
        </p:spPr>
        <p:txBody>
          <a:bodyPr wrap="none" rtlCol="0">
            <a:spAutoFit/>
          </a:bodyPr>
          <a:lstStyle/>
          <a:p>
            <a:r>
              <a:rPr kumimoji="1" lang="ja-JP" altLang="en-US" sz="3200" dirty="0">
                <a:solidFill>
                  <a:srgbClr val="0070C0"/>
                </a:solidFill>
                <a:ea typeface="BIZ UDPゴシック" panose="020B0400000000000000" pitchFamily="50" charset="-128"/>
              </a:rPr>
              <a:t>総則</a:t>
            </a:r>
            <a:r>
              <a:rPr kumimoji="1" lang="ja-JP" altLang="en-US" sz="3200" dirty="0">
                <a:ea typeface="BIZ UDPゴシック" panose="020B0400000000000000" pitchFamily="50" charset="-128"/>
              </a:rPr>
              <a:t>：情報活用能力（情報モラルを含む）</a:t>
            </a:r>
            <a:endParaRPr kumimoji="1" lang="en-US" altLang="ja-JP" sz="3200" dirty="0">
              <a:ea typeface="BIZ UDPゴシック" panose="020B0400000000000000" pitchFamily="50" charset="-128"/>
            </a:endParaRPr>
          </a:p>
          <a:p>
            <a:endParaRPr kumimoji="1" lang="en-US" altLang="ja-JP" sz="800" dirty="0">
              <a:ea typeface="BIZ UDPゴシック" panose="020B0400000000000000" pitchFamily="50" charset="-128"/>
            </a:endParaRPr>
          </a:p>
          <a:p>
            <a:r>
              <a:rPr kumimoji="1" lang="ja-JP" altLang="en-US" sz="3200" dirty="0">
                <a:solidFill>
                  <a:srgbClr val="0070C0"/>
                </a:solidFill>
                <a:ea typeface="BIZ UDPゴシック" panose="020B0400000000000000" pitchFamily="50" charset="-128"/>
              </a:rPr>
              <a:t>国語</a:t>
            </a:r>
            <a:r>
              <a:rPr kumimoji="1" lang="ja-JP" altLang="en-US" sz="3200" dirty="0">
                <a:ea typeface="BIZ UDPゴシック" panose="020B0400000000000000" pitchFamily="50" charset="-128"/>
              </a:rPr>
              <a:t>：引用の仕方，出典の示し方，情報の信頼性</a:t>
            </a:r>
            <a:endParaRPr kumimoji="1" lang="en-US" altLang="ja-JP" sz="3200" dirty="0">
              <a:ea typeface="BIZ UDPゴシック" panose="020B0400000000000000" pitchFamily="50" charset="-128"/>
            </a:endParaRPr>
          </a:p>
          <a:p>
            <a:endParaRPr kumimoji="1" lang="en-US" altLang="ja-JP" sz="800" dirty="0">
              <a:ea typeface="BIZ UDPゴシック" panose="020B0400000000000000" pitchFamily="50" charset="-128"/>
            </a:endParaRPr>
          </a:p>
          <a:p>
            <a:r>
              <a:rPr kumimoji="1" lang="ja-JP" altLang="en-US" sz="3200" dirty="0">
                <a:solidFill>
                  <a:srgbClr val="0070C0"/>
                </a:solidFill>
                <a:ea typeface="BIZ UDPゴシック" panose="020B0400000000000000" pitchFamily="50" charset="-128"/>
              </a:rPr>
              <a:t>社会</a:t>
            </a:r>
            <a:r>
              <a:rPr kumimoji="1" lang="ja-JP" altLang="en-US" sz="3200" dirty="0">
                <a:ea typeface="BIZ UDPゴシック" panose="020B0400000000000000" pitchFamily="50" charset="-128"/>
              </a:rPr>
              <a:t>：情報モラルの指導に留意</a:t>
            </a:r>
            <a:endParaRPr kumimoji="1" lang="en-US" altLang="ja-JP" sz="3200" dirty="0">
              <a:ea typeface="BIZ UDPゴシック" panose="020B0400000000000000" pitchFamily="50" charset="-128"/>
            </a:endParaRPr>
          </a:p>
          <a:p>
            <a:endParaRPr kumimoji="1" lang="en-US" altLang="ja-JP" sz="800" dirty="0">
              <a:ea typeface="BIZ UDPゴシック" panose="020B0400000000000000" pitchFamily="50" charset="-128"/>
            </a:endParaRPr>
          </a:p>
          <a:p>
            <a:r>
              <a:rPr kumimoji="1" lang="ja-JP" altLang="en-US" sz="3200" dirty="0">
                <a:solidFill>
                  <a:srgbClr val="0070C0"/>
                </a:solidFill>
                <a:ea typeface="BIZ UDPゴシック" panose="020B0400000000000000" pitchFamily="50" charset="-128"/>
              </a:rPr>
              <a:t>音楽</a:t>
            </a:r>
            <a:r>
              <a:rPr kumimoji="1" lang="ja-JP" altLang="en-US" sz="3200" dirty="0">
                <a:ea typeface="BIZ UDPゴシック" panose="020B0400000000000000" pitchFamily="50" charset="-128"/>
              </a:rPr>
              <a:t>：知的財産権</a:t>
            </a:r>
            <a:endParaRPr kumimoji="1" lang="en-US" altLang="ja-JP" sz="3200" dirty="0">
              <a:ea typeface="BIZ UDPゴシック" panose="020B0400000000000000" pitchFamily="50" charset="-128"/>
            </a:endParaRPr>
          </a:p>
          <a:p>
            <a:endParaRPr kumimoji="1" lang="en-US" altLang="ja-JP" sz="800" dirty="0">
              <a:ea typeface="BIZ UDPゴシック" panose="020B0400000000000000" pitchFamily="50" charset="-128"/>
            </a:endParaRPr>
          </a:p>
          <a:p>
            <a:r>
              <a:rPr kumimoji="1" lang="ja-JP" altLang="en-US" sz="3200" dirty="0">
                <a:solidFill>
                  <a:srgbClr val="0070C0"/>
                </a:solidFill>
                <a:ea typeface="BIZ UDPゴシック" panose="020B0400000000000000" pitchFamily="50" charset="-128"/>
              </a:rPr>
              <a:t>美術</a:t>
            </a:r>
            <a:r>
              <a:rPr kumimoji="1" lang="ja-JP" altLang="en-US" sz="3200" dirty="0">
                <a:ea typeface="BIZ UDPゴシック" panose="020B0400000000000000" pitchFamily="50" charset="-128"/>
              </a:rPr>
              <a:t>：知的財産権，肖像権</a:t>
            </a:r>
            <a:endParaRPr kumimoji="1" lang="en-US" altLang="ja-JP" sz="3200" dirty="0">
              <a:ea typeface="BIZ UDPゴシック" panose="020B0400000000000000" pitchFamily="50" charset="-128"/>
            </a:endParaRPr>
          </a:p>
          <a:p>
            <a:endParaRPr kumimoji="1" lang="en-US" altLang="ja-JP" sz="800" dirty="0">
              <a:ea typeface="BIZ UDPゴシック" panose="020B0400000000000000" pitchFamily="50" charset="-128"/>
            </a:endParaRPr>
          </a:p>
          <a:p>
            <a:r>
              <a:rPr kumimoji="1" lang="ja-JP" altLang="en-US" sz="3200" dirty="0">
                <a:solidFill>
                  <a:srgbClr val="0070C0"/>
                </a:solidFill>
                <a:ea typeface="BIZ UDPゴシック" panose="020B0400000000000000" pitchFamily="50" charset="-128"/>
              </a:rPr>
              <a:t>保体</a:t>
            </a:r>
            <a:r>
              <a:rPr kumimoji="1" lang="ja-JP" altLang="en-US" sz="3200" dirty="0">
                <a:ea typeface="BIZ UDPゴシック" panose="020B0400000000000000" pitchFamily="50" charset="-128"/>
              </a:rPr>
              <a:t>：健康との関わり</a:t>
            </a:r>
            <a:endParaRPr kumimoji="1" lang="en-US" altLang="ja-JP" sz="3200" dirty="0">
              <a:ea typeface="BIZ UDPゴシック" panose="020B0400000000000000" pitchFamily="50" charset="-128"/>
            </a:endParaRPr>
          </a:p>
          <a:p>
            <a:endParaRPr kumimoji="1" lang="en-US" altLang="ja-JP" sz="800" dirty="0">
              <a:ea typeface="BIZ UDPゴシック" panose="020B0400000000000000" pitchFamily="50" charset="-128"/>
            </a:endParaRPr>
          </a:p>
          <a:p>
            <a:r>
              <a:rPr kumimoji="1" lang="ja-JP" altLang="en-US" sz="3200" dirty="0">
                <a:solidFill>
                  <a:srgbClr val="0070C0"/>
                </a:solidFill>
                <a:ea typeface="BIZ UDPゴシック" panose="020B0400000000000000" pitchFamily="50" charset="-128"/>
              </a:rPr>
              <a:t>技家</a:t>
            </a:r>
            <a:r>
              <a:rPr kumimoji="1" lang="ja-JP" altLang="en-US" sz="3200" dirty="0">
                <a:ea typeface="BIZ UDPゴシック" panose="020B0400000000000000" pitchFamily="50" charset="-128"/>
              </a:rPr>
              <a:t>：著作権を含めた知的財産権，</a:t>
            </a:r>
            <a:endParaRPr kumimoji="1" lang="en-US" altLang="ja-JP" sz="3200" dirty="0">
              <a:ea typeface="BIZ UDPゴシック" panose="020B0400000000000000" pitchFamily="50" charset="-128"/>
            </a:endParaRPr>
          </a:p>
          <a:p>
            <a:r>
              <a:rPr kumimoji="1" lang="ja-JP" altLang="en-US" sz="3200" dirty="0">
                <a:ea typeface="BIZ UDPゴシック" panose="020B0400000000000000" pitchFamily="50" charset="-128"/>
              </a:rPr>
              <a:t>　　　　発信した情報に対する責任</a:t>
            </a:r>
            <a:endParaRPr kumimoji="1" lang="en-US" altLang="ja-JP" sz="3200" dirty="0">
              <a:ea typeface="BIZ UDPゴシック" panose="020B0400000000000000" pitchFamily="50" charset="-128"/>
            </a:endParaRPr>
          </a:p>
          <a:p>
            <a:r>
              <a:rPr kumimoji="1" lang="ja-JP" altLang="en-US" sz="3200" dirty="0">
                <a:ea typeface="BIZ UDPゴシック" panose="020B0400000000000000" pitchFamily="50" charset="-128"/>
              </a:rPr>
              <a:t>　　　　サイバーセキュリティ，個人情報の保護</a:t>
            </a:r>
            <a:endParaRPr kumimoji="1" lang="en-US" altLang="ja-JP" sz="3200" dirty="0">
              <a:ea typeface="BIZ UDPゴシック" panose="020B0400000000000000" pitchFamily="50" charset="-128"/>
            </a:endParaRPr>
          </a:p>
          <a:p>
            <a:endParaRPr kumimoji="1" lang="en-US" altLang="ja-JP" sz="800" dirty="0">
              <a:ea typeface="BIZ UDPゴシック" panose="020B0400000000000000" pitchFamily="50" charset="-128"/>
            </a:endParaRPr>
          </a:p>
          <a:p>
            <a:r>
              <a:rPr kumimoji="1" lang="ja-JP" altLang="en-US" sz="3200" dirty="0">
                <a:solidFill>
                  <a:srgbClr val="0070C0"/>
                </a:solidFill>
                <a:ea typeface="BIZ UDPゴシック" panose="020B0400000000000000" pitchFamily="50" charset="-128"/>
              </a:rPr>
              <a:t>道徳</a:t>
            </a:r>
            <a:r>
              <a:rPr kumimoji="1" lang="ja-JP" altLang="en-US" sz="3200" dirty="0">
                <a:ea typeface="BIZ UDPゴシック" panose="020B0400000000000000" pitchFamily="50" charset="-128"/>
              </a:rPr>
              <a:t>：情報モラルを充実</a:t>
            </a:r>
          </a:p>
        </p:txBody>
      </p:sp>
    </p:spTree>
    <p:extLst>
      <p:ext uri="{BB962C8B-B14F-4D97-AF65-F5344CB8AC3E}">
        <p14:creationId xmlns:p14="http://schemas.microsoft.com/office/powerpoint/2010/main" val="7480513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fld id="{42C76D60-C33D-47C6-BBC6-C0A2F705CF2D}" type="slidenum">
              <a:rPr lang="en-US" altLang="ja-JP" b="0" smtClean="0">
                <a:solidFill>
                  <a:prstClr val="black"/>
                </a:solidFill>
              </a:rPr>
              <a:pPr/>
              <a:t>65</a:t>
            </a:fld>
            <a:endParaRPr lang="en-US" altLang="ja-JP" b="0">
              <a:solidFill>
                <a:prstClr val="black"/>
              </a:solidFill>
            </a:endParaRPr>
          </a:p>
        </p:txBody>
      </p:sp>
      <p:sp>
        <p:nvSpPr>
          <p:cNvPr id="74755" name="テキスト ボックス 5"/>
          <p:cNvSpPr txBox="1">
            <a:spLocks noChangeArrowheads="1"/>
          </p:cNvSpPr>
          <p:nvPr/>
        </p:nvSpPr>
        <p:spPr bwMode="auto">
          <a:xfrm>
            <a:off x="0" y="22285"/>
            <a:ext cx="9143999" cy="584775"/>
          </a:xfrm>
          <a:prstGeom prst="rect">
            <a:avLst/>
          </a:prstGeom>
          <a:noFill/>
          <a:ln w="9525">
            <a:noFill/>
            <a:miter lim="800000"/>
            <a:headEnd/>
            <a:tailEnd/>
          </a:ln>
        </p:spPr>
        <p:txBody>
          <a:bodyPr wrap="square">
            <a:spAutoFit/>
          </a:bodyPr>
          <a:lstStyle/>
          <a:p>
            <a:pPr algn="ctr"/>
            <a:r>
              <a:rPr lang="ja-JP" altLang="en-US" sz="3200" b="1" dirty="0">
                <a:solidFill>
                  <a:schemeClr val="tx2"/>
                </a:solidFill>
                <a:latin typeface="+mj-lt"/>
                <a:ea typeface="BIZ UDPゴシック" panose="020B0400000000000000" pitchFamily="50" charset="-128"/>
                <a:cs typeface="+mj-cs"/>
              </a:rPr>
              <a:t>学習指導要領に記載される中学校の</a:t>
            </a:r>
            <a:r>
              <a:rPr lang="ja-JP" altLang="ja-JP" sz="3200" b="1" dirty="0">
                <a:solidFill>
                  <a:schemeClr val="tx2"/>
                </a:solidFill>
                <a:latin typeface="+mj-lt"/>
                <a:ea typeface="BIZ UDPゴシック" panose="020B0400000000000000" pitchFamily="50" charset="-128"/>
                <a:cs typeface="+mj-cs"/>
              </a:rPr>
              <a:t>情報モラル</a:t>
            </a:r>
            <a:endParaRPr lang="ja-JP" altLang="en-US" sz="3200" b="1" dirty="0">
              <a:solidFill>
                <a:schemeClr val="tx2"/>
              </a:solidFill>
              <a:latin typeface="+mj-lt"/>
              <a:ea typeface="BIZ UDPゴシック" panose="020B0400000000000000" pitchFamily="50" charset="-128"/>
              <a:cs typeface="+mj-cs"/>
            </a:endParaRPr>
          </a:p>
        </p:txBody>
      </p:sp>
      <p:grpSp>
        <p:nvGrpSpPr>
          <p:cNvPr id="74756" name="グループ化 20"/>
          <p:cNvGrpSpPr>
            <a:grpSpLocks/>
          </p:cNvGrpSpPr>
          <p:nvPr/>
        </p:nvGrpSpPr>
        <p:grpSpPr bwMode="auto">
          <a:xfrm>
            <a:off x="250825" y="1628775"/>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a typeface="BIZ UDPゴシック" panose="020B0400000000000000" pitchFamily="50" charset="-128"/>
              </a:endParaRPr>
            </a:p>
          </p:txBody>
        </p:sp>
        <p:sp>
          <p:nvSpPr>
            <p:cNvPr id="10" name="円/楕円 9"/>
            <p:cNvSpPr/>
            <p:nvPr/>
          </p:nvSpPr>
          <p:spPr>
            <a:xfrm>
              <a:off x="1110262" y="2572077"/>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国語</a:t>
              </a:r>
            </a:p>
          </p:txBody>
        </p:sp>
        <p:sp>
          <p:nvSpPr>
            <p:cNvPr id="11" name="円/楕円 10"/>
            <p:cNvSpPr/>
            <p:nvPr/>
          </p:nvSpPr>
          <p:spPr>
            <a:xfrm>
              <a:off x="1855155" y="2458818"/>
              <a:ext cx="705824" cy="1909414"/>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社会</a:t>
              </a:r>
            </a:p>
          </p:txBody>
        </p:sp>
        <p:sp>
          <p:nvSpPr>
            <p:cNvPr id="12" name="円/楕円 11"/>
            <p:cNvSpPr/>
            <p:nvPr/>
          </p:nvSpPr>
          <p:spPr>
            <a:xfrm>
              <a:off x="6796284" y="3020783"/>
              <a:ext cx="679891" cy="1684229"/>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学級活動</a:t>
              </a:r>
            </a:p>
          </p:txBody>
        </p:sp>
        <p:sp>
          <p:nvSpPr>
            <p:cNvPr id="13" name="円/楕円 12"/>
            <p:cNvSpPr/>
            <p:nvPr/>
          </p:nvSpPr>
          <p:spPr>
            <a:xfrm>
              <a:off x="5749736" y="2123039"/>
              <a:ext cx="999072" cy="1684229"/>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道徳</a:t>
              </a:r>
            </a:p>
          </p:txBody>
        </p:sp>
        <p:sp>
          <p:nvSpPr>
            <p:cNvPr id="74765" name="テキスト ボックス 13"/>
            <p:cNvSpPr txBox="1">
              <a:spLocks noChangeArrowheads="1"/>
            </p:cNvSpPr>
            <p:nvPr/>
          </p:nvSpPr>
          <p:spPr bwMode="auto">
            <a:xfrm>
              <a:off x="714348" y="1785926"/>
              <a:ext cx="1780455" cy="335830"/>
            </a:xfrm>
            <a:prstGeom prst="rect">
              <a:avLst/>
            </a:prstGeom>
            <a:noFill/>
            <a:ln w="9525">
              <a:noFill/>
              <a:miter lim="800000"/>
              <a:headEnd/>
              <a:tailEnd/>
            </a:ln>
          </p:spPr>
          <p:txBody>
            <a:bodyPr>
              <a:spAutoFit/>
            </a:bodyPr>
            <a:lstStyle/>
            <a:p>
              <a:r>
                <a:rPr lang="ja-JP" altLang="en-US" sz="2000" dirty="0">
                  <a:solidFill>
                    <a:prstClr val="black"/>
                  </a:solidFill>
                  <a:ea typeface="BIZ UDPゴシック" panose="020B0400000000000000" pitchFamily="50" charset="-128"/>
                </a:rPr>
                <a:t>情報倫理</a:t>
              </a:r>
            </a:p>
          </p:txBody>
        </p:sp>
        <p:sp>
          <p:nvSpPr>
            <p:cNvPr id="74766" name="テキスト ボックス 14"/>
            <p:cNvSpPr txBox="1">
              <a:spLocks noChangeArrowheads="1"/>
            </p:cNvSpPr>
            <p:nvPr/>
          </p:nvSpPr>
          <p:spPr bwMode="auto">
            <a:xfrm>
              <a:off x="714348" y="4255640"/>
              <a:ext cx="2373940" cy="335830"/>
            </a:xfrm>
            <a:prstGeom prst="rect">
              <a:avLst/>
            </a:prstGeom>
            <a:noFill/>
            <a:ln w="9525">
              <a:noFill/>
              <a:miter lim="800000"/>
              <a:headEnd/>
              <a:tailEnd/>
            </a:ln>
          </p:spPr>
          <p:txBody>
            <a:bodyPr>
              <a:spAutoFit/>
            </a:bodyPr>
            <a:lstStyle/>
            <a:p>
              <a:r>
                <a:rPr lang="ja-JP" altLang="en-US" sz="2000" dirty="0">
                  <a:solidFill>
                    <a:prstClr val="black"/>
                  </a:solidFill>
                  <a:ea typeface="BIZ UDPゴシック" panose="020B0400000000000000" pitchFamily="50" charset="-128"/>
                </a:rPr>
                <a:t>情報安全</a:t>
              </a:r>
            </a:p>
          </p:txBody>
        </p:sp>
        <p:sp>
          <p:nvSpPr>
            <p:cNvPr id="16" name="円/楕円 15"/>
            <p:cNvSpPr/>
            <p:nvPr/>
          </p:nvSpPr>
          <p:spPr>
            <a:xfrm>
              <a:off x="2661046" y="2589399"/>
              <a:ext cx="553124" cy="123519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音楽</a:t>
              </a:r>
            </a:p>
          </p:txBody>
        </p:sp>
        <p:sp>
          <p:nvSpPr>
            <p:cNvPr id="17" name="円/楕円 16"/>
            <p:cNvSpPr/>
            <p:nvPr/>
          </p:nvSpPr>
          <p:spPr>
            <a:xfrm>
              <a:off x="3370658" y="2572077"/>
              <a:ext cx="572922" cy="123519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美術</a:t>
              </a:r>
            </a:p>
          </p:txBody>
        </p:sp>
        <p:sp>
          <p:nvSpPr>
            <p:cNvPr id="18" name="円/楕円 17"/>
            <p:cNvSpPr/>
            <p:nvPr/>
          </p:nvSpPr>
          <p:spPr>
            <a:xfrm>
              <a:off x="4068891" y="3021116"/>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保体</a:t>
              </a:r>
            </a:p>
          </p:txBody>
        </p:sp>
        <p:sp>
          <p:nvSpPr>
            <p:cNvPr id="19" name="円/楕円 18"/>
            <p:cNvSpPr/>
            <p:nvPr/>
          </p:nvSpPr>
          <p:spPr>
            <a:xfrm>
              <a:off x="4722082" y="1897853"/>
              <a:ext cx="937608" cy="2919419"/>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技術</a:t>
              </a:r>
              <a:endParaRPr lang="en-US" altLang="ja-JP" dirty="0">
                <a:solidFill>
                  <a:prstClr val="white"/>
                </a:solidFill>
                <a:ea typeface="BIZ UDPゴシック" panose="020B0400000000000000" pitchFamily="50" charset="-128"/>
              </a:endParaRPr>
            </a:p>
            <a:p>
              <a:pPr algn="ctr">
                <a:defRPr/>
              </a:pPr>
              <a:r>
                <a:rPr lang="ja-JP" altLang="en-US" dirty="0">
                  <a:solidFill>
                    <a:prstClr val="white"/>
                  </a:solidFill>
                  <a:ea typeface="BIZ UDPゴシック" panose="020B0400000000000000" pitchFamily="50" charset="-128"/>
                </a:rPr>
                <a:t>・</a:t>
              </a:r>
              <a:endParaRPr lang="en-US" altLang="ja-JP" dirty="0">
                <a:solidFill>
                  <a:prstClr val="white"/>
                </a:solidFill>
                <a:ea typeface="BIZ UDPゴシック" panose="020B0400000000000000" pitchFamily="50" charset="-128"/>
              </a:endParaRPr>
            </a:p>
            <a:p>
              <a:pPr algn="ctr">
                <a:defRPr/>
              </a:pPr>
              <a:r>
                <a:rPr lang="ja-JP" altLang="en-US" dirty="0">
                  <a:solidFill>
                    <a:prstClr val="white"/>
                  </a:solidFill>
                  <a:ea typeface="BIZ UDPゴシック" panose="020B0400000000000000" pitchFamily="50" charset="-128"/>
                </a:rPr>
                <a:t>家庭</a:t>
              </a:r>
            </a:p>
          </p:txBody>
        </p:sp>
        <p:sp>
          <p:nvSpPr>
            <p:cNvPr id="20" name="円/楕円 19"/>
            <p:cNvSpPr/>
            <p:nvPr/>
          </p:nvSpPr>
          <p:spPr>
            <a:xfrm>
              <a:off x="7651962" y="1916507"/>
              <a:ext cx="583485" cy="288077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ea typeface="BIZ UDPゴシック" panose="020B0400000000000000" pitchFamily="50" charset="-128"/>
                </a:rPr>
                <a:t>総合</a:t>
              </a:r>
            </a:p>
          </p:txBody>
        </p:sp>
      </p:grpSp>
    </p:spTree>
    <p:extLst>
      <p:ext uri="{BB962C8B-B14F-4D97-AF65-F5344CB8AC3E}">
        <p14:creationId xmlns:p14="http://schemas.microsoft.com/office/powerpoint/2010/main" val="36351151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66</a:t>
            </a:fld>
            <a:endParaRPr lang="en-US" altLang="ja-JP" b="0"/>
          </a:p>
        </p:txBody>
      </p:sp>
      <p:sp>
        <p:nvSpPr>
          <p:cNvPr id="4" name="正方形/長方形 4"/>
          <p:cNvSpPr>
            <a:spLocks noChangeArrowheads="1"/>
          </p:cNvSpPr>
          <p:nvPr/>
        </p:nvSpPr>
        <p:spPr bwMode="auto">
          <a:xfrm>
            <a:off x="0" y="24787"/>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学習指導要領（解説）の変化</a:t>
            </a:r>
          </a:p>
        </p:txBody>
      </p:sp>
      <p:sp>
        <p:nvSpPr>
          <p:cNvPr id="5" name="テキスト ボックス 4"/>
          <p:cNvSpPr txBox="1"/>
          <p:nvPr/>
        </p:nvSpPr>
        <p:spPr>
          <a:xfrm>
            <a:off x="143258" y="899456"/>
            <a:ext cx="8299067" cy="1077218"/>
          </a:xfrm>
          <a:prstGeom prst="rect">
            <a:avLst/>
          </a:prstGeom>
          <a:noFill/>
        </p:spPr>
        <p:txBody>
          <a:bodyPr wrap="none" rtlCol="0">
            <a:spAutoFit/>
          </a:bodyPr>
          <a:lstStyle/>
          <a:p>
            <a:r>
              <a:rPr kumimoji="1" lang="ja-JP" altLang="en-US" sz="3200" dirty="0">
                <a:ea typeface="BIZ UDPゴシック" panose="020B0400000000000000" pitchFamily="50" charset="-128"/>
              </a:rPr>
              <a:t>・「総則」の中で，情報モラルが情報活用能力の</a:t>
            </a:r>
            <a:endParaRPr kumimoji="1" lang="en-US" altLang="ja-JP" sz="3200" dirty="0">
              <a:ea typeface="BIZ UDPゴシック" panose="020B0400000000000000" pitchFamily="50" charset="-128"/>
            </a:endParaRPr>
          </a:p>
          <a:p>
            <a:r>
              <a:rPr kumimoji="1" lang="ja-JP" altLang="en-US" sz="3200" dirty="0">
                <a:ea typeface="BIZ UDPゴシック" panose="020B0400000000000000" pitchFamily="50" charset="-128"/>
              </a:rPr>
              <a:t>　中に組み込まれた</a:t>
            </a:r>
          </a:p>
        </p:txBody>
      </p:sp>
      <p:sp>
        <p:nvSpPr>
          <p:cNvPr id="7" name="正方形/長方形 6"/>
          <p:cNvSpPr/>
          <p:nvPr/>
        </p:nvSpPr>
        <p:spPr>
          <a:xfrm>
            <a:off x="656617" y="2175842"/>
            <a:ext cx="7830765"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各学校においては，生徒の発達の段階を考慮し，言語能力，情報活用能力（</a:t>
            </a:r>
            <a:r>
              <a:rPr lang="ja-JP" altLang="en-US" sz="2800" dirty="0">
                <a:solidFill>
                  <a:srgbClr val="FF0000"/>
                </a:solidFill>
                <a:latin typeface="BIZ UDPゴシック" panose="020B0400000000000000" pitchFamily="50" charset="-128"/>
                <a:ea typeface="BIZ UDPゴシック" panose="020B0400000000000000" pitchFamily="50" charset="-128"/>
              </a:rPr>
              <a:t>情報モラル</a:t>
            </a:r>
            <a:r>
              <a:rPr lang="ja-JP" altLang="en-US" sz="2800" dirty="0">
                <a:latin typeface="BIZ UDPゴシック" panose="020B0400000000000000" pitchFamily="50" charset="-128"/>
                <a:ea typeface="BIZ UDPゴシック" panose="020B0400000000000000" pitchFamily="50" charset="-128"/>
              </a:rPr>
              <a:t>を含む。），問題発見・解決能力等の・・・・・</a:t>
            </a:r>
          </a:p>
        </p:txBody>
      </p:sp>
      <p:sp>
        <p:nvSpPr>
          <p:cNvPr id="8" name="テキスト ボックス 7"/>
          <p:cNvSpPr txBox="1"/>
          <p:nvPr/>
        </p:nvSpPr>
        <p:spPr>
          <a:xfrm>
            <a:off x="143258" y="3933056"/>
            <a:ext cx="9025941" cy="1569660"/>
          </a:xfrm>
          <a:prstGeom prst="rect">
            <a:avLst/>
          </a:prstGeom>
          <a:noFill/>
        </p:spPr>
        <p:txBody>
          <a:bodyPr wrap="square" rtlCol="0">
            <a:spAutoFit/>
          </a:bodyPr>
          <a:lstStyle/>
          <a:p>
            <a:pPr marL="176213" indent="-176213"/>
            <a:r>
              <a:rPr kumimoji="1" lang="ja-JP" altLang="en-US" sz="3200" dirty="0">
                <a:ea typeface="BIZ UDPゴシック" panose="020B0400000000000000" pitchFamily="50" charset="-128"/>
              </a:rPr>
              <a:t>・技術・家庭科（技術分野）の解説では，情報モラルの内容を網羅するように紹介された</a:t>
            </a:r>
            <a:endParaRPr kumimoji="1" lang="en-US" altLang="ja-JP" sz="3200" dirty="0">
              <a:ea typeface="BIZ UDPゴシック" panose="020B0400000000000000" pitchFamily="50" charset="-128"/>
            </a:endParaRPr>
          </a:p>
          <a:p>
            <a:r>
              <a:rPr kumimoji="1" lang="ja-JP" altLang="en-US" sz="3200" dirty="0">
                <a:ea typeface="BIZ UDPゴシック" panose="020B0400000000000000" pitchFamily="50" charset="-128"/>
              </a:rPr>
              <a:t>　</a:t>
            </a:r>
          </a:p>
        </p:txBody>
      </p:sp>
    </p:spTree>
    <p:extLst>
      <p:ext uri="{BB962C8B-B14F-4D97-AF65-F5344CB8AC3E}">
        <p14:creationId xmlns:p14="http://schemas.microsoft.com/office/powerpoint/2010/main" val="37338150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67</a:t>
            </a:fld>
            <a:endParaRPr lang="en-US" altLang="ja-JP" b="0"/>
          </a:p>
        </p:txBody>
      </p:sp>
      <p:sp>
        <p:nvSpPr>
          <p:cNvPr id="4" name="正方形/長方形 4"/>
          <p:cNvSpPr>
            <a:spLocks noChangeArrowheads="1"/>
          </p:cNvSpPr>
          <p:nvPr/>
        </p:nvSpPr>
        <p:spPr bwMode="auto">
          <a:xfrm>
            <a:off x="0" y="-13701"/>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学習指導要領（解説）の変化</a:t>
            </a:r>
          </a:p>
        </p:txBody>
      </p:sp>
      <p:sp>
        <p:nvSpPr>
          <p:cNvPr id="3" name="テキスト ボックス 2"/>
          <p:cNvSpPr txBox="1"/>
          <p:nvPr/>
        </p:nvSpPr>
        <p:spPr>
          <a:xfrm>
            <a:off x="467544" y="980728"/>
            <a:ext cx="8483413" cy="1077218"/>
          </a:xfrm>
          <a:prstGeom prst="rect">
            <a:avLst/>
          </a:prstGeom>
          <a:noFill/>
        </p:spPr>
        <p:txBody>
          <a:bodyPr wrap="none" rtlCol="0">
            <a:spAutoFit/>
          </a:bodyPr>
          <a:lstStyle/>
          <a:p>
            <a:r>
              <a:rPr kumimoji="1" lang="ja-JP" altLang="en-US" sz="3200" dirty="0">
                <a:ea typeface="BIZ UDPゴシック" panose="020B0400000000000000" pitchFamily="50" charset="-128"/>
              </a:rPr>
              <a:t>・特別の教科　道徳では，情報モラルに関する</a:t>
            </a:r>
            <a:endParaRPr kumimoji="1" lang="en-US" altLang="ja-JP" sz="3200" dirty="0">
              <a:ea typeface="BIZ UDPゴシック" panose="020B0400000000000000" pitchFamily="50" charset="-128"/>
            </a:endParaRPr>
          </a:p>
          <a:p>
            <a:r>
              <a:rPr kumimoji="1" lang="ja-JP" altLang="en-US" sz="3200" dirty="0">
                <a:ea typeface="BIZ UDPゴシック" panose="020B0400000000000000" pitchFamily="50" charset="-128"/>
              </a:rPr>
              <a:t>　指導を「</a:t>
            </a:r>
            <a:r>
              <a:rPr kumimoji="1" lang="ja-JP" altLang="en-US" sz="3200" dirty="0">
                <a:solidFill>
                  <a:srgbClr val="FF0000"/>
                </a:solidFill>
                <a:ea typeface="BIZ UDPゴシック" panose="020B0400000000000000" pitchFamily="50" charset="-128"/>
              </a:rPr>
              <a:t>留意する</a:t>
            </a:r>
            <a:r>
              <a:rPr kumimoji="1" lang="ja-JP" altLang="en-US" sz="3200" dirty="0">
                <a:ea typeface="BIZ UDPゴシック" panose="020B0400000000000000" pitchFamily="50" charset="-128"/>
              </a:rPr>
              <a:t>」から「</a:t>
            </a:r>
            <a:r>
              <a:rPr kumimoji="1" lang="ja-JP" altLang="en-US" sz="3200" dirty="0">
                <a:solidFill>
                  <a:srgbClr val="FF0000"/>
                </a:solidFill>
                <a:ea typeface="BIZ UDPゴシック" panose="020B0400000000000000" pitchFamily="50" charset="-128"/>
              </a:rPr>
              <a:t>充実する</a:t>
            </a:r>
            <a:r>
              <a:rPr kumimoji="1" lang="ja-JP" altLang="en-US" sz="3200" dirty="0">
                <a:ea typeface="BIZ UDPゴシック" panose="020B0400000000000000" pitchFamily="50" charset="-128"/>
              </a:rPr>
              <a:t>」に変わった</a:t>
            </a:r>
          </a:p>
        </p:txBody>
      </p:sp>
      <p:sp>
        <p:nvSpPr>
          <p:cNvPr id="6" name="テキスト ボックス 5"/>
          <p:cNvSpPr txBox="1"/>
          <p:nvPr/>
        </p:nvSpPr>
        <p:spPr>
          <a:xfrm>
            <a:off x="467544" y="2467600"/>
            <a:ext cx="8161209" cy="1077218"/>
          </a:xfrm>
          <a:prstGeom prst="rect">
            <a:avLst/>
          </a:prstGeom>
          <a:noFill/>
        </p:spPr>
        <p:txBody>
          <a:bodyPr wrap="none" rtlCol="0">
            <a:spAutoFit/>
          </a:bodyPr>
          <a:lstStyle/>
          <a:p>
            <a:r>
              <a:rPr kumimoji="1" lang="ja-JP" altLang="en-US" sz="3200" dirty="0">
                <a:ea typeface="BIZ UDPゴシック" panose="020B0400000000000000" pitchFamily="50" charset="-128"/>
              </a:rPr>
              <a:t>・特別の教科　道徳の解説では，情報モラルの</a:t>
            </a:r>
            <a:endParaRPr kumimoji="1" lang="en-US" altLang="ja-JP" sz="3200" dirty="0">
              <a:ea typeface="BIZ UDPゴシック" panose="020B0400000000000000" pitchFamily="50" charset="-128"/>
            </a:endParaRPr>
          </a:p>
          <a:p>
            <a:r>
              <a:rPr kumimoji="1" lang="ja-JP" altLang="en-US" sz="3200" dirty="0">
                <a:ea typeface="BIZ UDPゴシック" panose="020B0400000000000000" pitchFamily="50" charset="-128"/>
              </a:rPr>
              <a:t>　扱い方に関してより具体的に紹介された</a:t>
            </a:r>
          </a:p>
        </p:txBody>
      </p:sp>
      <p:sp>
        <p:nvSpPr>
          <p:cNvPr id="9" name="正方形/長方形 8"/>
          <p:cNvSpPr/>
          <p:nvPr/>
        </p:nvSpPr>
        <p:spPr>
          <a:xfrm>
            <a:off x="635910" y="3645024"/>
            <a:ext cx="8069990"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ea typeface="BIZ UDPゴシック" panose="020B0400000000000000" pitchFamily="50" charset="-128"/>
              </a:rPr>
              <a:t>　</a:t>
            </a:r>
            <a:r>
              <a:rPr lang="ja-JP" altLang="en-US" sz="2800" dirty="0">
                <a:ea typeface="BIZ UDPゴシック" panose="020B0400000000000000" pitchFamily="50" charset="-128"/>
              </a:rPr>
              <a:t>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a:t>
            </a:r>
            <a:endParaRPr lang="ja-JP" altLang="en-US" sz="3200" dirty="0">
              <a:ea typeface="BIZ UDPゴシック" panose="020B0400000000000000" pitchFamily="50" charset="-128"/>
            </a:endParaRPr>
          </a:p>
        </p:txBody>
      </p:sp>
    </p:spTree>
    <p:extLst>
      <p:ext uri="{BB962C8B-B14F-4D97-AF65-F5344CB8AC3E}">
        <p14:creationId xmlns:p14="http://schemas.microsoft.com/office/powerpoint/2010/main" val="5489847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68</a:t>
            </a:fld>
            <a:endParaRPr lang="en-US" altLang="ja-JP" b="0"/>
          </a:p>
        </p:txBody>
      </p:sp>
      <p:sp>
        <p:nvSpPr>
          <p:cNvPr id="3" name="正方形/長方形 4"/>
          <p:cNvSpPr>
            <a:spLocks noChangeArrowheads="1"/>
          </p:cNvSpPr>
          <p:nvPr/>
        </p:nvSpPr>
        <p:spPr bwMode="auto">
          <a:xfrm>
            <a:off x="2356489" y="3068960"/>
            <a:ext cx="4431021" cy="707886"/>
          </a:xfrm>
          <a:prstGeom prst="rect">
            <a:avLst/>
          </a:prstGeom>
          <a:noFill/>
          <a:ln w="9525">
            <a:noFill/>
            <a:miter lim="800000"/>
            <a:headEnd/>
            <a:tailEnd/>
          </a:ln>
        </p:spPr>
        <p:txBody>
          <a:bodyPr wrap="none">
            <a:spAutoFit/>
          </a:bodyPr>
          <a:lstStyle/>
          <a:p>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中学校</a:t>
            </a:r>
            <a:r>
              <a:rPr lang="en-US" altLang="ja-JP" sz="4000" b="1" dirty="0">
                <a:latin typeface="BIZ UDPゴシック" panose="020B0400000000000000" pitchFamily="50" charset="-128"/>
                <a:ea typeface="BIZ UDPゴシック" panose="020B0400000000000000" pitchFamily="50" charset="-128"/>
              </a:rPr>
              <a:t>】 </a:t>
            </a:r>
            <a:r>
              <a:rPr lang="ja-JP" altLang="en-US" sz="4000" b="1" dirty="0">
                <a:latin typeface="BIZ UDPゴシック" panose="020B0400000000000000" pitchFamily="50" charset="-128"/>
                <a:ea typeface="BIZ UDPゴシック" panose="020B0400000000000000" pitchFamily="50" charset="-128"/>
              </a:rPr>
              <a:t>「資料編」</a:t>
            </a:r>
          </a:p>
        </p:txBody>
      </p:sp>
    </p:spTree>
    <p:extLst>
      <p:ext uri="{BB962C8B-B14F-4D97-AF65-F5344CB8AC3E}">
        <p14:creationId xmlns:p14="http://schemas.microsoft.com/office/powerpoint/2010/main" val="7589191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AFE430FB-9871-4658-94D0-6D91A81C631F}" type="slidenum">
              <a:rPr lang="en-US" altLang="ja-JP" b="0"/>
              <a:pPr>
                <a:defRPr/>
              </a:pPr>
              <a:t>69</a:t>
            </a:fld>
            <a:endParaRPr lang="en-US" altLang="ja-JP" b="0"/>
          </a:p>
        </p:txBody>
      </p:sp>
      <p:sp>
        <p:nvSpPr>
          <p:cNvPr id="63491"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「総則」</a:t>
            </a:r>
          </a:p>
        </p:txBody>
      </p:sp>
      <p:sp>
        <p:nvSpPr>
          <p:cNvPr id="4" name="正方形/長方形 3"/>
          <p:cNvSpPr/>
          <p:nvPr/>
        </p:nvSpPr>
        <p:spPr>
          <a:xfrm>
            <a:off x="647564" y="1268760"/>
            <a:ext cx="7848872"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各学校においては，生徒の発達の段階を考慮し，言語能力，情報活用能力（</a:t>
            </a:r>
            <a:r>
              <a:rPr lang="ja-JP" altLang="en-US" sz="2800" dirty="0">
                <a:solidFill>
                  <a:srgbClr val="FF0000"/>
                </a:solidFill>
                <a:latin typeface="BIZ UDPゴシック" panose="020B0400000000000000" pitchFamily="50" charset="-128"/>
                <a:ea typeface="BIZ UDPゴシック" panose="020B0400000000000000" pitchFamily="50" charset="-128"/>
              </a:rPr>
              <a:t>情報モラル</a:t>
            </a:r>
            <a:r>
              <a:rPr lang="ja-JP" altLang="en-US" sz="2800" dirty="0">
                <a:latin typeface="BIZ UDPゴシック" panose="020B0400000000000000" pitchFamily="50" charset="-128"/>
                <a:ea typeface="BIZ UDPゴシック" panose="020B0400000000000000" pitchFamily="50" charset="-128"/>
              </a:rPr>
              <a:t>を含む。），問題発見・解決能力等の学習の基盤となる資質・能力を育成していくことができるよう，各教科等の特質を生かし，教科等横断的な視点から教育課程の編成を図るものとする。</a:t>
            </a:r>
          </a:p>
        </p:txBody>
      </p:sp>
    </p:spTree>
    <p:extLst>
      <p:ext uri="{BB962C8B-B14F-4D97-AF65-F5344CB8AC3E}">
        <p14:creationId xmlns:p14="http://schemas.microsoft.com/office/powerpoint/2010/main" val="363906084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正方形/長方形 391"/>
          <p:cNvSpPr/>
          <p:nvPr/>
        </p:nvSpPr>
        <p:spPr>
          <a:xfrm>
            <a:off x="107504" y="736142"/>
            <a:ext cx="3672408" cy="59850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 name="スライド番号プレースホルダー 1"/>
          <p:cNvSpPr>
            <a:spLocks noGrp="1"/>
          </p:cNvSpPr>
          <p:nvPr>
            <p:ph type="sldNum" sz="quarter" idx="12"/>
          </p:nvPr>
        </p:nvSpPr>
        <p:spPr>
          <a:xfrm>
            <a:off x="7624552" y="6381750"/>
            <a:ext cx="1403350" cy="47625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en-US" altLang="ja-JP" sz="2400" b="0" i="0" u="none" strike="noStrike" kern="1200" cap="none" spc="0" normalizeH="0" baseline="0" noProof="0" dirty="0">
              <a:ln>
                <a:noFill/>
              </a:ln>
              <a:solidFill>
                <a:prstClr val="black"/>
              </a:solidFill>
              <a:effectLst/>
              <a:uLnTx/>
              <a:uFillTx/>
            </a:endParaRPr>
          </a:p>
        </p:txBody>
      </p:sp>
      <p:sp>
        <p:nvSpPr>
          <p:cNvPr id="410" name="正方形/長方形 409"/>
          <p:cNvSpPr/>
          <p:nvPr/>
        </p:nvSpPr>
        <p:spPr>
          <a:xfrm>
            <a:off x="107504" y="2393244"/>
            <a:ext cx="3672408" cy="204328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391" name="グループ化 390"/>
          <p:cNvGrpSpPr/>
          <p:nvPr/>
        </p:nvGrpSpPr>
        <p:grpSpPr>
          <a:xfrm>
            <a:off x="180710" y="2492897"/>
            <a:ext cx="3525996" cy="1819004"/>
            <a:chOff x="335280" y="69848"/>
            <a:chExt cx="8515349" cy="4392931"/>
          </a:xfrm>
        </p:grpSpPr>
        <p:grpSp>
          <p:nvGrpSpPr>
            <p:cNvPr id="199" name="グループ化 198"/>
            <p:cNvGrpSpPr/>
            <p:nvPr/>
          </p:nvGrpSpPr>
          <p:grpSpPr>
            <a:xfrm>
              <a:off x="335280" y="69848"/>
              <a:ext cx="8515349" cy="4392931"/>
              <a:chOff x="335280" y="1619248"/>
              <a:chExt cx="8515349" cy="4392931"/>
            </a:xfrm>
          </p:grpSpPr>
          <p:sp>
            <p:nvSpPr>
              <p:cNvPr id="200" name="角丸四角形 11"/>
              <p:cNvSpPr/>
              <p:nvPr/>
            </p:nvSpPr>
            <p:spPr>
              <a:xfrm>
                <a:off x="628954" y="1619248"/>
                <a:ext cx="7886395"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a:blip r:embed="rId3">
                  <a:duotone>
                    <a:srgbClr val="ED7D31">
                      <a:shade val="45000"/>
                      <a:satMod val="135000"/>
                    </a:srgbClr>
                    <a:prstClr val="white"/>
                  </a:duotone>
                </a:blip>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01" name="角丸四角形 11"/>
              <p:cNvSpPr/>
              <p:nvPr/>
            </p:nvSpPr>
            <p:spPr>
              <a:xfrm>
                <a:off x="335280" y="1619248"/>
                <a:ext cx="8515349"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dpi="0" rotWithShape="1">
                <a:blip r:embed="rId3">
                  <a:alphaModFix amt="78000"/>
                  <a:duotone>
                    <a:srgbClr val="ED7D31">
                      <a:shade val="45000"/>
                      <a:satMod val="135000"/>
                    </a:srgbClr>
                    <a:prstClr val="white"/>
                  </a:duotone>
                </a:blip>
                <a:srcRect/>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02" name="グループ化 201"/>
            <p:cNvGrpSpPr/>
            <p:nvPr/>
          </p:nvGrpSpPr>
          <p:grpSpPr>
            <a:xfrm>
              <a:off x="2700867" y="507999"/>
              <a:ext cx="3352800" cy="3352800"/>
              <a:chOff x="2700867" y="2057399"/>
              <a:chExt cx="3352800" cy="3352800"/>
            </a:xfrm>
          </p:grpSpPr>
          <p:sp>
            <p:nvSpPr>
              <p:cNvPr id="203" name="円/楕円 202"/>
              <p:cNvSpPr/>
              <p:nvPr/>
            </p:nvSpPr>
            <p:spPr>
              <a:xfrm>
                <a:off x="2700867" y="2057399"/>
                <a:ext cx="3352800" cy="33528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04" name="円/楕円 203"/>
              <p:cNvSpPr/>
              <p:nvPr/>
            </p:nvSpPr>
            <p:spPr>
              <a:xfrm>
                <a:off x="3166533" y="2523067"/>
                <a:ext cx="2421465" cy="2421465"/>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05" name="円/楕円 204"/>
              <p:cNvSpPr/>
              <p:nvPr/>
            </p:nvSpPr>
            <p:spPr>
              <a:xfrm rot="16200000" flipV="1">
                <a:off x="3221565" y="2578099"/>
                <a:ext cx="2311400" cy="23114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06" name="グループ化 205"/>
            <p:cNvGrpSpPr/>
            <p:nvPr/>
          </p:nvGrpSpPr>
          <p:grpSpPr>
            <a:xfrm>
              <a:off x="6284708" y="141289"/>
              <a:ext cx="2159438" cy="3002969"/>
              <a:chOff x="2134429" y="695384"/>
              <a:chExt cx="2403703" cy="3342649"/>
            </a:xfrm>
          </p:grpSpPr>
          <p:sp>
            <p:nvSpPr>
              <p:cNvPr id="207" name="フリーフォーム 206"/>
              <p:cNvSpPr/>
              <p:nvPr/>
            </p:nvSpPr>
            <p:spPr>
              <a:xfrm>
                <a:off x="2134429" y="695384"/>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08" name="フリーフォーム 207"/>
              <p:cNvSpPr/>
              <p:nvPr/>
            </p:nvSpPr>
            <p:spPr>
              <a:xfrm>
                <a:off x="2134429" y="1676949"/>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209" name="フリーフォーム 208"/>
            <p:cNvSpPr/>
            <p:nvPr/>
          </p:nvSpPr>
          <p:spPr>
            <a:xfrm>
              <a:off x="6326657" y="449394"/>
              <a:ext cx="620842" cy="381298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0842" h="3812983">
                  <a:moveTo>
                    <a:pt x="92945" y="22034"/>
                  </a:moveTo>
                  <a:cubicBezTo>
                    <a:pt x="69925" y="110140"/>
                    <a:pt x="39763" y="684021"/>
                    <a:pt x="75" y="1017396"/>
                  </a:cubicBezTo>
                  <a:cubicBezTo>
                    <a:pt x="-3100" y="1305527"/>
                    <a:pt x="93738" y="1500790"/>
                    <a:pt x="212006" y="1536508"/>
                  </a:cubicBezTo>
                  <a:cubicBezTo>
                    <a:pt x="236612" y="1671446"/>
                    <a:pt x="230262" y="1806383"/>
                    <a:pt x="228675" y="1941321"/>
                  </a:cubicBezTo>
                  <a:cubicBezTo>
                    <a:pt x="198513" y="2512821"/>
                    <a:pt x="115962" y="3298633"/>
                    <a:pt x="138188" y="3655821"/>
                  </a:cubicBezTo>
                  <a:cubicBezTo>
                    <a:pt x="157238" y="3722495"/>
                    <a:pt x="171525" y="3808222"/>
                    <a:pt x="323925" y="3812983"/>
                  </a:cubicBezTo>
                  <a:cubicBezTo>
                    <a:pt x="482676" y="3805840"/>
                    <a:pt x="474737" y="3729639"/>
                    <a:pt x="500138" y="3655821"/>
                  </a:cubicBezTo>
                  <a:lnTo>
                    <a:pt x="402506" y="1938940"/>
                  </a:lnTo>
                  <a:cubicBezTo>
                    <a:pt x="407268" y="1804796"/>
                    <a:pt x="404887" y="1670653"/>
                    <a:pt x="416793" y="1536509"/>
                  </a:cubicBezTo>
                  <a:cubicBezTo>
                    <a:pt x="562843" y="1496028"/>
                    <a:pt x="632694" y="1226946"/>
                    <a:pt x="619200" y="1069783"/>
                  </a:cubicBezTo>
                  <a:cubicBezTo>
                    <a:pt x="599356" y="711800"/>
                    <a:pt x="577131" y="368108"/>
                    <a:pt x="545382" y="17270"/>
                  </a:cubicBezTo>
                  <a:cubicBezTo>
                    <a:pt x="521570" y="-9717"/>
                    <a:pt x="502520" y="1395"/>
                    <a:pt x="488232" y="7745"/>
                  </a:cubicBezTo>
                  <a:cubicBezTo>
                    <a:pt x="486645" y="337945"/>
                    <a:pt x="485057" y="668146"/>
                    <a:pt x="483470" y="998346"/>
                  </a:cubicBezTo>
                  <a:cubicBezTo>
                    <a:pt x="452513" y="1045970"/>
                    <a:pt x="423938" y="1031683"/>
                    <a:pt x="395363" y="1005489"/>
                  </a:cubicBezTo>
                  <a:lnTo>
                    <a:pt x="357264" y="14890"/>
                  </a:lnTo>
                  <a:cubicBezTo>
                    <a:pt x="338214" y="2983"/>
                    <a:pt x="312019" y="603"/>
                    <a:pt x="295350" y="10127"/>
                  </a:cubicBezTo>
                  <a:cubicBezTo>
                    <a:pt x="282650" y="45449"/>
                    <a:pt x="265189" y="835231"/>
                    <a:pt x="240583" y="1003109"/>
                  </a:cubicBezTo>
                  <a:cubicBezTo>
                    <a:pt x="208833" y="1025730"/>
                    <a:pt x="214784" y="1023347"/>
                    <a:pt x="169143" y="1010251"/>
                  </a:cubicBezTo>
                  <a:cubicBezTo>
                    <a:pt x="109214" y="914207"/>
                    <a:pt x="171923" y="189117"/>
                    <a:pt x="154858" y="22033"/>
                  </a:cubicBezTo>
                  <a:cubicBezTo>
                    <a:pt x="133030" y="7349"/>
                    <a:pt x="122711" y="11716"/>
                    <a:pt x="92945" y="22034"/>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10" name="フリーフォーム 209"/>
            <p:cNvSpPr/>
            <p:nvPr/>
          </p:nvSpPr>
          <p:spPr>
            <a:xfrm>
              <a:off x="7052499" y="441501"/>
              <a:ext cx="402750" cy="382087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2750" h="3820875">
                  <a:moveTo>
                    <a:pt x="136942" y="244240"/>
                  </a:moveTo>
                  <a:cubicBezTo>
                    <a:pt x="113922" y="332346"/>
                    <a:pt x="50422" y="601425"/>
                    <a:pt x="15497" y="932419"/>
                  </a:cubicBezTo>
                  <a:cubicBezTo>
                    <a:pt x="-1966" y="1218169"/>
                    <a:pt x="-9902" y="1630125"/>
                    <a:pt x="20260" y="1806337"/>
                  </a:cubicBezTo>
                  <a:cubicBezTo>
                    <a:pt x="104397" y="1903175"/>
                    <a:pt x="121859" y="1928575"/>
                    <a:pt x="120272" y="2063513"/>
                  </a:cubicBezTo>
                  <a:cubicBezTo>
                    <a:pt x="90110" y="2635013"/>
                    <a:pt x="12322" y="3306525"/>
                    <a:pt x="34548" y="3663713"/>
                  </a:cubicBezTo>
                  <a:cubicBezTo>
                    <a:pt x="53598" y="3730387"/>
                    <a:pt x="67885" y="3816114"/>
                    <a:pt x="220285" y="3820875"/>
                  </a:cubicBezTo>
                  <a:cubicBezTo>
                    <a:pt x="379036" y="3813732"/>
                    <a:pt x="371097" y="3737531"/>
                    <a:pt x="396498" y="3663713"/>
                  </a:cubicBezTo>
                  <a:lnTo>
                    <a:pt x="306010" y="2061132"/>
                  </a:lnTo>
                  <a:cubicBezTo>
                    <a:pt x="310772" y="1926988"/>
                    <a:pt x="320297" y="1916670"/>
                    <a:pt x="384590" y="1856345"/>
                  </a:cubicBezTo>
                  <a:cubicBezTo>
                    <a:pt x="399671" y="1706327"/>
                    <a:pt x="398086" y="1220551"/>
                    <a:pt x="396498" y="1063388"/>
                  </a:cubicBezTo>
                  <a:cubicBezTo>
                    <a:pt x="400466" y="700642"/>
                    <a:pt x="413960" y="487919"/>
                    <a:pt x="382211" y="137081"/>
                  </a:cubicBezTo>
                  <a:cubicBezTo>
                    <a:pt x="372686" y="66040"/>
                    <a:pt x="326253" y="19208"/>
                    <a:pt x="275056" y="1349"/>
                  </a:cubicBezTo>
                  <a:cubicBezTo>
                    <a:pt x="253228" y="-13335"/>
                    <a:pt x="161945" y="93428"/>
                    <a:pt x="136942" y="244240"/>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211" name="グループ化 210"/>
            <p:cNvGrpSpPr/>
            <p:nvPr/>
          </p:nvGrpSpPr>
          <p:grpSpPr>
            <a:xfrm>
              <a:off x="3577846" y="784280"/>
              <a:ext cx="1598422" cy="2254932"/>
              <a:chOff x="3577846" y="2333680"/>
              <a:chExt cx="1598422" cy="2254932"/>
            </a:xfrm>
          </p:grpSpPr>
          <p:sp>
            <p:nvSpPr>
              <p:cNvPr id="212" name="二等辺三角形 211"/>
              <p:cNvSpPr/>
              <p:nvPr/>
            </p:nvSpPr>
            <p:spPr>
              <a:xfrm rot="20097648">
                <a:off x="3577846" y="2571437"/>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13" name="二等辺三角形 212"/>
              <p:cNvSpPr/>
              <p:nvPr/>
            </p:nvSpPr>
            <p:spPr>
              <a:xfrm rot="20097648">
                <a:off x="3605362" y="2480517"/>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14" name="二等辺三角形 213"/>
              <p:cNvSpPr/>
              <p:nvPr/>
            </p:nvSpPr>
            <p:spPr>
              <a:xfrm rot="20097648">
                <a:off x="3650992" y="2404844"/>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15" name="二等辺三角形 214"/>
              <p:cNvSpPr/>
              <p:nvPr/>
            </p:nvSpPr>
            <p:spPr>
              <a:xfrm rot="20097648">
                <a:off x="3682845" y="2333680"/>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216" name="グループ化 215"/>
              <p:cNvGrpSpPr/>
              <p:nvPr/>
            </p:nvGrpSpPr>
            <p:grpSpPr>
              <a:xfrm>
                <a:off x="4448176" y="3276601"/>
                <a:ext cx="488258" cy="611304"/>
                <a:chOff x="7312519" y="4042868"/>
                <a:chExt cx="714680" cy="924419"/>
              </a:xfrm>
            </p:grpSpPr>
            <p:sp>
              <p:nvSpPr>
                <p:cNvPr id="217" name="フリーフォーム 216"/>
                <p:cNvSpPr/>
                <p:nvPr/>
              </p:nvSpPr>
              <p:spPr>
                <a:xfrm>
                  <a:off x="7312519" y="4042868"/>
                  <a:ext cx="714680" cy="924419"/>
                </a:xfrm>
                <a:custGeom>
                  <a:avLst/>
                  <a:gdLst>
                    <a:gd name="connsiteX0" fmla="*/ 354806 w 721519"/>
                    <a:gd name="connsiteY0" fmla="*/ 0 h 923925"/>
                    <a:gd name="connsiteX1" fmla="*/ 0 w 721519"/>
                    <a:gd name="connsiteY1" fmla="*/ 709612 h 923925"/>
                    <a:gd name="connsiteX2" fmla="*/ 359569 w 721519"/>
                    <a:gd name="connsiteY2" fmla="*/ 923925 h 923925"/>
                    <a:gd name="connsiteX3" fmla="*/ 721519 w 721519"/>
                    <a:gd name="connsiteY3" fmla="*/ 676275 h 923925"/>
                    <a:gd name="connsiteX4" fmla="*/ 354806 w 721519"/>
                    <a:gd name="connsiteY4" fmla="*/ 0 h 923925"/>
                    <a:gd name="connsiteX0" fmla="*/ 354808 w 721521"/>
                    <a:gd name="connsiteY0" fmla="*/ 43 h 923968"/>
                    <a:gd name="connsiteX1" fmla="*/ 2 w 721521"/>
                    <a:gd name="connsiteY1" fmla="*/ 709655 h 923968"/>
                    <a:gd name="connsiteX2" fmla="*/ 359571 w 721521"/>
                    <a:gd name="connsiteY2" fmla="*/ 923968 h 923968"/>
                    <a:gd name="connsiteX3" fmla="*/ 721521 w 721521"/>
                    <a:gd name="connsiteY3" fmla="*/ 676318 h 923968"/>
                    <a:gd name="connsiteX4" fmla="*/ 354808 w 721521"/>
                    <a:gd name="connsiteY4" fmla="*/ 43 h 923968"/>
                    <a:gd name="connsiteX0" fmla="*/ 379204 w 745917"/>
                    <a:gd name="connsiteY0" fmla="*/ 43 h 923968"/>
                    <a:gd name="connsiteX1" fmla="*/ 24398 w 745917"/>
                    <a:gd name="connsiteY1" fmla="*/ 709655 h 923968"/>
                    <a:gd name="connsiteX2" fmla="*/ 383967 w 745917"/>
                    <a:gd name="connsiteY2" fmla="*/ 923968 h 923968"/>
                    <a:gd name="connsiteX3" fmla="*/ 745917 w 745917"/>
                    <a:gd name="connsiteY3" fmla="*/ 676318 h 923968"/>
                    <a:gd name="connsiteX4" fmla="*/ 379204 w 745917"/>
                    <a:gd name="connsiteY4" fmla="*/ 43 h 923968"/>
                    <a:gd name="connsiteX0" fmla="*/ 379204 w 745918"/>
                    <a:gd name="connsiteY0" fmla="*/ 43 h 941123"/>
                    <a:gd name="connsiteX1" fmla="*/ 24398 w 745918"/>
                    <a:gd name="connsiteY1" fmla="*/ 709655 h 941123"/>
                    <a:gd name="connsiteX2" fmla="*/ 383967 w 745918"/>
                    <a:gd name="connsiteY2" fmla="*/ 923968 h 941123"/>
                    <a:gd name="connsiteX3" fmla="*/ 745917 w 745918"/>
                    <a:gd name="connsiteY3" fmla="*/ 676318 h 941123"/>
                    <a:gd name="connsiteX4" fmla="*/ 379204 w 745918"/>
                    <a:gd name="connsiteY4" fmla="*/ 43 h 941123"/>
                    <a:gd name="connsiteX0" fmla="*/ 379204 w 745918"/>
                    <a:gd name="connsiteY0" fmla="*/ 43 h 923968"/>
                    <a:gd name="connsiteX1" fmla="*/ 24398 w 745918"/>
                    <a:gd name="connsiteY1" fmla="*/ 709655 h 923968"/>
                    <a:gd name="connsiteX2" fmla="*/ 383967 w 745918"/>
                    <a:gd name="connsiteY2" fmla="*/ 923968 h 923968"/>
                    <a:gd name="connsiteX3" fmla="*/ 745917 w 745918"/>
                    <a:gd name="connsiteY3" fmla="*/ 676318 h 923968"/>
                    <a:gd name="connsiteX4" fmla="*/ 379204 w 745918"/>
                    <a:gd name="connsiteY4" fmla="*/ 43 h 923968"/>
                    <a:gd name="connsiteX0" fmla="*/ 379083 w 731511"/>
                    <a:gd name="connsiteY0" fmla="*/ 64 h 924209"/>
                    <a:gd name="connsiteX1" fmla="*/ 24277 w 731511"/>
                    <a:gd name="connsiteY1" fmla="*/ 709676 h 924209"/>
                    <a:gd name="connsiteX2" fmla="*/ 383846 w 731511"/>
                    <a:gd name="connsiteY2" fmla="*/ 923989 h 924209"/>
                    <a:gd name="connsiteX3" fmla="*/ 731509 w 731511"/>
                    <a:gd name="connsiteY3" fmla="*/ 669195 h 924209"/>
                    <a:gd name="connsiteX4" fmla="*/ 379083 w 731511"/>
                    <a:gd name="connsiteY4" fmla="*/ 64 h 924209"/>
                    <a:gd name="connsiteX0" fmla="*/ 379083 w 731511"/>
                    <a:gd name="connsiteY0" fmla="*/ 64 h 924083"/>
                    <a:gd name="connsiteX1" fmla="*/ 24277 w 731511"/>
                    <a:gd name="connsiteY1" fmla="*/ 709676 h 924083"/>
                    <a:gd name="connsiteX2" fmla="*/ 383846 w 731511"/>
                    <a:gd name="connsiteY2" fmla="*/ 923989 h 924083"/>
                    <a:gd name="connsiteX3" fmla="*/ 731509 w 731511"/>
                    <a:gd name="connsiteY3" fmla="*/ 669195 h 924083"/>
                    <a:gd name="connsiteX4" fmla="*/ 379083 w 731511"/>
                    <a:gd name="connsiteY4" fmla="*/ 64 h 924083"/>
                    <a:gd name="connsiteX0" fmla="*/ 357755 w 710183"/>
                    <a:gd name="connsiteY0" fmla="*/ 64 h 924105"/>
                    <a:gd name="connsiteX1" fmla="*/ 2949 w 710183"/>
                    <a:gd name="connsiteY1" fmla="*/ 709676 h 924105"/>
                    <a:gd name="connsiteX2" fmla="*/ 362518 w 710183"/>
                    <a:gd name="connsiteY2" fmla="*/ 923989 h 924105"/>
                    <a:gd name="connsiteX3" fmla="*/ 710181 w 710183"/>
                    <a:gd name="connsiteY3" fmla="*/ 669195 h 924105"/>
                    <a:gd name="connsiteX4" fmla="*/ 357755 w 710183"/>
                    <a:gd name="connsiteY4" fmla="*/ 64 h 924105"/>
                    <a:gd name="connsiteX0" fmla="*/ 356730 w 709158"/>
                    <a:gd name="connsiteY0" fmla="*/ 64 h 924133"/>
                    <a:gd name="connsiteX1" fmla="*/ 1924 w 709158"/>
                    <a:gd name="connsiteY1" fmla="*/ 709676 h 924133"/>
                    <a:gd name="connsiteX2" fmla="*/ 361493 w 709158"/>
                    <a:gd name="connsiteY2" fmla="*/ 923989 h 924133"/>
                    <a:gd name="connsiteX3" fmla="*/ 709156 w 709158"/>
                    <a:gd name="connsiteY3" fmla="*/ 669195 h 924133"/>
                    <a:gd name="connsiteX4" fmla="*/ 356730 w 709158"/>
                    <a:gd name="connsiteY4" fmla="*/ 64 h 924133"/>
                    <a:gd name="connsiteX0" fmla="*/ 359097 w 711525"/>
                    <a:gd name="connsiteY0" fmla="*/ 19 h 924026"/>
                    <a:gd name="connsiteX1" fmla="*/ 1910 w 711525"/>
                    <a:gd name="connsiteY1" fmla="*/ 690581 h 924026"/>
                    <a:gd name="connsiteX2" fmla="*/ 363860 w 711525"/>
                    <a:gd name="connsiteY2" fmla="*/ 923944 h 924026"/>
                    <a:gd name="connsiteX3" fmla="*/ 711523 w 711525"/>
                    <a:gd name="connsiteY3" fmla="*/ 669150 h 924026"/>
                    <a:gd name="connsiteX4" fmla="*/ 359097 w 711525"/>
                    <a:gd name="connsiteY4" fmla="*/ 19 h 924026"/>
                    <a:gd name="connsiteX0" fmla="*/ 359105 w 718676"/>
                    <a:gd name="connsiteY0" fmla="*/ 15 h 924005"/>
                    <a:gd name="connsiteX1" fmla="*/ 1918 w 718676"/>
                    <a:gd name="connsiteY1" fmla="*/ 690577 h 924005"/>
                    <a:gd name="connsiteX2" fmla="*/ 363868 w 718676"/>
                    <a:gd name="connsiteY2" fmla="*/ 923940 h 924005"/>
                    <a:gd name="connsiteX3" fmla="*/ 718675 w 718676"/>
                    <a:gd name="connsiteY3" fmla="*/ 671527 h 924005"/>
                    <a:gd name="connsiteX4" fmla="*/ 359105 w 718676"/>
                    <a:gd name="connsiteY4" fmla="*/ 15 h 924005"/>
                    <a:gd name="connsiteX0" fmla="*/ 352002 w 711573"/>
                    <a:gd name="connsiteY0" fmla="*/ 15 h 924005"/>
                    <a:gd name="connsiteX1" fmla="*/ 1959 w 711573"/>
                    <a:gd name="connsiteY1" fmla="*/ 690577 h 924005"/>
                    <a:gd name="connsiteX2" fmla="*/ 356765 w 711573"/>
                    <a:gd name="connsiteY2" fmla="*/ 923940 h 924005"/>
                    <a:gd name="connsiteX3" fmla="*/ 711572 w 711573"/>
                    <a:gd name="connsiteY3" fmla="*/ 671527 h 924005"/>
                    <a:gd name="connsiteX4" fmla="*/ 352002 w 711573"/>
                    <a:gd name="connsiteY4" fmla="*/ 15 h 924005"/>
                    <a:gd name="connsiteX0" fmla="*/ 350236 w 709807"/>
                    <a:gd name="connsiteY0" fmla="*/ 15 h 924037"/>
                    <a:gd name="connsiteX1" fmla="*/ 193 w 709807"/>
                    <a:gd name="connsiteY1" fmla="*/ 690577 h 924037"/>
                    <a:gd name="connsiteX2" fmla="*/ 354999 w 709807"/>
                    <a:gd name="connsiteY2" fmla="*/ 923940 h 924037"/>
                    <a:gd name="connsiteX3" fmla="*/ 709806 w 709807"/>
                    <a:gd name="connsiteY3" fmla="*/ 671527 h 924037"/>
                    <a:gd name="connsiteX4" fmla="*/ 350236 w 709807"/>
                    <a:gd name="connsiteY4" fmla="*/ 15 h 924037"/>
                    <a:gd name="connsiteX0" fmla="*/ 350236 w 709807"/>
                    <a:gd name="connsiteY0" fmla="*/ 0 h 923925"/>
                    <a:gd name="connsiteX1" fmla="*/ 193 w 709807"/>
                    <a:gd name="connsiteY1" fmla="*/ 671512 h 923925"/>
                    <a:gd name="connsiteX2" fmla="*/ 354999 w 709807"/>
                    <a:gd name="connsiteY2" fmla="*/ 923925 h 923925"/>
                    <a:gd name="connsiteX3" fmla="*/ 709806 w 709807"/>
                    <a:gd name="connsiteY3" fmla="*/ 671512 h 923925"/>
                    <a:gd name="connsiteX4" fmla="*/ 350236 w 709807"/>
                    <a:gd name="connsiteY4" fmla="*/ 0 h 923925"/>
                    <a:gd name="connsiteX0" fmla="*/ 350236 w 714570"/>
                    <a:gd name="connsiteY0" fmla="*/ 0 h 923925"/>
                    <a:gd name="connsiteX1" fmla="*/ 193 w 714570"/>
                    <a:gd name="connsiteY1" fmla="*/ 671512 h 923925"/>
                    <a:gd name="connsiteX2" fmla="*/ 354999 w 714570"/>
                    <a:gd name="connsiteY2" fmla="*/ 923925 h 923925"/>
                    <a:gd name="connsiteX3" fmla="*/ 714569 w 714570"/>
                    <a:gd name="connsiteY3" fmla="*/ 671512 h 923925"/>
                    <a:gd name="connsiteX4" fmla="*/ 350236 w 714570"/>
                    <a:gd name="connsiteY4" fmla="*/ 0 h 923925"/>
                    <a:gd name="connsiteX0" fmla="*/ 350346 w 714680"/>
                    <a:gd name="connsiteY0" fmla="*/ 494 h 924419"/>
                    <a:gd name="connsiteX1" fmla="*/ 303 w 714680"/>
                    <a:gd name="connsiteY1" fmla="*/ 672006 h 924419"/>
                    <a:gd name="connsiteX2" fmla="*/ 355109 w 714680"/>
                    <a:gd name="connsiteY2" fmla="*/ 924419 h 924419"/>
                    <a:gd name="connsiteX3" fmla="*/ 714679 w 714680"/>
                    <a:gd name="connsiteY3" fmla="*/ 672006 h 924419"/>
                    <a:gd name="connsiteX4" fmla="*/ 350346 w 714680"/>
                    <a:gd name="connsiteY4" fmla="*/ 494 h 924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680" h="924419">
                      <a:moveTo>
                        <a:pt x="350346" y="494"/>
                      </a:moveTo>
                      <a:cubicBezTo>
                        <a:pt x="140795" y="19544"/>
                        <a:pt x="-7634" y="510080"/>
                        <a:pt x="303" y="672006"/>
                      </a:cubicBezTo>
                      <a:cubicBezTo>
                        <a:pt x="8240" y="833932"/>
                        <a:pt x="236046" y="924419"/>
                        <a:pt x="355109" y="924419"/>
                      </a:cubicBezTo>
                      <a:cubicBezTo>
                        <a:pt x="474172" y="924419"/>
                        <a:pt x="715473" y="825993"/>
                        <a:pt x="714679" y="672006"/>
                      </a:cubicBezTo>
                      <a:cubicBezTo>
                        <a:pt x="713885" y="518019"/>
                        <a:pt x="559897" y="-18556"/>
                        <a:pt x="350346" y="494"/>
                      </a:cubicBezTo>
                      <a:close/>
                    </a:path>
                  </a:pathLst>
                </a:custGeom>
                <a:gradFill flip="none" rotWithShape="1">
                  <a:gsLst>
                    <a:gs pos="81000">
                      <a:srgbClr val="EC6D6D"/>
                    </a:gs>
                    <a:gs pos="32000">
                      <a:srgbClr val="FF0000"/>
                    </a:gs>
                    <a:gs pos="0">
                      <a:sysClr val="window" lastClr="FFFFFF">
                        <a:lumMod val="75000"/>
                      </a:sysClr>
                    </a:gs>
                    <a:gs pos="100000">
                      <a:sysClr val="window" lastClr="FFFFFF">
                        <a:lumMod val="8500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218" name="グループ化 217"/>
                <p:cNvGrpSpPr/>
                <p:nvPr/>
              </p:nvGrpSpPr>
              <p:grpSpPr>
                <a:xfrm>
                  <a:off x="7541052" y="4104085"/>
                  <a:ext cx="62279" cy="86915"/>
                  <a:chOff x="7633921" y="3680222"/>
                  <a:chExt cx="169348" cy="221456"/>
                </a:xfrm>
              </p:grpSpPr>
              <p:sp>
                <p:nvSpPr>
                  <p:cNvPr id="360" name="円/楕円 35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1" name="円/楕円 36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19" name="グループ化 218"/>
                <p:cNvGrpSpPr/>
                <p:nvPr/>
              </p:nvGrpSpPr>
              <p:grpSpPr>
                <a:xfrm>
                  <a:off x="7607580" y="4118373"/>
                  <a:ext cx="62279" cy="86915"/>
                  <a:chOff x="7633921" y="3680222"/>
                  <a:chExt cx="169348" cy="221456"/>
                </a:xfrm>
              </p:grpSpPr>
              <p:sp>
                <p:nvSpPr>
                  <p:cNvPr id="358" name="円/楕円 35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59" name="円/楕円 35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0" name="グループ化 219"/>
                <p:cNvGrpSpPr/>
                <p:nvPr/>
              </p:nvGrpSpPr>
              <p:grpSpPr>
                <a:xfrm>
                  <a:off x="7680676" y="4119923"/>
                  <a:ext cx="62279" cy="86915"/>
                  <a:chOff x="7633921" y="3680222"/>
                  <a:chExt cx="169348" cy="221456"/>
                </a:xfrm>
              </p:grpSpPr>
              <p:sp>
                <p:nvSpPr>
                  <p:cNvPr id="356" name="円/楕円 35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57" name="円/楕円 35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1" name="グループ化 220"/>
                <p:cNvGrpSpPr/>
                <p:nvPr/>
              </p:nvGrpSpPr>
              <p:grpSpPr>
                <a:xfrm>
                  <a:off x="7750861" y="4104085"/>
                  <a:ext cx="62279" cy="86915"/>
                  <a:chOff x="7633921" y="3680222"/>
                  <a:chExt cx="169348" cy="221456"/>
                </a:xfrm>
              </p:grpSpPr>
              <p:sp>
                <p:nvSpPr>
                  <p:cNvPr id="354" name="円/楕円 35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55" name="円/楕円 35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2" name="グループ化 221"/>
                <p:cNvGrpSpPr/>
                <p:nvPr/>
              </p:nvGrpSpPr>
              <p:grpSpPr>
                <a:xfrm>
                  <a:off x="7471536" y="4188024"/>
                  <a:ext cx="62279" cy="86915"/>
                  <a:chOff x="7633921" y="3680222"/>
                  <a:chExt cx="169348" cy="221456"/>
                </a:xfrm>
              </p:grpSpPr>
              <p:sp>
                <p:nvSpPr>
                  <p:cNvPr id="352" name="円/楕円 35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53" name="円/楕円 35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3" name="グループ化 222"/>
                <p:cNvGrpSpPr/>
                <p:nvPr/>
              </p:nvGrpSpPr>
              <p:grpSpPr>
                <a:xfrm>
                  <a:off x="7538524" y="4218386"/>
                  <a:ext cx="62279" cy="86915"/>
                  <a:chOff x="7633921" y="3680222"/>
                  <a:chExt cx="169348" cy="221456"/>
                </a:xfrm>
              </p:grpSpPr>
              <p:sp>
                <p:nvSpPr>
                  <p:cNvPr id="350" name="円/楕円 34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51" name="円/楕円 35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4" name="グループ化 223"/>
                <p:cNvGrpSpPr/>
                <p:nvPr/>
              </p:nvGrpSpPr>
              <p:grpSpPr>
                <a:xfrm>
                  <a:off x="7615466" y="4234332"/>
                  <a:ext cx="62279" cy="86915"/>
                  <a:chOff x="7633921" y="3680222"/>
                  <a:chExt cx="169348" cy="221456"/>
                </a:xfrm>
              </p:grpSpPr>
              <p:sp>
                <p:nvSpPr>
                  <p:cNvPr id="348" name="円/楕円 34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49" name="円/楕円 34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5" name="グループ化 224"/>
                <p:cNvGrpSpPr/>
                <p:nvPr/>
              </p:nvGrpSpPr>
              <p:grpSpPr>
                <a:xfrm>
                  <a:off x="7693874" y="4226359"/>
                  <a:ext cx="62279" cy="86915"/>
                  <a:chOff x="7633921" y="3680222"/>
                  <a:chExt cx="169348" cy="221456"/>
                </a:xfrm>
              </p:grpSpPr>
              <p:sp>
                <p:nvSpPr>
                  <p:cNvPr id="346" name="円/楕円 34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47" name="円/楕円 34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6" name="グループ化 225"/>
                <p:cNvGrpSpPr/>
                <p:nvPr/>
              </p:nvGrpSpPr>
              <p:grpSpPr>
                <a:xfrm>
                  <a:off x="7765995" y="4209221"/>
                  <a:ext cx="62279" cy="86915"/>
                  <a:chOff x="7633921" y="3680222"/>
                  <a:chExt cx="169348" cy="221456"/>
                </a:xfrm>
              </p:grpSpPr>
              <p:sp>
                <p:nvSpPr>
                  <p:cNvPr id="344" name="円/楕円 34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45" name="円/楕円 34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7" name="グループ化 226"/>
                <p:cNvGrpSpPr/>
                <p:nvPr/>
              </p:nvGrpSpPr>
              <p:grpSpPr>
                <a:xfrm>
                  <a:off x="7599173" y="4339006"/>
                  <a:ext cx="62279" cy="86915"/>
                  <a:chOff x="7633921" y="3680222"/>
                  <a:chExt cx="169348" cy="221456"/>
                </a:xfrm>
              </p:grpSpPr>
              <p:sp>
                <p:nvSpPr>
                  <p:cNvPr id="342" name="円/楕円 34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43" name="円/楕円 34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8" name="グループ化 227"/>
                <p:cNvGrpSpPr/>
                <p:nvPr/>
              </p:nvGrpSpPr>
              <p:grpSpPr>
                <a:xfrm>
                  <a:off x="7684522" y="4331963"/>
                  <a:ext cx="62279" cy="86915"/>
                  <a:chOff x="7633921" y="3680222"/>
                  <a:chExt cx="169348" cy="221456"/>
                </a:xfrm>
              </p:grpSpPr>
              <p:sp>
                <p:nvSpPr>
                  <p:cNvPr id="340" name="円/楕円 33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41" name="円/楕円 34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29" name="グループ化 228"/>
                <p:cNvGrpSpPr/>
                <p:nvPr/>
              </p:nvGrpSpPr>
              <p:grpSpPr>
                <a:xfrm>
                  <a:off x="7762930" y="4323990"/>
                  <a:ext cx="62279" cy="86915"/>
                  <a:chOff x="7633921" y="3680222"/>
                  <a:chExt cx="169348" cy="221456"/>
                </a:xfrm>
              </p:grpSpPr>
              <p:sp>
                <p:nvSpPr>
                  <p:cNvPr id="338" name="円/楕円 33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39" name="円/楕円 33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0" name="グループ化 229"/>
                <p:cNvGrpSpPr/>
                <p:nvPr/>
              </p:nvGrpSpPr>
              <p:grpSpPr>
                <a:xfrm>
                  <a:off x="7839872" y="4288162"/>
                  <a:ext cx="62279" cy="86915"/>
                  <a:chOff x="7633921" y="3680222"/>
                  <a:chExt cx="169348" cy="221456"/>
                </a:xfrm>
              </p:grpSpPr>
              <p:sp>
                <p:nvSpPr>
                  <p:cNvPr id="336" name="円/楕円 33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37" name="円/楕円 33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1" name="グループ化 230"/>
                <p:cNvGrpSpPr/>
                <p:nvPr/>
              </p:nvGrpSpPr>
              <p:grpSpPr>
                <a:xfrm>
                  <a:off x="7521223" y="4328165"/>
                  <a:ext cx="62279" cy="86915"/>
                  <a:chOff x="7633921" y="3680222"/>
                  <a:chExt cx="169348" cy="221456"/>
                </a:xfrm>
              </p:grpSpPr>
              <p:sp>
                <p:nvSpPr>
                  <p:cNvPr id="334" name="円/楕円 33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35" name="円/楕円 33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2" name="グループ化 231"/>
                <p:cNvGrpSpPr/>
                <p:nvPr/>
              </p:nvGrpSpPr>
              <p:grpSpPr>
                <a:xfrm>
                  <a:off x="7438940" y="4289954"/>
                  <a:ext cx="62279" cy="86915"/>
                  <a:chOff x="7633921" y="3680222"/>
                  <a:chExt cx="169348" cy="221456"/>
                </a:xfrm>
              </p:grpSpPr>
              <p:sp>
                <p:nvSpPr>
                  <p:cNvPr id="332" name="円/楕円 33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33" name="円/楕円 33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3" name="グループ化 232"/>
                <p:cNvGrpSpPr/>
                <p:nvPr/>
              </p:nvGrpSpPr>
              <p:grpSpPr>
                <a:xfrm>
                  <a:off x="7546931" y="4441153"/>
                  <a:ext cx="62279" cy="86915"/>
                  <a:chOff x="7633921" y="3680222"/>
                  <a:chExt cx="169348" cy="221456"/>
                </a:xfrm>
              </p:grpSpPr>
              <p:sp>
                <p:nvSpPr>
                  <p:cNvPr id="330" name="円/楕円 32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31" name="円/楕円 33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4" name="グループ化 233"/>
                <p:cNvGrpSpPr/>
                <p:nvPr/>
              </p:nvGrpSpPr>
              <p:grpSpPr>
                <a:xfrm>
                  <a:off x="7623873" y="4453583"/>
                  <a:ext cx="62279" cy="86915"/>
                  <a:chOff x="7633921" y="3680222"/>
                  <a:chExt cx="169348" cy="221456"/>
                </a:xfrm>
              </p:grpSpPr>
              <p:sp>
                <p:nvSpPr>
                  <p:cNvPr id="328" name="円/楕円 32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29" name="円/楕円 32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5" name="グループ化 234"/>
                <p:cNvGrpSpPr/>
                <p:nvPr/>
              </p:nvGrpSpPr>
              <p:grpSpPr>
                <a:xfrm>
                  <a:off x="7707038" y="4441325"/>
                  <a:ext cx="62279" cy="86915"/>
                  <a:chOff x="7633921" y="3680222"/>
                  <a:chExt cx="169348" cy="221456"/>
                </a:xfrm>
              </p:grpSpPr>
              <p:sp>
                <p:nvSpPr>
                  <p:cNvPr id="326" name="円/楕円 32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27" name="円/楕円 32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6" name="グループ化 235"/>
                <p:cNvGrpSpPr/>
                <p:nvPr/>
              </p:nvGrpSpPr>
              <p:grpSpPr>
                <a:xfrm>
                  <a:off x="7788473" y="4418162"/>
                  <a:ext cx="62279" cy="86915"/>
                  <a:chOff x="7633921" y="3680222"/>
                  <a:chExt cx="169348" cy="221456"/>
                </a:xfrm>
              </p:grpSpPr>
              <p:sp>
                <p:nvSpPr>
                  <p:cNvPr id="324" name="円/楕円 32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25" name="円/楕円 32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7" name="グループ化 236"/>
                <p:cNvGrpSpPr/>
                <p:nvPr/>
              </p:nvGrpSpPr>
              <p:grpSpPr>
                <a:xfrm>
                  <a:off x="7459293" y="4419598"/>
                  <a:ext cx="62279" cy="86915"/>
                  <a:chOff x="7633921" y="3680222"/>
                  <a:chExt cx="169348" cy="221456"/>
                </a:xfrm>
              </p:grpSpPr>
              <p:sp>
                <p:nvSpPr>
                  <p:cNvPr id="322" name="円/楕円 32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23" name="円/楕円 32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8" name="グループ化 237"/>
                <p:cNvGrpSpPr/>
                <p:nvPr/>
              </p:nvGrpSpPr>
              <p:grpSpPr>
                <a:xfrm>
                  <a:off x="7383132" y="4380802"/>
                  <a:ext cx="62279" cy="86915"/>
                  <a:chOff x="7633921" y="3680222"/>
                  <a:chExt cx="169348" cy="221456"/>
                </a:xfrm>
              </p:grpSpPr>
              <p:sp>
                <p:nvSpPr>
                  <p:cNvPr id="320" name="円/楕円 31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21" name="円/楕円 32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39" name="グループ化 238"/>
                <p:cNvGrpSpPr/>
                <p:nvPr/>
              </p:nvGrpSpPr>
              <p:grpSpPr>
                <a:xfrm>
                  <a:off x="7863924" y="4376049"/>
                  <a:ext cx="62279" cy="86915"/>
                  <a:chOff x="7633921" y="3680222"/>
                  <a:chExt cx="169348" cy="221456"/>
                </a:xfrm>
              </p:grpSpPr>
              <p:sp>
                <p:nvSpPr>
                  <p:cNvPr id="318" name="円/楕円 31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19" name="円/楕円 31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0" name="グループ化 239"/>
                <p:cNvGrpSpPr/>
                <p:nvPr/>
              </p:nvGrpSpPr>
              <p:grpSpPr>
                <a:xfrm>
                  <a:off x="7488242" y="4542958"/>
                  <a:ext cx="62279" cy="86915"/>
                  <a:chOff x="7633921" y="3680222"/>
                  <a:chExt cx="169348" cy="221456"/>
                </a:xfrm>
              </p:grpSpPr>
              <p:sp>
                <p:nvSpPr>
                  <p:cNvPr id="316" name="円/楕円 31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17" name="円/楕円 31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1" name="グループ化 240"/>
                <p:cNvGrpSpPr/>
                <p:nvPr/>
              </p:nvGrpSpPr>
              <p:grpSpPr>
                <a:xfrm>
                  <a:off x="7568033" y="4572545"/>
                  <a:ext cx="62279" cy="86915"/>
                  <a:chOff x="7633921" y="3680222"/>
                  <a:chExt cx="169348" cy="221456"/>
                </a:xfrm>
              </p:grpSpPr>
              <p:sp>
                <p:nvSpPr>
                  <p:cNvPr id="314" name="円/楕円 31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15" name="円/楕円 31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2" name="グループ化 241"/>
                <p:cNvGrpSpPr/>
                <p:nvPr/>
              </p:nvGrpSpPr>
              <p:grpSpPr>
                <a:xfrm>
                  <a:off x="7653382" y="4577276"/>
                  <a:ext cx="62279" cy="86915"/>
                  <a:chOff x="7633921" y="3680222"/>
                  <a:chExt cx="169348" cy="221456"/>
                </a:xfrm>
              </p:grpSpPr>
              <p:sp>
                <p:nvSpPr>
                  <p:cNvPr id="312" name="円/楕円 31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13" name="円/楕円 31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3" name="グループ化 242"/>
                <p:cNvGrpSpPr/>
                <p:nvPr/>
              </p:nvGrpSpPr>
              <p:grpSpPr>
                <a:xfrm>
                  <a:off x="7729126" y="4558003"/>
                  <a:ext cx="62279" cy="86915"/>
                  <a:chOff x="7633921" y="3680222"/>
                  <a:chExt cx="169348" cy="221456"/>
                </a:xfrm>
              </p:grpSpPr>
              <p:sp>
                <p:nvSpPr>
                  <p:cNvPr id="310" name="円/楕円 30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11" name="円/楕円 31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4" name="グループ化 243"/>
                <p:cNvGrpSpPr/>
                <p:nvPr/>
              </p:nvGrpSpPr>
              <p:grpSpPr>
                <a:xfrm>
                  <a:off x="7415044" y="4520094"/>
                  <a:ext cx="62279" cy="86915"/>
                  <a:chOff x="7633921" y="3680222"/>
                  <a:chExt cx="169348" cy="221456"/>
                </a:xfrm>
              </p:grpSpPr>
              <p:sp>
                <p:nvSpPr>
                  <p:cNvPr id="308" name="円/楕円 30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9" name="円/楕円 30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5" name="グループ化 244"/>
                <p:cNvGrpSpPr/>
                <p:nvPr/>
              </p:nvGrpSpPr>
              <p:grpSpPr>
                <a:xfrm>
                  <a:off x="7353442" y="4491952"/>
                  <a:ext cx="62279" cy="86915"/>
                  <a:chOff x="7633921" y="3680222"/>
                  <a:chExt cx="169348" cy="221456"/>
                </a:xfrm>
              </p:grpSpPr>
              <p:sp>
                <p:nvSpPr>
                  <p:cNvPr id="306" name="円/楕円 30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7" name="円/楕円 30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6" name="グループ化 245"/>
                <p:cNvGrpSpPr/>
                <p:nvPr/>
              </p:nvGrpSpPr>
              <p:grpSpPr>
                <a:xfrm>
                  <a:off x="7406940" y="4635177"/>
                  <a:ext cx="62279" cy="86915"/>
                  <a:chOff x="7633921" y="3680222"/>
                  <a:chExt cx="169348" cy="221456"/>
                </a:xfrm>
              </p:grpSpPr>
              <p:sp>
                <p:nvSpPr>
                  <p:cNvPr id="304" name="円/楕円 30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5" name="円/楕円 30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7" name="グループ化 246"/>
                <p:cNvGrpSpPr/>
                <p:nvPr/>
              </p:nvGrpSpPr>
              <p:grpSpPr>
                <a:xfrm>
                  <a:off x="7485390" y="4662166"/>
                  <a:ext cx="62279" cy="86915"/>
                  <a:chOff x="7633921" y="3680222"/>
                  <a:chExt cx="169348" cy="221456"/>
                </a:xfrm>
              </p:grpSpPr>
              <p:sp>
                <p:nvSpPr>
                  <p:cNvPr id="302" name="円/楕円 30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3" name="円/楕円 30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8" name="グループ化 247"/>
                <p:cNvGrpSpPr/>
                <p:nvPr/>
              </p:nvGrpSpPr>
              <p:grpSpPr>
                <a:xfrm>
                  <a:off x="7563310" y="4692696"/>
                  <a:ext cx="62279" cy="86915"/>
                  <a:chOff x="7633921" y="3680222"/>
                  <a:chExt cx="169348" cy="221456"/>
                </a:xfrm>
              </p:grpSpPr>
              <p:sp>
                <p:nvSpPr>
                  <p:cNvPr id="300" name="円/楕円 29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01" name="円/楕円 30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49" name="グループ化 248"/>
                <p:cNvGrpSpPr/>
                <p:nvPr/>
              </p:nvGrpSpPr>
              <p:grpSpPr>
                <a:xfrm>
                  <a:off x="7645545" y="4703619"/>
                  <a:ext cx="62279" cy="86915"/>
                  <a:chOff x="7633921" y="3680222"/>
                  <a:chExt cx="169348" cy="221456"/>
                </a:xfrm>
              </p:grpSpPr>
              <p:sp>
                <p:nvSpPr>
                  <p:cNvPr id="298" name="円/楕円 29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9" name="円/楕円 29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0" name="グループ化 249"/>
                <p:cNvGrpSpPr/>
                <p:nvPr/>
              </p:nvGrpSpPr>
              <p:grpSpPr>
                <a:xfrm>
                  <a:off x="7333643" y="4590208"/>
                  <a:ext cx="62279" cy="86915"/>
                  <a:chOff x="7633921" y="3680222"/>
                  <a:chExt cx="169348" cy="221456"/>
                </a:xfrm>
              </p:grpSpPr>
              <p:sp>
                <p:nvSpPr>
                  <p:cNvPr id="296" name="円/楕円 29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7" name="円/楕円 29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1" name="グループ化 250"/>
                <p:cNvGrpSpPr/>
                <p:nvPr/>
              </p:nvGrpSpPr>
              <p:grpSpPr>
                <a:xfrm>
                  <a:off x="7902151" y="4475258"/>
                  <a:ext cx="62279" cy="86915"/>
                  <a:chOff x="7633921" y="3680222"/>
                  <a:chExt cx="169348" cy="221456"/>
                </a:xfrm>
              </p:grpSpPr>
              <p:sp>
                <p:nvSpPr>
                  <p:cNvPr id="294" name="円/楕円 29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5" name="円/楕円 29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2" name="グループ化 251"/>
                <p:cNvGrpSpPr/>
                <p:nvPr/>
              </p:nvGrpSpPr>
              <p:grpSpPr>
                <a:xfrm>
                  <a:off x="7734417" y="4684319"/>
                  <a:ext cx="62279" cy="86915"/>
                  <a:chOff x="7633921" y="3680222"/>
                  <a:chExt cx="169348" cy="221456"/>
                </a:xfrm>
              </p:grpSpPr>
              <p:sp>
                <p:nvSpPr>
                  <p:cNvPr id="292" name="円/楕円 29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3" name="円/楕円 29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3" name="グループ化 252"/>
                <p:cNvGrpSpPr/>
                <p:nvPr/>
              </p:nvGrpSpPr>
              <p:grpSpPr>
                <a:xfrm>
                  <a:off x="7815497" y="4519183"/>
                  <a:ext cx="62279" cy="86915"/>
                  <a:chOff x="7633921" y="3680222"/>
                  <a:chExt cx="169348" cy="221456"/>
                </a:xfrm>
              </p:grpSpPr>
              <p:sp>
                <p:nvSpPr>
                  <p:cNvPr id="290" name="円/楕円 28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91" name="円/楕円 29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4" name="グループ化 253"/>
                <p:cNvGrpSpPr/>
                <p:nvPr/>
              </p:nvGrpSpPr>
              <p:grpSpPr>
                <a:xfrm>
                  <a:off x="7812849" y="4642090"/>
                  <a:ext cx="62279" cy="86915"/>
                  <a:chOff x="7633921" y="3680222"/>
                  <a:chExt cx="169348" cy="221456"/>
                </a:xfrm>
              </p:grpSpPr>
              <p:sp>
                <p:nvSpPr>
                  <p:cNvPr id="288" name="円/楕円 28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89" name="円/楕円 28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5" name="グループ化 254"/>
                <p:cNvGrpSpPr/>
                <p:nvPr/>
              </p:nvGrpSpPr>
              <p:grpSpPr>
                <a:xfrm>
                  <a:off x="7882042" y="4597404"/>
                  <a:ext cx="62279" cy="86915"/>
                  <a:chOff x="7633921" y="3680222"/>
                  <a:chExt cx="169348" cy="221456"/>
                </a:xfrm>
              </p:grpSpPr>
              <p:sp>
                <p:nvSpPr>
                  <p:cNvPr id="286" name="円/楕円 28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87" name="円/楕円 28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6" name="グループ化 255"/>
                <p:cNvGrpSpPr/>
                <p:nvPr/>
              </p:nvGrpSpPr>
              <p:grpSpPr>
                <a:xfrm>
                  <a:off x="7941698" y="4562172"/>
                  <a:ext cx="62279" cy="86915"/>
                  <a:chOff x="7633921" y="3680222"/>
                  <a:chExt cx="169348" cy="221456"/>
                </a:xfrm>
              </p:grpSpPr>
              <p:sp>
                <p:nvSpPr>
                  <p:cNvPr id="284" name="円/楕円 28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85" name="円/楕円 28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7" name="グループ化 256"/>
                <p:cNvGrpSpPr/>
                <p:nvPr/>
              </p:nvGrpSpPr>
              <p:grpSpPr>
                <a:xfrm>
                  <a:off x="7471277" y="4783691"/>
                  <a:ext cx="62279" cy="86915"/>
                  <a:chOff x="7633921" y="3680222"/>
                  <a:chExt cx="169348" cy="221456"/>
                </a:xfrm>
              </p:grpSpPr>
              <p:sp>
                <p:nvSpPr>
                  <p:cNvPr id="282" name="円/楕円 28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83" name="円/楕円 28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8" name="グループ化 257"/>
                <p:cNvGrpSpPr/>
                <p:nvPr/>
              </p:nvGrpSpPr>
              <p:grpSpPr>
                <a:xfrm>
                  <a:off x="7553704" y="4807466"/>
                  <a:ext cx="62279" cy="86915"/>
                  <a:chOff x="7633921" y="3680222"/>
                  <a:chExt cx="169348" cy="221456"/>
                </a:xfrm>
              </p:grpSpPr>
              <p:sp>
                <p:nvSpPr>
                  <p:cNvPr id="280" name="円/楕円 27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81" name="円/楕円 28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59" name="グループ化 258"/>
                <p:cNvGrpSpPr/>
                <p:nvPr/>
              </p:nvGrpSpPr>
              <p:grpSpPr>
                <a:xfrm>
                  <a:off x="7640483" y="4821619"/>
                  <a:ext cx="62279" cy="86915"/>
                  <a:chOff x="7633921" y="3680222"/>
                  <a:chExt cx="169348" cy="221456"/>
                </a:xfrm>
              </p:grpSpPr>
              <p:sp>
                <p:nvSpPr>
                  <p:cNvPr id="278" name="円/楕円 27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79" name="円/楕円 27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0" name="グループ化 259"/>
                <p:cNvGrpSpPr/>
                <p:nvPr/>
              </p:nvGrpSpPr>
              <p:grpSpPr>
                <a:xfrm>
                  <a:off x="7732827" y="4804392"/>
                  <a:ext cx="62279" cy="86915"/>
                  <a:chOff x="7633921" y="3680222"/>
                  <a:chExt cx="169348" cy="221456"/>
                </a:xfrm>
              </p:grpSpPr>
              <p:sp>
                <p:nvSpPr>
                  <p:cNvPr id="276" name="円/楕円 27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77" name="円/楕円 27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1" name="グループ化 260"/>
                <p:cNvGrpSpPr/>
                <p:nvPr/>
              </p:nvGrpSpPr>
              <p:grpSpPr>
                <a:xfrm>
                  <a:off x="7396881" y="4741145"/>
                  <a:ext cx="62279" cy="86915"/>
                  <a:chOff x="7633921" y="3680222"/>
                  <a:chExt cx="169348" cy="221456"/>
                </a:xfrm>
              </p:grpSpPr>
              <p:sp>
                <p:nvSpPr>
                  <p:cNvPr id="274" name="円/楕円 27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75" name="円/楕円 27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2" name="グループ化 261"/>
                <p:cNvGrpSpPr/>
                <p:nvPr/>
              </p:nvGrpSpPr>
              <p:grpSpPr>
                <a:xfrm>
                  <a:off x="7328165" y="4688464"/>
                  <a:ext cx="62279" cy="86915"/>
                  <a:chOff x="7633921" y="3680222"/>
                  <a:chExt cx="169348" cy="221456"/>
                </a:xfrm>
              </p:grpSpPr>
              <p:sp>
                <p:nvSpPr>
                  <p:cNvPr id="272" name="円/楕円 27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73" name="円/楕円 27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3" name="グループ化 262"/>
                <p:cNvGrpSpPr/>
                <p:nvPr/>
              </p:nvGrpSpPr>
              <p:grpSpPr>
                <a:xfrm>
                  <a:off x="7815254" y="4771981"/>
                  <a:ext cx="62279" cy="86915"/>
                  <a:chOff x="7633921" y="3680222"/>
                  <a:chExt cx="169348" cy="221456"/>
                </a:xfrm>
              </p:grpSpPr>
              <p:sp>
                <p:nvSpPr>
                  <p:cNvPr id="270" name="円/楕円 26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71" name="円/楕円 27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4" name="グループ化 263"/>
                <p:cNvGrpSpPr/>
                <p:nvPr/>
              </p:nvGrpSpPr>
              <p:grpSpPr>
                <a:xfrm>
                  <a:off x="7881861" y="4712578"/>
                  <a:ext cx="62279" cy="86915"/>
                  <a:chOff x="7633921" y="3680222"/>
                  <a:chExt cx="169348" cy="221456"/>
                </a:xfrm>
              </p:grpSpPr>
              <p:sp>
                <p:nvSpPr>
                  <p:cNvPr id="268" name="円/楕円 26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69" name="円/楕円 26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265" name="グループ化 264"/>
                <p:cNvGrpSpPr/>
                <p:nvPr/>
              </p:nvGrpSpPr>
              <p:grpSpPr>
                <a:xfrm>
                  <a:off x="7955890" y="4664584"/>
                  <a:ext cx="62279" cy="86915"/>
                  <a:chOff x="7633921" y="3680222"/>
                  <a:chExt cx="169348" cy="221456"/>
                </a:xfrm>
              </p:grpSpPr>
              <p:sp>
                <p:nvSpPr>
                  <p:cNvPr id="266" name="円/楕円 26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267" name="円/楕円 26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grpSp>
        <p:sp>
          <p:nvSpPr>
            <p:cNvPr id="362" name="フリーフォーム 361"/>
            <p:cNvSpPr/>
            <p:nvPr/>
          </p:nvSpPr>
          <p:spPr>
            <a:xfrm>
              <a:off x="7598661" y="490204"/>
              <a:ext cx="783606" cy="377217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363" name="グループ化 362"/>
            <p:cNvGrpSpPr/>
            <p:nvPr/>
          </p:nvGrpSpPr>
          <p:grpSpPr>
            <a:xfrm>
              <a:off x="3303976" y="1747690"/>
              <a:ext cx="759930" cy="892047"/>
              <a:chOff x="3221057" y="3313517"/>
              <a:chExt cx="759930" cy="892047"/>
            </a:xfrm>
          </p:grpSpPr>
          <p:sp>
            <p:nvSpPr>
              <p:cNvPr id="364" name="円/楕円 363"/>
              <p:cNvSpPr/>
              <p:nvPr/>
            </p:nvSpPr>
            <p:spPr>
              <a:xfrm>
                <a:off x="3221057" y="3445634"/>
                <a:ext cx="759930" cy="759930"/>
              </a:xfrm>
              <a:prstGeom prst="ellipse">
                <a:avLst/>
              </a:pr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5" name="円/楕円 172"/>
              <p:cNvSpPr/>
              <p:nvPr/>
            </p:nvSpPr>
            <p:spPr>
              <a:xfrm rot="20897975">
                <a:off x="3438791" y="4112423"/>
                <a:ext cx="470618" cy="81290"/>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6" name="フリーフォーム 365"/>
              <p:cNvSpPr/>
              <p:nvPr/>
            </p:nvSpPr>
            <p:spPr>
              <a:xfrm>
                <a:off x="3528860" y="3313517"/>
                <a:ext cx="345291" cy="236868"/>
              </a:xfrm>
              <a:custGeom>
                <a:avLst/>
                <a:gdLst>
                  <a:gd name="connsiteX0" fmla="*/ 0 w 338138"/>
                  <a:gd name="connsiteY0" fmla="*/ 145256 h 230981"/>
                  <a:gd name="connsiteX1" fmla="*/ 42863 w 338138"/>
                  <a:gd name="connsiteY1" fmla="*/ 97631 h 230981"/>
                  <a:gd name="connsiteX2" fmla="*/ 33338 w 338138"/>
                  <a:gd name="connsiteY2" fmla="*/ 42863 h 230981"/>
                  <a:gd name="connsiteX3" fmla="*/ 128588 w 338138"/>
                  <a:gd name="connsiteY3" fmla="*/ 0 h 230981"/>
                  <a:gd name="connsiteX4" fmla="*/ 192882 w 338138"/>
                  <a:gd name="connsiteY4" fmla="*/ 26194 h 230981"/>
                  <a:gd name="connsiteX5" fmla="*/ 240507 w 338138"/>
                  <a:gd name="connsiteY5" fmla="*/ 100013 h 230981"/>
                  <a:gd name="connsiteX6" fmla="*/ 316707 w 338138"/>
                  <a:gd name="connsiteY6" fmla="*/ 150019 h 230981"/>
                  <a:gd name="connsiteX7" fmla="*/ 338138 w 338138"/>
                  <a:gd name="connsiteY7" fmla="*/ 197644 h 230981"/>
                  <a:gd name="connsiteX8" fmla="*/ 307182 w 338138"/>
                  <a:gd name="connsiteY8" fmla="*/ 230981 h 230981"/>
                  <a:gd name="connsiteX9" fmla="*/ 214313 w 338138"/>
                  <a:gd name="connsiteY9" fmla="*/ 173831 h 230981"/>
                  <a:gd name="connsiteX10" fmla="*/ 0 w 338138"/>
                  <a:gd name="connsiteY10" fmla="*/ 145256 h 230981"/>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7153 w 345291"/>
                  <a:gd name="connsiteY0" fmla="*/ 145648 h 231373"/>
                  <a:gd name="connsiteX1" fmla="*/ 50016 w 345291"/>
                  <a:gd name="connsiteY1" fmla="*/ 98023 h 231373"/>
                  <a:gd name="connsiteX2" fmla="*/ 40491 w 345291"/>
                  <a:gd name="connsiteY2" fmla="*/ 43255 h 231373"/>
                  <a:gd name="connsiteX3" fmla="*/ 135741 w 345291"/>
                  <a:gd name="connsiteY3" fmla="*/ 392 h 231373"/>
                  <a:gd name="connsiteX4" fmla="*/ 200035 w 345291"/>
                  <a:gd name="connsiteY4" fmla="*/ 26586 h 231373"/>
                  <a:gd name="connsiteX5" fmla="*/ 247660 w 345291"/>
                  <a:gd name="connsiteY5" fmla="*/ 100405 h 231373"/>
                  <a:gd name="connsiteX6" fmla="*/ 323860 w 345291"/>
                  <a:gd name="connsiteY6" fmla="*/ 150411 h 231373"/>
                  <a:gd name="connsiteX7" fmla="*/ 345291 w 345291"/>
                  <a:gd name="connsiteY7" fmla="*/ 198036 h 231373"/>
                  <a:gd name="connsiteX8" fmla="*/ 314335 w 345291"/>
                  <a:gd name="connsiteY8" fmla="*/ 231373 h 231373"/>
                  <a:gd name="connsiteX9" fmla="*/ 221466 w 345291"/>
                  <a:gd name="connsiteY9" fmla="*/ 174223 h 231373"/>
                  <a:gd name="connsiteX10" fmla="*/ 7153 w 345291"/>
                  <a:gd name="connsiteY10" fmla="*/ 145648 h 231373"/>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6919"/>
                  <a:gd name="connsiteY0" fmla="*/ 145989 h 232195"/>
                  <a:gd name="connsiteX1" fmla="*/ 50016 w 346919"/>
                  <a:gd name="connsiteY1" fmla="*/ 98364 h 232195"/>
                  <a:gd name="connsiteX2" fmla="*/ 40491 w 346919"/>
                  <a:gd name="connsiteY2" fmla="*/ 43596 h 232195"/>
                  <a:gd name="connsiteX3" fmla="*/ 135741 w 346919"/>
                  <a:gd name="connsiteY3" fmla="*/ 733 h 232195"/>
                  <a:gd name="connsiteX4" fmla="*/ 200035 w 346919"/>
                  <a:gd name="connsiteY4" fmla="*/ 26927 h 232195"/>
                  <a:gd name="connsiteX5" fmla="*/ 247660 w 346919"/>
                  <a:gd name="connsiteY5" fmla="*/ 100746 h 232195"/>
                  <a:gd name="connsiteX6" fmla="*/ 323860 w 346919"/>
                  <a:gd name="connsiteY6" fmla="*/ 150752 h 232195"/>
                  <a:gd name="connsiteX7" fmla="*/ 345291 w 346919"/>
                  <a:gd name="connsiteY7" fmla="*/ 198377 h 232195"/>
                  <a:gd name="connsiteX8" fmla="*/ 314335 w 346919"/>
                  <a:gd name="connsiteY8" fmla="*/ 231714 h 232195"/>
                  <a:gd name="connsiteX9" fmla="*/ 221466 w 346919"/>
                  <a:gd name="connsiteY9" fmla="*/ 174564 h 232195"/>
                  <a:gd name="connsiteX10" fmla="*/ 7153 w 346919"/>
                  <a:gd name="connsiteY10" fmla="*/ 145989 h 232195"/>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291" h="236868">
                    <a:moveTo>
                      <a:pt x="7153" y="145989"/>
                    </a:moveTo>
                    <a:cubicBezTo>
                      <a:pt x="-21422" y="133289"/>
                      <a:pt x="44460" y="115429"/>
                      <a:pt x="50016" y="98364"/>
                    </a:cubicBezTo>
                    <a:cubicBezTo>
                      <a:pt x="55572" y="81299"/>
                      <a:pt x="26204" y="59868"/>
                      <a:pt x="40491" y="43596"/>
                    </a:cubicBezTo>
                    <a:cubicBezTo>
                      <a:pt x="54778" y="27324"/>
                      <a:pt x="109150" y="3511"/>
                      <a:pt x="135741" y="733"/>
                    </a:cubicBezTo>
                    <a:cubicBezTo>
                      <a:pt x="162332" y="-2045"/>
                      <a:pt x="184160" y="2321"/>
                      <a:pt x="200035" y="26927"/>
                    </a:cubicBezTo>
                    <a:lnTo>
                      <a:pt x="247660" y="100746"/>
                    </a:lnTo>
                    <a:cubicBezTo>
                      <a:pt x="268297" y="121383"/>
                      <a:pt x="316716" y="134877"/>
                      <a:pt x="323860" y="150752"/>
                    </a:cubicBezTo>
                    <a:lnTo>
                      <a:pt x="345291" y="198377"/>
                    </a:lnTo>
                    <a:cubicBezTo>
                      <a:pt x="343704" y="211871"/>
                      <a:pt x="345291" y="250764"/>
                      <a:pt x="314335" y="231714"/>
                    </a:cubicBezTo>
                    <a:lnTo>
                      <a:pt x="221466" y="174564"/>
                    </a:lnTo>
                    <a:cubicBezTo>
                      <a:pt x="170269" y="160277"/>
                      <a:pt x="35728" y="158689"/>
                      <a:pt x="7153" y="145989"/>
                    </a:cubicBezTo>
                    <a:close/>
                  </a:path>
                </a:pathLst>
              </a:cu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7" name="円/楕円 172"/>
              <p:cNvSpPr/>
              <p:nvPr/>
            </p:nvSpPr>
            <p:spPr>
              <a:xfrm rot="20897975">
                <a:off x="3581302" y="3352421"/>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8" name="円/楕円 172"/>
              <p:cNvSpPr/>
              <p:nvPr/>
            </p:nvSpPr>
            <p:spPr>
              <a:xfrm rot="16200000">
                <a:off x="3657411" y="3341787"/>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69" name="円/楕円 172"/>
              <p:cNvSpPr/>
              <p:nvPr/>
            </p:nvSpPr>
            <p:spPr>
              <a:xfrm rot="16200000" flipV="1">
                <a:off x="3796270" y="3459626"/>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70" name="円/楕円 172"/>
              <p:cNvSpPr/>
              <p:nvPr/>
            </p:nvSpPr>
            <p:spPr>
              <a:xfrm rot="16200000">
                <a:off x="3715455" y="3405891"/>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371" name="グループ化 370"/>
            <p:cNvGrpSpPr/>
            <p:nvPr/>
          </p:nvGrpSpPr>
          <p:grpSpPr>
            <a:xfrm>
              <a:off x="685420" y="2018407"/>
              <a:ext cx="2059420" cy="2059420"/>
              <a:chOff x="685420" y="3567807"/>
              <a:chExt cx="2059420" cy="2059420"/>
            </a:xfrm>
          </p:grpSpPr>
          <p:sp>
            <p:nvSpPr>
              <p:cNvPr id="372" name="円/楕円 371"/>
              <p:cNvSpPr/>
              <p:nvPr/>
            </p:nvSpPr>
            <p:spPr>
              <a:xfrm>
                <a:off x="685420" y="3567807"/>
                <a:ext cx="2059420" cy="205942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373" name="グループ化 372"/>
              <p:cNvGrpSpPr/>
              <p:nvPr/>
            </p:nvGrpSpPr>
            <p:grpSpPr>
              <a:xfrm>
                <a:off x="1200521" y="4082908"/>
                <a:ext cx="1029218" cy="1029218"/>
                <a:chOff x="971450" y="3853838"/>
                <a:chExt cx="1487358" cy="1487358"/>
              </a:xfrm>
            </p:grpSpPr>
            <p:sp>
              <p:nvSpPr>
                <p:cNvPr id="374" name="円/楕円 373"/>
                <p:cNvSpPr/>
                <p:nvPr/>
              </p:nvSpPr>
              <p:spPr>
                <a:xfrm>
                  <a:off x="971450" y="3853838"/>
                  <a:ext cx="1487358" cy="1487358"/>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75" name="円/楕円 374"/>
                <p:cNvSpPr/>
                <p:nvPr/>
              </p:nvSpPr>
              <p:spPr>
                <a:xfrm rot="16200000" flipV="1">
                  <a:off x="1005253" y="3887641"/>
                  <a:ext cx="1419752" cy="1419752"/>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sp>
          <p:nvSpPr>
            <p:cNvPr id="376" name="フリーフォーム 375"/>
            <p:cNvSpPr/>
            <p:nvPr/>
          </p:nvSpPr>
          <p:spPr>
            <a:xfrm rot="16200000">
              <a:off x="1584858" y="2948562"/>
              <a:ext cx="302282" cy="145514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377" name="グループ化 376"/>
            <p:cNvGrpSpPr/>
            <p:nvPr/>
          </p:nvGrpSpPr>
          <p:grpSpPr>
            <a:xfrm>
              <a:off x="705025" y="1585680"/>
              <a:ext cx="699135" cy="503056"/>
              <a:chOff x="966064" y="2165070"/>
              <a:chExt cx="1661457" cy="1195486"/>
            </a:xfrm>
          </p:grpSpPr>
          <p:sp>
            <p:nvSpPr>
              <p:cNvPr id="378" name="上カーブ矢印 377"/>
              <p:cNvSpPr/>
              <p:nvPr/>
            </p:nvSpPr>
            <p:spPr>
              <a:xfrm rot="16200000" flipH="1">
                <a:off x="2254106" y="2571396"/>
                <a:ext cx="347541" cy="39928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379" name="円/楕円 193"/>
              <p:cNvSpPr/>
              <p:nvPr/>
            </p:nvSpPr>
            <p:spPr>
              <a:xfrm>
                <a:off x="1069812" y="2663269"/>
                <a:ext cx="1235587"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80" name="円/楕円 205"/>
              <p:cNvSpPr/>
              <p:nvPr/>
            </p:nvSpPr>
            <p:spPr>
              <a:xfrm>
                <a:off x="966064" y="2165070"/>
                <a:ext cx="1353720" cy="1056628"/>
              </a:xfrm>
              <a:custGeom>
                <a:avLst/>
                <a:gdLst>
                  <a:gd name="connsiteX0" fmla="*/ 0 w 1353720"/>
                  <a:gd name="connsiteY0" fmla="*/ 528314 h 1056627"/>
                  <a:gd name="connsiteX1" fmla="*/ 676860 w 1353720"/>
                  <a:gd name="connsiteY1" fmla="*/ 0 h 1056627"/>
                  <a:gd name="connsiteX2" fmla="*/ 1353720 w 1353720"/>
                  <a:gd name="connsiteY2" fmla="*/ 528314 h 1056627"/>
                  <a:gd name="connsiteX3" fmla="*/ 676860 w 1353720"/>
                  <a:gd name="connsiteY3" fmla="*/ 1056628 h 1056627"/>
                  <a:gd name="connsiteX4" fmla="*/ 0 w 1353720"/>
                  <a:gd name="connsiteY4" fmla="*/ 528314 h 1056627"/>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12679 w 1366399"/>
                  <a:gd name="connsiteY0" fmla="*/ 528314 h 1056628"/>
                  <a:gd name="connsiteX1" fmla="*/ 689539 w 1366399"/>
                  <a:gd name="connsiteY1" fmla="*/ 0 h 1056628"/>
                  <a:gd name="connsiteX2" fmla="*/ 1366399 w 1366399"/>
                  <a:gd name="connsiteY2" fmla="*/ 528314 h 1056628"/>
                  <a:gd name="connsiteX3" fmla="*/ 689539 w 1366399"/>
                  <a:gd name="connsiteY3" fmla="*/ 1056628 h 1056628"/>
                  <a:gd name="connsiteX4" fmla="*/ 12679 w 1366399"/>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720" h="1056628">
                    <a:moveTo>
                      <a:pt x="0" y="528314"/>
                    </a:moveTo>
                    <a:cubicBezTo>
                      <a:pt x="119406" y="388815"/>
                      <a:pt x="303041" y="0"/>
                      <a:pt x="676860" y="0"/>
                    </a:cubicBezTo>
                    <a:cubicBezTo>
                      <a:pt x="1050679" y="0"/>
                      <a:pt x="1353720" y="236534"/>
                      <a:pt x="1353720" y="528314"/>
                    </a:cubicBezTo>
                    <a:cubicBezTo>
                      <a:pt x="1353720" y="820094"/>
                      <a:pt x="1050679" y="1056628"/>
                      <a:pt x="676860" y="1056628"/>
                    </a:cubicBezTo>
                    <a:cubicBezTo>
                      <a:pt x="303041" y="1056628"/>
                      <a:pt x="111433" y="672970"/>
                      <a:pt x="0" y="528314"/>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81" name="円/楕円 380"/>
              <p:cNvSpPr/>
              <p:nvPr/>
            </p:nvSpPr>
            <p:spPr>
              <a:xfrm>
                <a:off x="1276260" y="2352461"/>
                <a:ext cx="834433" cy="665809"/>
              </a:xfrm>
              <a:prstGeom prst="ellipse">
                <a:avLst/>
              </a:prstGeom>
              <a:solidFill>
                <a:sysClr val="window" lastClr="FFFFFF"/>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382" name="グループ化 381"/>
            <p:cNvGrpSpPr/>
            <p:nvPr/>
          </p:nvGrpSpPr>
          <p:grpSpPr>
            <a:xfrm>
              <a:off x="1021548" y="2325430"/>
              <a:ext cx="1677585" cy="1237295"/>
              <a:chOff x="1021548" y="3874830"/>
              <a:chExt cx="1677585" cy="1237295"/>
            </a:xfrm>
          </p:grpSpPr>
          <p:grpSp>
            <p:nvGrpSpPr>
              <p:cNvPr id="383" name="グループ化 382"/>
              <p:cNvGrpSpPr/>
              <p:nvPr/>
            </p:nvGrpSpPr>
            <p:grpSpPr>
              <a:xfrm>
                <a:off x="1021548" y="3874830"/>
                <a:ext cx="1677585" cy="1237295"/>
                <a:chOff x="1021548" y="3874830"/>
                <a:chExt cx="1677585" cy="1237295"/>
              </a:xfrm>
            </p:grpSpPr>
            <p:sp>
              <p:nvSpPr>
                <p:cNvPr id="385" name="上カーブ矢印 384"/>
                <p:cNvSpPr/>
                <p:nvPr/>
              </p:nvSpPr>
              <p:spPr>
                <a:xfrm rot="16729227" flipH="1">
                  <a:off x="2252361" y="4400468"/>
                  <a:ext cx="499446" cy="39409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386" name="円/楕円 193"/>
                <p:cNvSpPr/>
                <p:nvPr/>
              </p:nvSpPr>
              <p:spPr>
                <a:xfrm>
                  <a:off x="1021620" y="4414838"/>
                  <a:ext cx="1343968"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gradFill flip="none" rotWithShape="1">
                  <a:gsLst>
                    <a:gs pos="18000">
                      <a:sysClr val="window" lastClr="FFFFFF">
                        <a:lumMod val="85000"/>
                      </a:sysClr>
                    </a:gs>
                    <a:gs pos="100000">
                      <a:srgbClr val="E4E4E4"/>
                    </a:gs>
                    <a:gs pos="0">
                      <a:sysClr val="window" lastClr="FFFFFF"/>
                    </a:gs>
                    <a:gs pos="100000">
                      <a:sysClr val="window" lastClr="FFFFFF"/>
                    </a:gs>
                  </a:gsLst>
                  <a:lin ang="16200000" scaled="1"/>
                  <a:tileRect/>
                </a:gra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87" name="円/楕円 386"/>
                <p:cNvSpPr/>
                <p:nvPr/>
              </p:nvSpPr>
              <p:spPr>
                <a:xfrm>
                  <a:off x="1021548" y="3874830"/>
                  <a:ext cx="1353720" cy="1056627"/>
                </a:xfrm>
                <a:prstGeom prst="ellipse">
                  <a:avLst/>
                </a:prstGeom>
                <a:solidFill>
                  <a:srgbClr val="5B9BD5"/>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88" name="円/楕円 387"/>
                <p:cNvSpPr/>
                <p:nvPr/>
              </p:nvSpPr>
              <p:spPr>
                <a:xfrm>
                  <a:off x="1037791" y="3887862"/>
                  <a:ext cx="1320326" cy="1030562"/>
                </a:xfrm>
                <a:prstGeom prst="ellipse">
                  <a:avLst/>
                </a:prstGeom>
                <a:gradFill flip="none" rotWithShape="1">
                  <a:gsLst>
                    <a:gs pos="42000">
                      <a:sysClr val="window" lastClr="FFFFFF">
                        <a:lumMod val="85000"/>
                      </a:sysClr>
                    </a:gs>
                    <a:gs pos="66000">
                      <a:srgbClr val="E4E4E4"/>
                    </a:gs>
                    <a:gs pos="0">
                      <a:sysClr val="window" lastClr="FFFFFF"/>
                    </a:gs>
                    <a:gs pos="100000">
                      <a:sysClr val="window" lastClr="FFFFFF"/>
                    </a:gs>
                  </a:gsLst>
                  <a:lin ang="0" scaled="1"/>
                  <a:tileRect/>
                </a:gra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89" name="円/楕円 388"/>
                <p:cNvSpPr/>
                <p:nvPr/>
              </p:nvSpPr>
              <p:spPr>
                <a:xfrm>
                  <a:off x="1167667" y="3982266"/>
                  <a:ext cx="1084254" cy="865146"/>
                </a:xfrm>
                <a:prstGeom prst="ellipse">
                  <a:avLst/>
                </a:prstGeom>
                <a:solidFill>
                  <a:srgbClr val="660033"/>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84" name="円/楕円 172"/>
              <p:cNvSpPr/>
              <p:nvPr/>
            </p:nvSpPr>
            <p:spPr>
              <a:xfrm rot="10800000">
                <a:off x="1474485" y="4005411"/>
                <a:ext cx="470618"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90" name="直方体 389"/>
            <p:cNvSpPr/>
            <p:nvPr/>
          </p:nvSpPr>
          <p:spPr>
            <a:xfrm>
              <a:off x="1072143" y="3440948"/>
              <a:ext cx="315882" cy="315882"/>
            </a:xfrm>
            <a:prstGeom prst="cube">
              <a:avLst>
                <a:gd name="adj" fmla="val 29825"/>
              </a:avLst>
            </a:prstGeom>
            <a:solidFill>
              <a:sysClr val="window" lastClr="FFFFFF">
                <a:lumMod val="95000"/>
              </a:sysClr>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94" name="フリーフォーム 393"/>
          <p:cNvSpPr/>
          <p:nvPr/>
        </p:nvSpPr>
        <p:spPr>
          <a:xfrm>
            <a:off x="558191"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95" name="フリーフォーム 394"/>
          <p:cNvSpPr/>
          <p:nvPr/>
        </p:nvSpPr>
        <p:spPr>
          <a:xfrm>
            <a:off x="1362075"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96" name="フリーフォーム 395"/>
          <p:cNvSpPr/>
          <p:nvPr/>
        </p:nvSpPr>
        <p:spPr>
          <a:xfrm>
            <a:off x="1407319"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cxnSp>
        <p:nvCxnSpPr>
          <p:cNvPr id="400" name="直線コネクタ 399"/>
          <p:cNvCxnSpPr/>
          <p:nvPr/>
        </p:nvCxnSpPr>
        <p:spPr>
          <a:xfrm>
            <a:off x="2218656" y="6417469"/>
            <a:ext cx="259087"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1" name="直線コネクタ 400"/>
          <p:cNvCxnSpPr/>
          <p:nvPr/>
        </p:nvCxnSpPr>
        <p:spPr>
          <a:xfrm>
            <a:off x="2302669" y="6493669"/>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3" name="直線コネクタ 402"/>
          <p:cNvCxnSpPr/>
          <p:nvPr/>
        </p:nvCxnSpPr>
        <p:spPr>
          <a:xfrm>
            <a:off x="2291275" y="6567076"/>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4" name="直線コネクタ 403"/>
          <p:cNvCxnSpPr/>
          <p:nvPr/>
        </p:nvCxnSpPr>
        <p:spPr>
          <a:xfrm>
            <a:off x="3011612" y="6415088"/>
            <a:ext cx="303088" cy="2381"/>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6" name="直線コネクタ 405"/>
          <p:cNvCxnSpPr/>
          <p:nvPr/>
        </p:nvCxnSpPr>
        <p:spPr>
          <a:xfrm>
            <a:off x="3163156" y="6418993"/>
            <a:ext cx="0" cy="14808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09" name="フリーフォーム 408"/>
          <p:cNvSpPr/>
          <p:nvPr/>
        </p:nvSpPr>
        <p:spPr>
          <a:xfrm rot="10800000">
            <a:off x="3052487"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aphicFrame>
        <p:nvGraphicFramePr>
          <p:cNvPr id="411" name="表 410"/>
          <p:cNvGraphicFramePr>
            <a:graphicFrameLocks noGrp="1"/>
          </p:cNvGraphicFramePr>
          <p:nvPr>
            <p:extLst>
              <p:ext uri="{D42A27DB-BD31-4B8C-83A1-F6EECF244321}">
                <p14:modId xmlns:p14="http://schemas.microsoft.com/office/powerpoint/2010/main" val="2100968755"/>
              </p:ext>
            </p:extLst>
          </p:nvPr>
        </p:nvGraphicFramePr>
        <p:xfrm>
          <a:off x="906681" y="1675387"/>
          <a:ext cx="2542024" cy="3940504"/>
        </p:xfrm>
        <a:graphic>
          <a:graphicData uri="http://schemas.openxmlformats.org/drawingml/2006/table">
            <a:tbl>
              <a:tblPr>
                <a:tableStyleId>{5C22544A-7EE6-4342-B048-85BDC9FD1C3A}</a:tableStyleId>
              </a:tblPr>
              <a:tblGrid>
                <a:gridCol w="2542024">
                  <a:extLst>
                    <a:ext uri="{9D8B030D-6E8A-4147-A177-3AD203B41FA5}">
                      <a16:colId xmlns:a16="http://schemas.microsoft.com/office/drawing/2014/main" val="20000"/>
                    </a:ext>
                  </a:extLst>
                </a:gridCol>
              </a:tblGrid>
              <a:tr h="492563">
                <a:tc>
                  <a:txBody>
                    <a:bodyPr/>
                    <a:lstStyle/>
                    <a:p>
                      <a:r>
                        <a:rPr kumimoji="1" lang="ja-JP" altLang="en-US" b="1" dirty="0">
                          <a:latin typeface="BIZ UDPゴシック" panose="020B0400000000000000" pitchFamily="50" charset="-128"/>
                          <a:ea typeface="BIZ UDPゴシック" panose="020B0400000000000000" pitchFamily="50" charset="-128"/>
                        </a:rPr>
                        <a:t>スライドショー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編集</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左に回転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右に回転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切り抜き</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登録</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移動／コピー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92563">
                <a:tc>
                  <a:txBody>
                    <a:bodyPr/>
                    <a:lstStyle/>
                    <a:p>
                      <a:r>
                        <a:rPr kumimoji="1" lang="ja-JP" altLang="en-US" b="1" dirty="0">
                          <a:latin typeface="BIZ UDPゴシック" panose="020B0400000000000000" pitchFamily="50" charset="-128"/>
                          <a:ea typeface="BIZ UDPゴシック" panose="020B0400000000000000" pitchFamily="50" charset="-128"/>
                        </a:rPr>
                        <a:t>地図に表示</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5" name="円/楕円 4"/>
          <p:cNvSpPr/>
          <p:nvPr/>
        </p:nvSpPr>
        <p:spPr>
          <a:xfrm>
            <a:off x="192353" y="5019245"/>
            <a:ext cx="3787163" cy="729211"/>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6" name="右矢印 5"/>
          <p:cNvSpPr/>
          <p:nvPr/>
        </p:nvSpPr>
        <p:spPr>
          <a:xfrm>
            <a:off x="3944014" y="2961637"/>
            <a:ext cx="922684" cy="135026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393" name="四角形 2"/>
          <p:cNvSpPr txBox="1">
            <a:spLocks/>
          </p:cNvSpPr>
          <p:nvPr/>
        </p:nvSpPr>
        <p:spPr>
          <a:xfrm>
            <a:off x="1" y="0"/>
            <a:ext cx="9144000"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3600" b="1" i="0" u="none" strike="noStrike" kern="0" cap="none" spc="5"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sym typeface="Wingdings"/>
              </a:rPr>
              <a:t>写真から場所がわかる</a:t>
            </a:r>
          </a:p>
        </p:txBody>
      </p:sp>
      <p:grpSp>
        <p:nvGrpSpPr>
          <p:cNvPr id="397" name="グループ化 396"/>
          <p:cNvGrpSpPr/>
          <p:nvPr/>
        </p:nvGrpSpPr>
        <p:grpSpPr>
          <a:xfrm>
            <a:off x="5058605" y="736142"/>
            <a:ext cx="3772215" cy="5985073"/>
            <a:chOff x="5058605" y="736142"/>
            <a:chExt cx="3772215" cy="5985073"/>
          </a:xfrm>
        </p:grpSpPr>
        <p:grpSp>
          <p:nvGrpSpPr>
            <p:cNvPr id="398" name="グループ化 397"/>
            <p:cNvGrpSpPr/>
            <p:nvPr/>
          </p:nvGrpSpPr>
          <p:grpSpPr>
            <a:xfrm>
              <a:off x="5058605" y="1208012"/>
              <a:ext cx="3704995" cy="4604253"/>
              <a:chOff x="1726930" y="1208012"/>
              <a:chExt cx="3704995" cy="4604253"/>
            </a:xfrm>
          </p:grpSpPr>
          <p:sp>
            <p:nvSpPr>
              <p:cNvPr id="445" name="正方形/長方形 444"/>
              <p:cNvSpPr/>
              <p:nvPr/>
            </p:nvSpPr>
            <p:spPr>
              <a:xfrm>
                <a:off x="1733198" y="2242404"/>
                <a:ext cx="3686189" cy="35698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46" name="フリーフォーム 445"/>
              <p:cNvSpPr/>
              <p:nvPr/>
            </p:nvSpPr>
            <p:spPr>
              <a:xfrm>
                <a:off x="1898837" y="1208012"/>
                <a:ext cx="3520550" cy="4593204"/>
              </a:xfrm>
              <a:custGeom>
                <a:avLst/>
                <a:gdLst>
                  <a:gd name="connsiteX0" fmla="*/ 0 w 5069941"/>
                  <a:gd name="connsiteY0" fmla="*/ 4753069 h 6681457"/>
                  <a:gd name="connsiteX1" fmla="*/ 181069 w 5069941"/>
                  <a:gd name="connsiteY1" fmla="*/ 4544840 h 6681457"/>
                  <a:gd name="connsiteX2" fmla="*/ 362139 w 5069941"/>
                  <a:gd name="connsiteY2" fmla="*/ 4590107 h 6681457"/>
                  <a:gd name="connsiteX3" fmla="*/ 1004935 w 5069941"/>
                  <a:gd name="connsiteY3" fmla="*/ 5694630 h 6681457"/>
                  <a:gd name="connsiteX4" fmla="*/ 425513 w 5069941"/>
                  <a:gd name="connsiteY4" fmla="*/ 6654297 h 6681457"/>
                  <a:gd name="connsiteX5" fmla="*/ 832919 w 5069941"/>
                  <a:gd name="connsiteY5" fmla="*/ 6663351 h 6681457"/>
                  <a:gd name="connsiteX6" fmla="*/ 1321806 w 5069941"/>
                  <a:gd name="connsiteY6" fmla="*/ 5821378 h 6681457"/>
                  <a:gd name="connsiteX7" fmla="*/ 2245260 w 5069941"/>
                  <a:gd name="connsiteY7" fmla="*/ 6681457 h 6681457"/>
                  <a:gd name="connsiteX8" fmla="*/ 2734147 w 5069941"/>
                  <a:gd name="connsiteY8" fmla="*/ 6681457 h 6681457"/>
                  <a:gd name="connsiteX9" fmla="*/ 1557196 w 5069941"/>
                  <a:gd name="connsiteY9" fmla="*/ 5604095 h 6681457"/>
                  <a:gd name="connsiteX10" fmla="*/ 1095469 w 5069941"/>
                  <a:gd name="connsiteY10" fmla="*/ 4744016 h 6681457"/>
                  <a:gd name="connsiteX11" fmla="*/ 1195058 w 5069941"/>
                  <a:gd name="connsiteY11" fmla="*/ 4526733 h 6681457"/>
                  <a:gd name="connsiteX12" fmla="*/ 4897925 w 5069941"/>
                  <a:gd name="connsiteY12" fmla="*/ 1493822 h 6681457"/>
                  <a:gd name="connsiteX13" fmla="*/ 5060887 w 5069941"/>
                  <a:gd name="connsiteY13" fmla="*/ 1720158 h 6681457"/>
                  <a:gd name="connsiteX14" fmla="*/ 5069941 w 5069941"/>
                  <a:gd name="connsiteY14" fmla="*/ 344032 h 6681457"/>
                  <a:gd name="connsiteX15" fmla="*/ 3277355 w 5069941"/>
                  <a:gd name="connsiteY15" fmla="*/ 0 h 6681457"/>
                  <a:gd name="connsiteX16" fmla="*/ 3286408 w 5069941"/>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571484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28597 w 5084229"/>
                  <a:gd name="connsiteY7" fmla="*/ 665050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63352"/>
                  <a:gd name="connsiteX1" fmla="*/ 195357 w 5084229"/>
                  <a:gd name="connsiteY1" fmla="*/ 4544840 h 6663352"/>
                  <a:gd name="connsiteX2" fmla="*/ 376427 w 5084229"/>
                  <a:gd name="connsiteY2" fmla="*/ 4590107 h 6663352"/>
                  <a:gd name="connsiteX3" fmla="*/ 1019223 w 5084229"/>
                  <a:gd name="connsiteY3" fmla="*/ 5694630 h 6663352"/>
                  <a:gd name="connsiteX4" fmla="*/ 439801 w 5084229"/>
                  <a:gd name="connsiteY4" fmla="*/ 6654297 h 6663352"/>
                  <a:gd name="connsiteX5" fmla="*/ 847207 w 5084229"/>
                  <a:gd name="connsiteY5" fmla="*/ 6663351 h 6663352"/>
                  <a:gd name="connsiteX6" fmla="*/ 1336094 w 5084229"/>
                  <a:gd name="connsiteY6" fmla="*/ 5821378 h 6663352"/>
                  <a:gd name="connsiteX7" fmla="*/ 2228597 w 5084229"/>
                  <a:gd name="connsiteY7" fmla="*/ 6650507 h 6663352"/>
                  <a:gd name="connsiteX8" fmla="*/ 2734680 w 5084229"/>
                  <a:gd name="connsiteY8" fmla="*/ 6647067 h 6663352"/>
                  <a:gd name="connsiteX9" fmla="*/ 1602440 w 5084229"/>
                  <a:gd name="connsiteY9" fmla="*/ 5604095 h 6663352"/>
                  <a:gd name="connsiteX10" fmla="*/ 1135951 w 5084229"/>
                  <a:gd name="connsiteY10" fmla="*/ 4715441 h 6663352"/>
                  <a:gd name="connsiteX11" fmla="*/ 1209346 w 5084229"/>
                  <a:gd name="connsiteY11" fmla="*/ 4526733 h 6663352"/>
                  <a:gd name="connsiteX12" fmla="*/ 4912213 w 5084229"/>
                  <a:gd name="connsiteY12" fmla="*/ 1493822 h 6663352"/>
                  <a:gd name="connsiteX13" fmla="*/ 5075175 w 5084229"/>
                  <a:gd name="connsiteY13" fmla="*/ 1720158 h 6663352"/>
                  <a:gd name="connsiteX14" fmla="*/ 5084229 w 5084229"/>
                  <a:gd name="connsiteY14" fmla="*/ 344032 h 6663352"/>
                  <a:gd name="connsiteX15" fmla="*/ 3291643 w 5084229"/>
                  <a:gd name="connsiteY15" fmla="*/ 0 h 6663352"/>
                  <a:gd name="connsiteX16" fmla="*/ 3300696 w 5084229"/>
                  <a:gd name="connsiteY16" fmla="*/ 9053 h 6663352"/>
                  <a:gd name="connsiteX0" fmla="*/ 0 w 5084229"/>
                  <a:gd name="connsiteY0" fmla="*/ 4793550 h 6663351"/>
                  <a:gd name="connsiteX1" fmla="*/ 195357 w 5084229"/>
                  <a:gd name="connsiteY1" fmla="*/ 4544840 h 6663351"/>
                  <a:gd name="connsiteX2" fmla="*/ 376427 w 5084229"/>
                  <a:gd name="connsiteY2" fmla="*/ 4590107 h 6663351"/>
                  <a:gd name="connsiteX3" fmla="*/ 1019223 w 5084229"/>
                  <a:gd name="connsiteY3" fmla="*/ 5694630 h 6663351"/>
                  <a:gd name="connsiteX4" fmla="*/ 439801 w 5084229"/>
                  <a:gd name="connsiteY4" fmla="*/ 6654297 h 6663351"/>
                  <a:gd name="connsiteX5" fmla="*/ 847207 w 5084229"/>
                  <a:gd name="connsiteY5" fmla="*/ 6663351 h 6663351"/>
                  <a:gd name="connsiteX6" fmla="*/ 1336094 w 5084229"/>
                  <a:gd name="connsiteY6" fmla="*/ 5821378 h 6663351"/>
                  <a:gd name="connsiteX7" fmla="*/ 2225157 w 5084229"/>
                  <a:gd name="connsiteY7" fmla="*/ 6643629 h 6663351"/>
                  <a:gd name="connsiteX8" fmla="*/ 2734680 w 5084229"/>
                  <a:gd name="connsiteY8" fmla="*/ 6647067 h 6663351"/>
                  <a:gd name="connsiteX9" fmla="*/ 1602440 w 5084229"/>
                  <a:gd name="connsiteY9" fmla="*/ 5604095 h 6663351"/>
                  <a:gd name="connsiteX10" fmla="*/ 1135951 w 5084229"/>
                  <a:gd name="connsiteY10" fmla="*/ 4715441 h 6663351"/>
                  <a:gd name="connsiteX11" fmla="*/ 1209346 w 5084229"/>
                  <a:gd name="connsiteY11" fmla="*/ 4526733 h 6663351"/>
                  <a:gd name="connsiteX12" fmla="*/ 4912213 w 5084229"/>
                  <a:gd name="connsiteY12" fmla="*/ 1493822 h 6663351"/>
                  <a:gd name="connsiteX13" fmla="*/ 5075175 w 5084229"/>
                  <a:gd name="connsiteY13" fmla="*/ 1720158 h 6663351"/>
                  <a:gd name="connsiteX14" fmla="*/ 5084229 w 5084229"/>
                  <a:gd name="connsiteY14" fmla="*/ 344032 h 6663351"/>
                  <a:gd name="connsiteX15" fmla="*/ 3291643 w 5084229"/>
                  <a:gd name="connsiteY15" fmla="*/ 0 h 6663351"/>
                  <a:gd name="connsiteX16" fmla="*/ 3300696 w 5084229"/>
                  <a:gd name="connsiteY16" fmla="*/ 9053 h 6663351"/>
                  <a:gd name="connsiteX0" fmla="*/ 0 w 5084229"/>
                  <a:gd name="connsiteY0" fmla="*/ 4793550 h 6654298"/>
                  <a:gd name="connsiteX1" fmla="*/ 195357 w 5084229"/>
                  <a:gd name="connsiteY1" fmla="*/ 4544840 h 6654298"/>
                  <a:gd name="connsiteX2" fmla="*/ 376427 w 5084229"/>
                  <a:gd name="connsiteY2" fmla="*/ 4590107 h 6654298"/>
                  <a:gd name="connsiteX3" fmla="*/ 1019223 w 5084229"/>
                  <a:gd name="connsiteY3" fmla="*/ 5694630 h 6654298"/>
                  <a:gd name="connsiteX4" fmla="*/ 439801 w 5084229"/>
                  <a:gd name="connsiteY4" fmla="*/ 6654297 h 6654298"/>
                  <a:gd name="connsiteX5" fmla="*/ 867839 w 5084229"/>
                  <a:gd name="connsiteY5" fmla="*/ 6639278 h 6654298"/>
                  <a:gd name="connsiteX6" fmla="*/ 1336094 w 5084229"/>
                  <a:gd name="connsiteY6" fmla="*/ 5821378 h 6654298"/>
                  <a:gd name="connsiteX7" fmla="*/ 2225157 w 5084229"/>
                  <a:gd name="connsiteY7" fmla="*/ 6643629 h 6654298"/>
                  <a:gd name="connsiteX8" fmla="*/ 2734680 w 5084229"/>
                  <a:gd name="connsiteY8" fmla="*/ 6647067 h 6654298"/>
                  <a:gd name="connsiteX9" fmla="*/ 1602440 w 5084229"/>
                  <a:gd name="connsiteY9" fmla="*/ 5604095 h 6654298"/>
                  <a:gd name="connsiteX10" fmla="*/ 1135951 w 5084229"/>
                  <a:gd name="connsiteY10" fmla="*/ 4715441 h 6654298"/>
                  <a:gd name="connsiteX11" fmla="*/ 1209346 w 5084229"/>
                  <a:gd name="connsiteY11" fmla="*/ 4526733 h 6654298"/>
                  <a:gd name="connsiteX12" fmla="*/ 4912213 w 5084229"/>
                  <a:gd name="connsiteY12" fmla="*/ 1493822 h 6654298"/>
                  <a:gd name="connsiteX13" fmla="*/ 5075175 w 5084229"/>
                  <a:gd name="connsiteY13" fmla="*/ 1720158 h 6654298"/>
                  <a:gd name="connsiteX14" fmla="*/ 5084229 w 5084229"/>
                  <a:gd name="connsiteY14" fmla="*/ 344032 h 6654298"/>
                  <a:gd name="connsiteX15" fmla="*/ 3291643 w 5084229"/>
                  <a:gd name="connsiteY15" fmla="*/ 0 h 6654298"/>
                  <a:gd name="connsiteX16" fmla="*/ 3300696 w 5084229"/>
                  <a:gd name="connsiteY16" fmla="*/ 9053 h 6654298"/>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39801 w 5084229"/>
                  <a:gd name="connsiteY4" fmla="*/ 6640542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14840 w 5084229"/>
                  <a:gd name="connsiteY7" fmla="*/ 6629874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33311"/>
                  <a:gd name="connsiteX1" fmla="*/ 195357 w 5084229"/>
                  <a:gd name="connsiteY1" fmla="*/ 4544840 h 6633311"/>
                  <a:gd name="connsiteX2" fmla="*/ 376427 w 5084229"/>
                  <a:gd name="connsiteY2" fmla="*/ 4590107 h 6633311"/>
                  <a:gd name="connsiteX3" fmla="*/ 1019223 w 5084229"/>
                  <a:gd name="connsiteY3" fmla="*/ 5694630 h 6633311"/>
                  <a:gd name="connsiteX4" fmla="*/ 453556 w 5084229"/>
                  <a:gd name="connsiteY4" fmla="*/ 6623347 h 6633311"/>
                  <a:gd name="connsiteX5" fmla="*/ 871278 w 5084229"/>
                  <a:gd name="connsiteY5" fmla="*/ 6618646 h 6633311"/>
                  <a:gd name="connsiteX6" fmla="*/ 1336094 w 5084229"/>
                  <a:gd name="connsiteY6" fmla="*/ 5821378 h 6633311"/>
                  <a:gd name="connsiteX7" fmla="*/ 2214840 w 5084229"/>
                  <a:gd name="connsiteY7" fmla="*/ 6629874 h 6633311"/>
                  <a:gd name="connsiteX8" fmla="*/ 2734680 w 5084229"/>
                  <a:gd name="connsiteY8" fmla="*/ 6633311 h 6633311"/>
                  <a:gd name="connsiteX9" fmla="*/ 1602440 w 5084229"/>
                  <a:gd name="connsiteY9" fmla="*/ 5604095 h 6633311"/>
                  <a:gd name="connsiteX10" fmla="*/ 1135951 w 5084229"/>
                  <a:gd name="connsiteY10" fmla="*/ 4715441 h 6633311"/>
                  <a:gd name="connsiteX11" fmla="*/ 1209346 w 5084229"/>
                  <a:gd name="connsiteY11" fmla="*/ 4526733 h 6633311"/>
                  <a:gd name="connsiteX12" fmla="*/ 4912213 w 5084229"/>
                  <a:gd name="connsiteY12" fmla="*/ 1493822 h 6633311"/>
                  <a:gd name="connsiteX13" fmla="*/ 5075175 w 5084229"/>
                  <a:gd name="connsiteY13" fmla="*/ 1720158 h 6633311"/>
                  <a:gd name="connsiteX14" fmla="*/ 5084229 w 5084229"/>
                  <a:gd name="connsiteY14" fmla="*/ 344032 h 6633311"/>
                  <a:gd name="connsiteX15" fmla="*/ 3291643 w 5084229"/>
                  <a:gd name="connsiteY15" fmla="*/ 0 h 6633311"/>
                  <a:gd name="connsiteX16" fmla="*/ 3300696 w 5084229"/>
                  <a:gd name="connsiteY16" fmla="*/ 9053 h 6633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4229" h="6633311">
                    <a:moveTo>
                      <a:pt x="0" y="4793550"/>
                    </a:moveTo>
                    <a:lnTo>
                      <a:pt x="195357" y="4544840"/>
                    </a:lnTo>
                    <a:lnTo>
                      <a:pt x="376427" y="4590107"/>
                    </a:lnTo>
                    <a:lnTo>
                      <a:pt x="1019223" y="5694630"/>
                    </a:lnTo>
                    <a:lnTo>
                      <a:pt x="453556" y="6623347"/>
                    </a:lnTo>
                    <a:lnTo>
                      <a:pt x="871278" y="6618646"/>
                    </a:lnTo>
                    <a:lnTo>
                      <a:pt x="1336094" y="5821378"/>
                    </a:lnTo>
                    <a:lnTo>
                      <a:pt x="2214840" y="6629874"/>
                    </a:lnTo>
                    <a:lnTo>
                      <a:pt x="2734680" y="6633311"/>
                    </a:lnTo>
                    <a:lnTo>
                      <a:pt x="1602440" y="5604095"/>
                    </a:lnTo>
                    <a:cubicBezTo>
                      <a:pt x="1423132" y="5329308"/>
                      <a:pt x="1239059" y="5033090"/>
                      <a:pt x="1135951" y="4715441"/>
                    </a:cubicBezTo>
                    <a:lnTo>
                      <a:pt x="1209346" y="4526733"/>
                    </a:lnTo>
                    <a:lnTo>
                      <a:pt x="4912213" y="1493822"/>
                    </a:lnTo>
                    <a:lnTo>
                      <a:pt x="5075175" y="1720158"/>
                    </a:lnTo>
                    <a:lnTo>
                      <a:pt x="5084229" y="344032"/>
                    </a:lnTo>
                    <a:lnTo>
                      <a:pt x="3291643" y="0"/>
                    </a:lnTo>
                    <a:lnTo>
                      <a:pt x="3300696" y="9053"/>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47" name="フリーフォーム 446"/>
              <p:cNvSpPr/>
              <p:nvPr/>
            </p:nvSpPr>
            <p:spPr>
              <a:xfrm>
                <a:off x="3620175" y="1646846"/>
                <a:ext cx="1184846" cy="1291419"/>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48" name="フリーフォーム 447"/>
              <p:cNvSpPr/>
              <p:nvPr/>
            </p:nvSpPr>
            <p:spPr>
              <a:xfrm>
                <a:off x="1752248" y="1214283"/>
                <a:ext cx="2037192" cy="720939"/>
              </a:xfrm>
              <a:custGeom>
                <a:avLst/>
                <a:gdLst>
                  <a:gd name="connsiteX0" fmla="*/ 0 w 2969537"/>
                  <a:gd name="connsiteY0" fmla="*/ 181070 h 1041149"/>
                  <a:gd name="connsiteX1" fmla="*/ 2833735 w 2969537"/>
                  <a:gd name="connsiteY1" fmla="*/ 1041149 h 1041149"/>
                  <a:gd name="connsiteX2" fmla="*/ 2969537 w 2969537"/>
                  <a:gd name="connsiteY2" fmla="*/ 570369 h 1041149"/>
                  <a:gd name="connsiteX3" fmla="*/ 878186 w 2969537"/>
                  <a:gd name="connsiteY3" fmla="*/ 0 h 1041149"/>
                  <a:gd name="connsiteX4" fmla="*/ 54321 w 2969537"/>
                  <a:gd name="connsiteY4" fmla="*/ 0 h 1041149"/>
                  <a:gd name="connsiteX5" fmla="*/ 0 w 2969537"/>
                  <a:gd name="connsiteY5" fmla="*/ 181070 h 1041149"/>
                  <a:gd name="connsiteX0" fmla="*/ 0 w 2942026"/>
                  <a:gd name="connsiteY0" fmla="*/ 181070 h 1041149"/>
                  <a:gd name="connsiteX1" fmla="*/ 2806224 w 2942026"/>
                  <a:gd name="connsiteY1" fmla="*/ 1041149 h 1041149"/>
                  <a:gd name="connsiteX2" fmla="*/ 2942026 w 2942026"/>
                  <a:gd name="connsiteY2" fmla="*/ 570369 h 1041149"/>
                  <a:gd name="connsiteX3" fmla="*/ 850675 w 2942026"/>
                  <a:gd name="connsiteY3" fmla="*/ 0 h 1041149"/>
                  <a:gd name="connsiteX4" fmla="*/ 26810 w 2942026"/>
                  <a:gd name="connsiteY4" fmla="*/ 0 h 1041149"/>
                  <a:gd name="connsiteX5" fmla="*/ 0 w 2942026"/>
                  <a:gd name="connsiteY5" fmla="*/ 181070 h 104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2026" h="1041149">
                    <a:moveTo>
                      <a:pt x="0" y="181070"/>
                    </a:moveTo>
                    <a:lnTo>
                      <a:pt x="2806224" y="1041149"/>
                    </a:lnTo>
                    <a:lnTo>
                      <a:pt x="2942026" y="570369"/>
                    </a:lnTo>
                    <a:lnTo>
                      <a:pt x="850675" y="0"/>
                    </a:lnTo>
                    <a:lnTo>
                      <a:pt x="26810" y="0"/>
                    </a:lnTo>
                    <a:lnTo>
                      <a:pt x="0" y="18107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49" name="フリーフォーム 448"/>
              <p:cNvSpPr/>
              <p:nvPr/>
            </p:nvSpPr>
            <p:spPr>
              <a:xfrm>
                <a:off x="1745736" y="1465044"/>
                <a:ext cx="1924592" cy="959161"/>
              </a:xfrm>
              <a:custGeom>
                <a:avLst/>
                <a:gdLst>
                  <a:gd name="connsiteX0" fmla="*/ 0 w 2779414"/>
                  <a:gd name="connsiteY0" fmla="*/ 615636 h 1385180"/>
                  <a:gd name="connsiteX1" fmla="*/ 2598345 w 2779414"/>
                  <a:gd name="connsiteY1" fmla="*/ 1385180 h 1385180"/>
                  <a:gd name="connsiteX2" fmla="*/ 2779414 w 2779414"/>
                  <a:gd name="connsiteY2" fmla="*/ 787652 h 1385180"/>
                  <a:gd name="connsiteX3" fmla="*/ 0 w 2779414"/>
                  <a:gd name="connsiteY3" fmla="*/ 0 h 1385180"/>
                  <a:gd name="connsiteX4" fmla="*/ 0 w 2779414"/>
                  <a:gd name="connsiteY4" fmla="*/ 615636 h 1385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9414" h="1385180">
                    <a:moveTo>
                      <a:pt x="0" y="615636"/>
                    </a:moveTo>
                    <a:lnTo>
                      <a:pt x="2598345" y="1385180"/>
                    </a:lnTo>
                    <a:lnTo>
                      <a:pt x="2779414" y="787652"/>
                    </a:lnTo>
                    <a:lnTo>
                      <a:pt x="0" y="0"/>
                    </a:lnTo>
                    <a:lnTo>
                      <a:pt x="0" y="615636"/>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0" name="フリーフォーム 449"/>
              <p:cNvSpPr/>
              <p:nvPr/>
            </p:nvSpPr>
            <p:spPr>
              <a:xfrm>
                <a:off x="1745738" y="1966566"/>
                <a:ext cx="1767866" cy="1836826"/>
              </a:xfrm>
              <a:custGeom>
                <a:avLst/>
                <a:gdLst>
                  <a:gd name="connsiteX0" fmla="*/ 0 w 2598344"/>
                  <a:gd name="connsiteY0" fmla="*/ 2571184 h 2652666"/>
                  <a:gd name="connsiteX1" fmla="*/ 1385180 w 2598344"/>
                  <a:gd name="connsiteY1" fmla="*/ 2652666 h 2652666"/>
                  <a:gd name="connsiteX2" fmla="*/ 2263366 w 2598344"/>
                  <a:gd name="connsiteY2" fmla="*/ 1865014 h 2652666"/>
                  <a:gd name="connsiteX3" fmla="*/ 2598344 w 2598344"/>
                  <a:gd name="connsiteY3" fmla="*/ 769545 h 2652666"/>
                  <a:gd name="connsiteX4" fmla="*/ 45267 w 2598344"/>
                  <a:gd name="connsiteY4" fmla="*/ 0 h 2652666"/>
                  <a:gd name="connsiteX5" fmla="*/ 0 w 2598344"/>
                  <a:gd name="connsiteY5" fmla="*/ 2571184 h 2652666"/>
                  <a:gd name="connsiteX0" fmla="*/ 9755 w 2553077"/>
                  <a:gd name="connsiteY0" fmla="*/ 2580354 h 2652666"/>
                  <a:gd name="connsiteX1" fmla="*/ 1339913 w 2553077"/>
                  <a:gd name="connsiteY1" fmla="*/ 2652666 h 2652666"/>
                  <a:gd name="connsiteX2" fmla="*/ 2218099 w 2553077"/>
                  <a:gd name="connsiteY2" fmla="*/ 1865014 h 2652666"/>
                  <a:gd name="connsiteX3" fmla="*/ 2553077 w 2553077"/>
                  <a:gd name="connsiteY3" fmla="*/ 769545 h 2652666"/>
                  <a:gd name="connsiteX4" fmla="*/ 0 w 2553077"/>
                  <a:gd name="connsiteY4" fmla="*/ 0 h 2652666"/>
                  <a:gd name="connsiteX5" fmla="*/ 9755 w 2553077"/>
                  <a:gd name="connsiteY5" fmla="*/ 2580354 h 265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077" h="2652666">
                    <a:moveTo>
                      <a:pt x="9755" y="2580354"/>
                    </a:moveTo>
                    <a:lnTo>
                      <a:pt x="1339913" y="2652666"/>
                    </a:lnTo>
                    <a:lnTo>
                      <a:pt x="2218099" y="1865014"/>
                    </a:lnTo>
                    <a:lnTo>
                      <a:pt x="2553077" y="769545"/>
                    </a:lnTo>
                    <a:lnTo>
                      <a:pt x="0" y="0"/>
                    </a:lnTo>
                    <a:cubicBezTo>
                      <a:pt x="3252" y="860118"/>
                      <a:pt x="6503" y="1720236"/>
                      <a:pt x="9755" y="2580354"/>
                    </a:cubicBez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1" name="フリーフォーム 450"/>
              <p:cNvSpPr/>
              <p:nvPr/>
            </p:nvSpPr>
            <p:spPr>
              <a:xfrm>
                <a:off x="1739467" y="4154458"/>
                <a:ext cx="125380" cy="250761"/>
              </a:xfrm>
              <a:custGeom>
                <a:avLst/>
                <a:gdLst>
                  <a:gd name="connsiteX0" fmla="*/ 9053 w 181069"/>
                  <a:gd name="connsiteY0" fmla="*/ 0 h 362138"/>
                  <a:gd name="connsiteX1" fmla="*/ 162962 w 181069"/>
                  <a:gd name="connsiteY1" fmla="*/ 54321 h 362138"/>
                  <a:gd name="connsiteX2" fmla="*/ 181069 w 181069"/>
                  <a:gd name="connsiteY2" fmla="*/ 181069 h 362138"/>
                  <a:gd name="connsiteX3" fmla="*/ 0 w 181069"/>
                  <a:gd name="connsiteY3" fmla="*/ 362138 h 362138"/>
                  <a:gd name="connsiteX4" fmla="*/ 9053 w 181069"/>
                  <a:gd name="connsiteY4" fmla="*/ 0 h 362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69" h="362138">
                    <a:moveTo>
                      <a:pt x="9053" y="0"/>
                    </a:moveTo>
                    <a:lnTo>
                      <a:pt x="162962" y="54321"/>
                    </a:lnTo>
                    <a:lnTo>
                      <a:pt x="181069" y="181069"/>
                    </a:lnTo>
                    <a:lnTo>
                      <a:pt x="0" y="362138"/>
                    </a:lnTo>
                    <a:lnTo>
                      <a:pt x="9053" y="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2" name="フリーフォーム 451"/>
              <p:cNvSpPr/>
              <p:nvPr/>
            </p:nvSpPr>
            <p:spPr>
              <a:xfrm>
                <a:off x="1726930" y="4806436"/>
                <a:ext cx="547196" cy="858857"/>
              </a:xfrm>
              <a:custGeom>
                <a:avLst/>
                <a:gdLst>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79088"/>
                  <a:gd name="connsiteY0" fmla="*/ 0 h 1240325"/>
                  <a:gd name="connsiteX1" fmla="*/ 724277 w 779088"/>
                  <a:gd name="connsiteY1" fmla="*/ 298764 h 1240325"/>
                  <a:gd name="connsiteX2" fmla="*/ 751437 w 779088"/>
                  <a:gd name="connsiteY2" fmla="*/ 977774 h 1240325"/>
                  <a:gd name="connsiteX3" fmla="*/ 497940 w 779088"/>
                  <a:gd name="connsiteY3" fmla="*/ 1240325 h 1240325"/>
                  <a:gd name="connsiteX4" fmla="*/ 461726 w 779088"/>
                  <a:gd name="connsiteY4" fmla="*/ 1122630 h 1240325"/>
                  <a:gd name="connsiteX0" fmla="*/ 0 w 792694"/>
                  <a:gd name="connsiteY0" fmla="*/ 0 h 1240325"/>
                  <a:gd name="connsiteX1" fmla="*/ 724277 w 792694"/>
                  <a:gd name="connsiteY1" fmla="*/ 298764 h 1240325"/>
                  <a:gd name="connsiteX2" fmla="*/ 751437 w 792694"/>
                  <a:gd name="connsiteY2" fmla="*/ 977774 h 1240325"/>
                  <a:gd name="connsiteX3" fmla="*/ 497940 w 792694"/>
                  <a:gd name="connsiteY3" fmla="*/ 1240325 h 1240325"/>
                  <a:gd name="connsiteX4" fmla="*/ 461726 w 792694"/>
                  <a:gd name="connsiteY4" fmla="*/ 1122630 h 1240325"/>
                  <a:gd name="connsiteX0" fmla="*/ 0 w 791056"/>
                  <a:gd name="connsiteY0" fmla="*/ 0 h 1240325"/>
                  <a:gd name="connsiteX1" fmla="*/ 719515 w 791056"/>
                  <a:gd name="connsiteY1" fmla="*/ 324958 h 1240325"/>
                  <a:gd name="connsiteX2" fmla="*/ 751437 w 791056"/>
                  <a:gd name="connsiteY2" fmla="*/ 977774 h 1240325"/>
                  <a:gd name="connsiteX3" fmla="*/ 497940 w 791056"/>
                  <a:gd name="connsiteY3" fmla="*/ 1240325 h 1240325"/>
                  <a:gd name="connsiteX4" fmla="*/ 461726 w 791056"/>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238" h="1240325">
                    <a:moveTo>
                      <a:pt x="0" y="0"/>
                    </a:moveTo>
                    <a:cubicBezTo>
                      <a:pt x="272382" y="56726"/>
                      <a:pt x="528095" y="146788"/>
                      <a:pt x="719515" y="324958"/>
                    </a:cubicBezTo>
                    <a:cubicBezTo>
                      <a:pt x="804768" y="525101"/>
                      <a:pt x="813821" y="710955"/>
                      <a:pt x="741912" y="975392"/>
                    </a:cubicBezTo>
                    <a:cubicBezTo>
                      <a:pt x="690751" y="1070053"/>
                      <a:pt x="622920" y="1229008"/>
                      <a:pt x="497940" y="1240325"/>
                    </a:cubicBezTo>
                    <a:lnTo>
                      <a:pt x="461726" y="1122630"/>
                    </a:ln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3" name="フリーフォーム 452"/>
              <p:cNvSpPr/>
              <p:nvPr/>
            </p:nvSpPr>
            <p:spPr>
              <a:xfrm>
                <a:off x="1901777" y="4567691"/>
                <a:ext cx="524286" cy="875558"/>
              </a:xfrm>
              <a:custGeom>
                <a:avLst/>
                <a:gdLst>
                  <a:gd name="connsiteX0" fmla="*/ 0 w 726281"/>
                  <a:gd name="connsiteY0" fmla="*/ 0 h 1293019"/>
                  <a:gd name="connsiteX1" fmla="*/ 426243 w 726281"/>
                  <a:gd name="connsiteY1" fmla="*/ 419100 h 1293019"/>
                  <a:gd name="connsiteX2" fmla="*/ 700087 w 726281"/>
                  <a:gd name="connsiteY2" fmla="*/ 711994 h 1293019"/>
                  <a:gd name="connsiteX3" fmla="*/ 726281 w 726281"/>
                  <a:gd name="connsiteY3" fmla="*/ 1293019 h 1293019"/>
                  <a:gd name="connsiteX0" fmla="*/ 0 w 737337"/>
                  <a:gd name="connsiteY0" fmla="*/ 0 h 1293019"/>
                  <a:gd name="connsiteX1" fmla="*/ 426243 w 737337"/>
                  <a:gd name="connsiteY1" fmla="*/ 419100 h 1293019"/>
                  <a:gd name="connsiteX2" fmla="*/ 700087 w 737337"/>
                  <a:gd name="connsiteY2" fmla="*/ 711994 h 1293019"/>
                  <a:gd name="connsiteX3" fmla="*/ 726281 w 737337"/>
                  <a:gd name="connsiteY3" fmla="*/ 1293019 h 1293019"/>
                  <a:gd name="connsiteX0" fmla="*/ 0 w 736472"/>
                  <a:gd name="connsiteY0" fmla="*/ 0 h 1264444"/>
                  <a:gd name="connsiteX1" fmla="*/ 426243 w 736472"/>
                  <a:gd name="connsiteY1" fmla="*/ 419100 h 1264444"/>
                  <a:gd name="connsiteX2" fmla="*/ 700087 w 736472"/>
                  <a:gd name="connsiteY2" fmla="*/ 711994 h 1264444"/>
                  <a:gd name="connsiteX3" fmla="*/ 723899 w 73647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297655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Lst>
                <a:ahLst/>
                <a:cxnLst>
                  <a:cxn ang="0">
                    <a:pos x="connsiteX0" y="connsiteY0"/>
                  </a:cxn>
                  <a:cxn ang="0">
                    <a:pos x="connsiteX1" y="connsiteY1"/>
                  </a:cxn>
                  <a:cxn ang="0">
                    <a:pos x="connsiteX2" y="connsiteY2"/>
                  </a:cxn>
                  <a:cxn ang="0">
                    <a:pos x="connsiteX3" y="connsiteY3"/>
                  </a:cxn>
                </a:cxnLst>
                <a:rect l="l" t="t" r="r" b="b"/>
                <a:pathLst>
                  <a:path w="757152" h="1264444">
                    <a:moveTo>
                      <a:pt x="0" y="0"/>
                    </a:moveTo>
                    <a:cubicBezTo>
                      <a:pt x="107950" y="188912"/>
                      <a:pt x="225424" y="284956"/>
                      <a:pt x="409574" y="388143"/>
                    </a:cubicBezTo>
                    <a:cubicBezTo>
                      <a:pt x="584199" y="490537"/>
                      <a:pt x="661193" y="628651"/>
                      <a:pt x="700087" y="711994"/>
                    </a:cubicBezTo>
                    <a:cubicBezTo>
                      <a:pt x="770731" y="903288"/>
                      <a:pt x="772318" y="1032669"/>
                      <a:pt x="723899" y="1264444"/>
                    </a:cubicBez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4" name="フリーフォーム 453"/>
              <p:cNvSpPr/>
              <p:nvPr/>
            </p:nvSpPr>
            <p:spPr>
              <a:xfrm>
                <a:off x="2120528" y="2283435"/>
                <a:ext cx="1336696" cy="1253153"/>
              </a:xfrm>
              <a:custGeom>
                <a:avLst/>
                <a:gdLst>
                  <a:gd name="connsiteX0" fmla="*/ 1930400 w 1930400"/>
                  <a:gd name="connsiteY0" fmla="*/ 517525 h 1809750"/>
                  <a:gd name="connsiteX1" fmla="*/ 311150 w 1930400"/>
                  <a:gd name="connsiteY1" fmla="*/ 0 h 1809750"/>
                  <a:gd name="connsiteX2" fmla="*/ 0 w 1930400"/>
                  <a:gd name="connsiteY2" fmla="*/ 939800 h 1809750"/>
                  <a:gd name="connsiteX3" fmla="*/ 1171575 w 1930400"/>
                  <a:gd name="connsiteY3" fmla="*/ 1809750 h 1809750"/>
                  <a:gd name="connsiteX4" fmla="*/ 1654175 w 1930400"/>
                  <a:gd name="connsiteY4" fmla="*/ 1384300 h 1809750"/>
                  <a:gd name="connsiteX5" fmla="*/ 1930400 w 1930400"/>
                  <a:gd name="connsiteY5" fmla="*/ 517525 h 180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400" h="1809750">
                    <a:moveTo>
                      <a:pt x="1930400" y="517525"/>
                    </a:moveTo>
                    <a:lnTo>
                      <a:pt x="311150" y="0"/>
                    </a:lnTo>
                    <a:lnTo>
                      <a:pt x="0" y="939800"/>
                    </a:lnTo>
                    <a:lnTo>
                      <a:pt x="1171575" y="1809750"/>
                    </a:lnTo>
                    <a:lnTo>
                      <a:pt x="1654175" y="1384300"/>
                    </a:lnTo>
                    <a:lnTo>
                      <a:pt x="1930400" y="51752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5" name="フリーフォーム 454"/>
              <p:cNvSpPr/>
              <p:nvPr/>
            </p:nvSpPr>
            <p:spPr>
              <a:xfrm>
                <a:off x="2729974" y="3320677"/>
                <a:ext cx="1667562" cy="1560988"/>
              </a:xfrm>
              <a:custGeom>
                <a:avLst/>
                <a:gdLst>
                  <a:gd name="connsiteX0" fmla="*/ 0 w 2408222"/>
                  <a:gd name="connsiteY0" fmla="*/ 1738265 h 2254313"/>
                  <a:gd name="connsiteX1" fmla="*/ 389299 w 2408222"/>
                  <a:gd name="connsiteY1" fmla="*/ 2245259 h 2254313"/>
                  <a:gd name="connsiteX2" fmla="*/ 860079 w 2408222"/>
                  <a:gd name="connsiteY2" fmla="*/ 2254313 h 2254313"/>
                  <a:gd name="connsiteX3" fmla="*/ 2408222 w 2408222"/>
                  <a:gd name="connsiteY3" fmla="*/ 606582 h 2254313"/>
                  <a:gd name="connsiteX4" fmla="*/ 1901228 w 2408222"/>
                  <a:gd name="connsiteY4" fmla="*/ 0 h 2254313"/>
                  <a:gd name="connsiteX5" fmla="*/ 9054 w 2408222"/>
                  <a:gd name="connsiteY5" fmla="*/ 1530035 h 2254313"/>
                  <a:gd name="connsiteX6" fmla="*/ 0 w 2408222"/>
                  <a:gd name="connsiteY6" fmla="*/ 1738265 h 225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8222" h="2254313">
                    <a:moveTo>
                      <a:pt x="0" y="1738265"/>
                    </a:moveTo>
                    <a:lnTo>
                      <a:pt x="389299" y="2245259"/>
                    </a:lnTo>
                    <a:lnTo>
                      <a:pt x="860079" y="2254313"/>
                    </a:lnTo>
                    <a:lnTo>
                      <a:pt x="2408222" y="606582"/>
                    </a:lnTo>
                    <a:lnTo>
                      <a:pt x="1901228" y="0"/>
                    </a:lnTo>
                    <a:lnTo>
                      <a:pt x="9054" y="1530035"/>
                    </a:lnTo>
                    <a:lnTo>
                      <a:pt x="0" y="173826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6" name="フリーフォーム 455"/>
              <p:cNvSpPr/>
              <p:nvPr/>
            </p:nvSpPr>
            <p:spPr>
              <a:xfrm>
                <a:off x="4303500" y="2461820"/>
                <a:ext cx="1128425" cy="2018627"/>
              </a:xfrm>
              <a:custGeom>
                <a:avLst/>
                <a:gdLst>
                  <a:gd name="connsiteX0" fmla="*/ 1629624 w 1629624"/>
                  <a:gd name="connsiteY0" fmla="*/ 135802 h 2915216"/>
                  <a:gd name="connsiteX1" fmla="*/ 1502875 w 1629624"/>
                  <a:gd name="connsiteY1" fmla="*/ 0 h 2915216"/>
                  <a:gd name="connsiteX2" fmla="*/ 570368 w 1629624"/>
                  <a:gd name="connsiteY2" fmla="*/ 887240 h 2915216"/>
                  <a:gd name="connsiteX3" fmla="*/ 506994 w 1629624"/>
                  <a:gd name="connsiteY3" fmla="*/ 841972 h 2915216"/>
                  <a:gd name="connsiteX4" fmla="*/ 380245 w 1629624"/>
                  <a:gd name="connsiteY4" fmla="*/ 959667 h 2915216"/>
                  <a:gd name="connsiteX5" fmla="*/ 660903 w 1629624"/>
                  <a:gd name="connsiteY5" fmla="*/ 1303699 h 2915216"/>
                  <a:gd name="connsiteX6" fmla="*/ 534154 w 1629624"/>
                  <a:gd name="connsiteY6" fmla="*/ 1403287 h 2915216"/>
                  <a:gd name="connsiteX7" fmla="*/ 298764 w 1629624"/>
                  <a:gd name="connsiteY7" fmla="*/ 1186004 h 2915216"/>
                  <a:gd name="connsiteX8" fmla="*/ 0 w 1629624"/>
                  <a:gd name="connsiteY8" fmla="*/ 1412341 h 2915216"/>
                  <a:gd name="connsiteX9" fmla="*/ 1403287 w 1629624"/>
                  <a:gd name="connsiteY9" fmla="*/ 2915216 h 2915216"/>
                  <a:gd name="connsiteX10" fmla="*/ 1584356 w 1629624"/>
                  <a:gd name="connsiteY10" fmla="*/ 2679826 h 2915216"/>
                  <a:gd name="connsiteX11" fmla="*/ 1629624 w 1629624"/>
                  <a:gd name="connsiteY11" fmla="*/ 135802 h 291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9624" h="2915216">
                    <a:moveTo>
                      <a:pt x="1629624" y="135802"/>
                    </a:moveTo>
                    <a:lnTo>
                      <a:pt x="1502875" y="0"/>
                    </a:lnTo>
                    <a:lnTo>
                      <a:pt x="570368" y="887240"/>
                    </a:lnTo>
                    <a:lnTo>
                      <a:pt x="506994" y="841972"/>
                    </a:lnTo>
                    <a:lnTo>
                      <a:pt x="380245" y="959667"/>
                    </a:lnTo>
                    <a:lnTo>
                      <a:pt x="660903" y="1303699"/>
                    </a:lnTo>
                    <a:lnTo>
                      <a:pt x="534154" y="1403287"/>
                    </a:lnTo>
                    <a:lnTo>
                      <a:pt x="298764" y="1186004"/>
                    </a:lnTo>
                    <a:lnTo>
                      <a:pt x="0" y="1412341"/>
                    </a:lnTo>
                    <a:lnTo>
                      <a:pt x="1403287" y="2915216"/>
                    </a:lnTo>
                    <a:lnTo>
                      <a:pt x="1584356" y="2679826"/>
                    </a:lnTo>
                    <a:lnTo>
                      <a:pt x="1629624" y="135802"/>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7" name="フリーフォーム 456"/>
              <p:cNvSpPr/>
              <p:nvPr/>
            </p:nvSpPr>
            <p:spPr>
              <a:xfrm>
                <a:off x="3670328" y="1704987"/>
                <a:ext cx="1075565" cy="1153108"/>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8" name="フリーフォーム 457"/>
              <p:cNvSpPr/>
              <p:nvPr/>
            </p:nvSpPr>
            <p:spPr>
              <a:xfrm>
                <a:off x="1858578" y="1546541"/>
                <a:ext cx="608096" cy="514060"/>
              </a:xfrm>
              <a:custGeom>
                <a:avLst/>
                <a:gdLst>
                  <a:gd name="connsiteX0" fmla="*/ 54321 w 878187"/>
                  <a:gd name="connsiteY0" fmla="*/ 0 h 742384"/>
                  <a:gd name="connsiteX1" fmla="*/ 0 w 878187"/>
                  <a:gd name="connsiteY1" fmla="*/ 217283 h 742384"/>
                  <a:gd name="connsiteX2" fmla="*/ 497941 w 878187"/>
                  <a:gd name="connsiteY2" fmla="*/ 334978 h 742384"/>
                  <a:gd name="connsiteX3" fmla="*/ 434567 w 878187"/>
                  <a:gd name="connsiteY3" fmla="*/ 624689 h 742384"/>
                  <a:gd name="connsiteX4" fmla="*/ 778598 w 878187"/>
                  <a:gd name="connsiteY4" fmla="*/ 742384 h 742384"/>
                  <a:gd name="connsiteX5" fmla="*/ 878187 w 878187"/>
                  <a:gd name="connsiteY5" fmla="*/ 235390 h 742384"/>
                  <a:gd name="connsiteX6" fmla="*/ 54321 w 878187"/>
                  <a:gd name="connsiteY6" fmla="*/ 0 h 74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8187" h="742384">
                    <a:moveTo>
                      <a:pt x="54321" y="0"/>
                    </a:moveTo>
                    <a:lnTo>
                      <a:pt x="0" y="217283"/>
                    </a:lnTo>
                    <a:lnTo>
                      <a:pt x="497941" y="334978"/>
                    </a:lnTo>
                    <a:lnTo>
                      <a:pt x="434567" y="624689"/>
                    </a:lnTo>
                    <a:lnTo>
                      <a:pt x="778598" y="742384"/>
                    </a:lnTo>
                    <a:lnTo>
                      <a:pt x="878187" y="235390"/>
                    </a:lnTo>
                    <a:lnTo>
                      <a:pt x="54321" y="0"/>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59" name="フリーフォーム 458"/>
              <p:cNvSpPr/>
              <p:nvPr/>
            </p:nvSpPr>
            <p:spPr>
              <a:xfrm>
                <a:off x="4209464" y="1584156"/>
                <a:ext cx="959161" cy="225685"/>
              </a:xfrm>
              <a:custGeom>
                <a:avLst/>
                <a:gdLst>
                  <a:gd name="connsiteX0" fmla="*/ 0 w 1385180"/>
                  <a:gd name="connsiteY0" fmla="*/ 0 h 325925"/>
                  <a:gd name="connsiteX1" fmla="*/ 271604 w 1385180"/>
                  <a:gd name="connsiteY1" fmla="*/ 190123 h 325925"/>
                  <a:gd name="connsiteX2" fmla="*/ 968721 w 1385180"/>
                  <a:gd name="connsiteY2" fmla="*/ 325925 h 325925"/>
                  <a:gd name="connsiteX3" fmla="*/ 1385180 w 1385180"/>
                  <a:gd name="connsiteY3" fmla="*/ 253497 h 325925"/>
                  <a:gd name="connsiteX4" fmla="*/ 887240 w 1385180"/>
                  <a:gd name="connsiteY4" fmla="*/ 108642 h 325925"/>
                  <a:gd name="connsiteX5" fmla="*/ 371192 w 1385180"/>
                  <a:gd name="connsiteY5" fmla="*/ 9053 h 325925"/>
                  <a:gd name="connsiteX6" fmla="*/ 0 w 1385180"/>
                  <a:gd name="connsiteY6" fmla="*/ 0 h 32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180" h="325925">
                    <a:moveTo>
                      <a:pt x="0" y="0"/>
                    </a:moveTo>
                    <a:lnTo>
                      <a:pt x="271604" y="190123"/>
                    </a:lnTo>
                    <a:lnTo>
                      <a:pt x="968721" y="325925"/>
                    </a:lnTo>
                    <a:lnTo>
                      <a:pt x="1385180" y="253497"/>
                    </a:lnTo>
                    <a:lnTo>
                      <a:pt x="887240" y="108642"/>
                    </a:lnTo>
                    <a:lnTo>
                      <a:pt x="371192" y="9053"/>
                    </a:lnTo>
                    <a:lnTo>
                      <a:pt x="0"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0" name="フリーフォーム 459"/>
              <p:cNvSpPr/>
              <p:nvPr/>
            </p:nvSpPr>
            <p:spPr>
              <a:xfrm>
                <a:off x="4207919" y="1935221"/>
                <a:ext cx="1161316" cy="933432"/>
              </a:xfrm>
              <a:custGeom>
                <a:avLst/>
                <a:gdLst>
                  <a:gd name="connsiteX0" fmla="*/ 0 w 1692998"/>
                  <a:gd name="connsiteY0" fmla="*/ 1303699 h 1367073"/>
                  <a:gd name="connsiteX1" fmla="*/ 108642 w 1692998"/>
                  <a:gd name="connsiteY1" fmla="*/ 1367073 h 1367073"/>
                  <a:gd name="connsiteX2" fmla="*/ 1692998 w 1692998"/>
                  <a:gd name="connsiteY2" fmla="*/ 36214 h 1367073"/>
                  <a:gd name="connsiteX3" fmla="*/ 1656784 w 1692998"/>
                  <a:gd name="connsiteY3" fmla="*/ 0 h 1367073"/>
                  <a:gd name="connsiteX4" fmla="*/ 0 w 1692998"/>
                  <a:gd name="connsiteY4" fmla="*/ 1303699 h 1367073"/>
                  <a:gd name="connsiteX0" fmla="*/ 0 w 1692998"/>
                  <a:gd name="connsiteY0" fmla="*/ 1303699 h 1348023"/>
                  <a:gd name="connsiteX1" fmla="*/ 83242 w 1692998"/>
                  <a:gd name="connsiteY1" fmla="*/ 1348023 h 1348023"/>
                  <a:gd name="connsiteX2" fmla="*/ 1692998 w 1692998"/>
                  <a:gd name="connsiteY2" fmla="*/ 36214 h 1348023"/>
                  <a:gd name="connsiteX3" fmla="*/ 1656784 w 1692998"/>
                  <a:gd name="connsiteY3" fmla="*/ 0 h 1348023"/>
                  <a:gd name="connsiteX4" fmla="*/ 0 w 1692998"/>
                  <a:gd name="connsiteY4" fmla="*/ 1303699 h 1348023"/>
                  <a:gd name="connsiteX0" fmla="*/ 0 w 1677123"/>
                  <a:gd name="connsiteY0" fmla="*/ 1287824 h 1348023"/>
                  <a:gd name="connsiteX1" fmla="*/ 67367 w 1677123"/>
                  <a:gd name="connsiteY1" fmla="*/ 1348023 h 1348023"/>
                  <a:gd name="connsiteX2" fmla="*/ 1677123 w 1677123"/>
                  <a:gd name="connsiteY2" fmla="*/ 36214 h 1348023"/>
                  <a:gd name="connsiteX3" fmla="*/ 1640909 w 1677123"/>
                  <a:gd name="connsiteY3" fmla="*/ 0 h 1348023"/>
                  <a:gd name="connsiteX4" fmla="*/ 0 w 1677123"/>
                  <a:gd name="connsiteY4" fmla="*/ 1287824 h 1348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123" h="1348023">
                    <a:moveTo>
                      <a:pt x="0" y="1287824"/>
                    </a:moveTo>
                    <a:lnTo>
                      <a:pt x="67367" y="1348023"/>
                    </a:lnTo>
                    <a:lnTo>
                      <a:pt x="1677123" y="36214"/>
                    </a:lnTo>
                    <a:lnTo>
                      <a:pt x="1640909" y="0"/>
                    </a:lnTo>
                    <a:lnTo>
                      <a:pt x="0" y="1287824"/>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1" name="フリーフォーム 460"/>
              <p:cNvSpPr/>
              <p:nvPr/>
            </p:nvSpPr>
            <p:spPr>
              <a:xfrm>
                <a:off x="3844163" y="2938592"/>
                <a:ext cx="274814" cy="233042"/>
              </a:xfrm>
              <a:custGeom>
                <a:avLst/>
                <a:gdLst>
                  <a:gd name="connsiteX0" fmla="*/ 339725 w 396875"/>
                  <a:gd name="connsiteY0" fmla="*/ 0 h 336550"/>
                  <a:gd name="connsiteX1" fmla="*/ 396875 w 396875"/>
                  <a:gd name="connsiteY1" fmla="*/ 57150 h 336550"/>
                  <a:gd name="connsiteX2" fmla="*/ 38100 w 396875"/>
                  <a:gd name="connsiteY2" fmla="*/ 336550 h 336550"/>
                  <a:gd name="connsiteX3" fmla="*/ 0 w 396875"/>
                  <a:gd name="connsiteY3" fmla="*/ 276225 h 336550"/>
                  <a:gd name="connsiteX4" fmla="*/ 339725 w 396875"/>
                  <a:gd name="connsiteY4" fmla="*/ 0 h 33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875" h="336550">
                    <a:moveTo>
                      <a:pt x="339725" y="0"/>
                    </a:moveTo>
                    <a:lnTo>
                      <a:pt x="396875" y="57150"/>
                    </a:lnTo>
                    <a:lnTo>
                      <a:pt x="38100" y="336550"/>
                    </a:lnTo>
                    <a:lnTo>
                      <a:pt x="0" y="276225"/>
                    </a:lnTo>
                    <a:lnTo>
                      <a:pt x="3397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2" name="フリーフォーム 461"/>
              <p:cNvSpPr/>
              <p:nvPr/>
            </p:nvSpPr>
            <p:spPr>
              <a:xfrm>
                <a:off x="1810538" y="3844380"/>
                <a:ext cx="751892" cy="211057"/>
              </a:xfrm>
              <a:custGeom>
                <a:avLst/>
                <a:gdLst>
                  <a:gd name="connsiteX0" fmla="*/ 9525 w 1085850"/>
                  <a:gd name="connsiteY0" fmla="*/ 0 h 304800"/>
                  <a:gd name="connsiteX1" fmla="*/ 0 w 1085850"/>
                  <a:gd name="connsiteY1" fmla="*/ 69850 h 304800"/>
                  <a:gd name="connsiteX2" fmla="*/ 882650 w 1085850"/>
                  <a:gd name="connsiteY2" fmla="*/ 304800 h 304800"/>
                  <a:gd name="connsiteX3" fmla="*/ 1085850 w 1085850"/>
                  <a:gd name="connsiteY3" fmla="*/ 85725 h 304800"/>
                  <a:gd name="connsiteX4" fmla="*/ 9525 w 1085850"/>
                  <a:gd name="connsiteY4" fmla="*/ 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850" h="304800">
                    <a:moveTo>
                      <a:pt x="9525" y="0"/>
                    </a:moveTo>
                    <a:lnTo>
                      <a:pt x="0" y="69850"/>
                    </a:lnTo>
                    <a:lnTo>
                      <a:pt x="882650" y="304800"/>
                    </a:lnTo>
                    <a:lnTo>
                      <a:pt x="1085850" y="85725"/>
                    </a:lnTo>
                    <a:lnTo>
                      <a:pt x="95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3" name="フリーフォーム 462"/>
              <p:cNvSpPr/>
              <p:nvPr/>
            </p:nvSpPr>
            <p:spPr>
              <a:xfrm>
                <a:off x="2955963" y="3653109"/>
                <a:ext cx="219851" cy="193469"/>
              </a:xfrm>
              <a:custGeom>
                <a:avLst/>
                <a:gdLst>
                  <a:gd name="connsiteX0" fmla="*/ 0 w 317500"/>
                  <a:gd name="connsiteY0" fmla="*/ 228600 h 279400"/>
                  <a:gd name="connsiteX1" fmla="*/ 50800 w 317500"/>
                  <a:gd name="connsiteY1" fmla="*/ 279400 h 279400"/>
                  <a:gd name="connsiteX2" fmla="*/ 317500 w 317500"/>
                  <a:gd name="connsiteY2" fmla="*/ 38100 h 279400"/>
                  <a:gd name="connsiteX3" fmla="*/ 273050 w 317500"/>
                  <a:gd name="connsiteY3" fmla="*/ 0 h 279400"/>
                  <a:gd name="connsiteX4" fmla="*/ 0 w 317500"/>
                  <a:gd name="connsiteY4" fmla="*/ 228600 h 27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00" h="279400">
                    <a:moveTo>
                      <a:pt x="0" y="228600"/>
                    </a:moveTo>
                    <a:lnTo>
                      <a:pt x="50800" y="279400"/>
                    </a:lnTo>
                    <a:lnTo>
                      <a:pt x="317500" y="38100"/>
                    </a:lnTo>
                    <a:lnTo>
                      <a:pt x="273050" y="0"/>
                    </a:lnTo>
                    <a:lnTo>
                      <a:pt x="0" y="22860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4" name="フリーフォーム 463"/>
              <p:cNvSpPr/>
              <p:nvPr/>
            </p:nvSpPr>
            <p:spPr>
              <a:xfrm>
                <a:off x="3490202" y="3255178"/>
                <a:ext cx="226447" cy="186874"/>
              </a:xfrm>
              <a:custGeom>
                <a:avLst/>
                <a:gdLst>
                  <a:gd name="connsiteX0" fmla="*/ 0 w 327025"/>
                  <a:gd name="connsiteY0" fmla="*/ 219075 h 269875"/>
                  <a:gd name="connsiteX1" fmla="*/ 60325 w 327025"/>
                  <a:gd name="connsiteY1" fmla="*/ 269875 h 269875"/>
                  <a:gd name="connsiteX2" fmla="*/ 327025 w 327025"/>
                  <a:gd name="connsiteY2" fmla="*/ 41275 h 269875"/>
                  <a:gd name="connsiteX3" fmla="*/ 279400 w 327025"/>
                  <a:gd name="connsiteY3" fmla="*/ 0 h 269875"/>
                  <a:gd name="connsiteX4" fmla="*/ 0 w 327025"/>
                  <a:gd name="connsiteY4" fmla="*/ 219075 h 26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25" h="269875">
                    <a:moveTo>
                      <a:pt x="0" y="219075"/>
                    </a:moveTo>
                    <a:lnTo>
                      <a:pt x="60325" y="269875"/>
                    </a:lnTo>
                    <a:lnTo>
                      <a:pt x="327025" y="41275"/>
                    </a:lnTo>
                    <a:lnTo>
                      <a:pt x="279400" y="0"/>
                    </a:lnTo>
                    <a:lnTo>
                      <a:pt x="0" y="219075"/>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99" name="テキスト ボックス 398"/>
            <p:cNvSpPr txBox="1"/>
            <p:nvPr/>
          </p:nvSpPr>
          <p:spPr>
            <a:xfrm>
              <a:off x="6337830" y="2387769"/>
              <a:ext cx="249299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日本教育情報化振興会</a:t>
              </a:r>
            </a:p>
          </p:txBody>
        </p:sp>
        <p:grpSp>
          <p:nvGrpSpPr>
            <p:cNvPr id="402" name="グループ化 401"/>
            <p:cNvGrpSpPr/>
            <p:nvPr/>
          </p:nvGrpSpPr>
          <p:grpSpPr>
            <a:xfrm>
              <a:off x="5467367" y="4710113"/>
              <a:ext cx="3069271" cy="1859756"/>
              <a:chOff x="5435236" y="4710113"/>
              <a:chExt cx="3069271" cy="1859756"/>
            </a:xfrm>
          </p:grpSpPr>
          <p:grpSp>
            <p:nvGrpSpPr>
              <p:cNvPr id="407" name="グループ化 406"/>
              <p:cNvGrpSpPr/>
              <p:nvPr/>
            </p:nvGrpSpPr>
            <p:grpSpPr>
              <a:xfrm>
                <a:off x="5435236" y="6386513"/>
                <a:ext cx="2756509" cy="183356"/>
                <a:chOff x="4949264" y="6386513"/>
                <a:chExt cx="2756509" cy="183356"/>
              </a:xfrm>
            </p:grpSpPr>
            <p:sp>
              <p:nvSpPr>
                <p:cNvPr id="436" name="フリーフォーム 435"/>
                <p:cNvSpPr/>
                <p:nvPr/>
              </p:nvSpPr>
              <p:spPr>
                <a:xfrm>
                  <a:off x="4949264"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lumMod val="6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37" name="フリーフォーム 436"/>
                <p:cNvSpPr/>
                <p:nvPr/>
              </p:nvSpPr>
              <p:spPr>
                <a:xfrm>
                  <a:off x="5753148"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38" name="フリーフォーム 437"/>
                <p:cNvSpPr/>
                <p:nvPr/>
              </p:nvSpPr>
              <p:spPr>
                <a:xfrm>
                  <a:off x="5798392"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cxnSp>
              <p:nvCxnSpPr>
                <p:cNvPr id="439" name="直線コネクタ 438"/>
                <p:cNvCxnSpPr/>
                <p:nvPr/>
              </p:nvCxnSpPr>
              <p:spPr>
                <a:xfrm>
                  <a:off x="6609729" y="6417469"/>
                  <a:ext cx="259087"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0" name="直線コネクタ 439"/>
                <p:cNvCxnSpPr/>
                <p:nvPr/>
              </p:nvCxnSpPr>
              <p:spPr>
                <a:xfrm>
                  <a:off x="6693742" y="6493669"/>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1" name="直線コネクタ 440"/>
                <p:cNvCxnSpPr/>
                <p:nvPr/>
              </p:nvCxnSpPr>
              <p:spPr>
                <a:xfrm>
                  <a:off x="6682348" y="6567076"/>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2" name="直線コネクタ 441"/>
                <p:cNvCxnSpPr/>
                <p:nvPr/>
              </p:nvCxnSpPr>
              <p:spPr>
                <a:xfrm>
                  <a:off x="7402685" y="6415088"/>
                  <a:ext cx="303088" cy="2381"/>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3" name="直線コネクタ 442"/>
                <p:cNvCxnSpPr/>
                <p:nvPr/>
              </p:nvCxnSpPr>
              <p:spPr>
                <a:xfrm>
                  <a:off x="7554229" y="6418993"/>
                  <a:ext cx="0" cy="148083"/>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4" name="フリーフォーム 443"/>
                <p:cNvSpPr/>
                <p:nvPr/>
              </p:nvSpPr>
              <p:spPr>
                <a:xfrm rot="10800000">
                  <a:off x="7443560"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408" name="グループ化 407"/>
              <p:cNvGrpSpPr/>
              <p:nvPr/>
            </p:nvGrpSpPr>
            <p:grpSpPr>
              <a:xfrm>
                <a:off x="8040200" y="4710113"/>
                <a:ext cx="464307" cy="466725"/>
                <a:chOff x="11265730" y="4643438"/>
                <a:chExt cx="464307" cy="466725"/>
              </a:xfrm>
            </p:grpSpPr>
            <p:sp>
              <p:nvSpPr>
                <p:cNvPr id="412" name="角丸四角形 411"/>
                <p:cNvSpPr/>
                <p:nvPr/>
              </p:nvSpPr>
              <p:spPr>
                <a:xfrm>
                  <a:off x="11265730" y="4643438"/>
                  <a:ext cx="464307" cy="466725"/>
                </a:xfrm>
                <a:prstGeom prst="roundRect">
                  <a:avLst>
                    <a:gd name="adj" fmla="val 9896"/>
                  </a:avLst>
                </a:prstGeom>
                <a:solidFill>
                  <a:schemeClr val="bg1"/>
                </a:solidFill>
                <a:ln w="6350">
                  <a:solidFill>
                    <a:schemeClr val="bg1">
                      <a:lumMod val="7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431" name="グループ化 430"/>
                <p:cNvGrpSpPr/>
                <p:nvPr/>
              </p:nvGrpSpPr>
              <p:grpSpPr>
                <a:xfrm>
                  <a:off x="11334029" y="4715509"/>
                  <a:ext cx="327707" cy="323162"/>
                  <a:chOff x="11521393" y="4715509"/>
                  <a:chExt cx="327707" cy="323162"/>
                </a:xfrm>
              </p:grpSpPr>
              <p:sp>
                <p:nvSpPr>
                  <p:cNvPr id="432" name="加算記号 431"/>
                  <p:cNvSpPr/>
                  <p:nvPr/>
                </p:nvSpPr>
                <p:spPr>
                  <a:xfrm>
                    <a:off x="11521393" y="4715509"/>
                    <a:ext cx="327707" cy="323162"/>
                  </a:xfrm>
                  <a:prstGeom prst="mathPlus">
                    <a:avLst>
                      <a:gd name="adj1" fmla="val 1324"/>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33" name="円/楕円 432"/>
                  <p:cNvSpPr/>
                  <p:nvPr/>
                </p:nvSpPr>
                <p:spPr>
                  <a:xfrm>
                    <a:off x="11588499" y="4785519"/>
                    <a:ext cx="188732" cy="18873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34" name="円/楕円 433"/>
                  <p:cNvSpPr/>
                  <p:nvPr/>
                </p:nvSpPr>
                <p:spPr>
                  <a:xfrm>
                    <a:off x="11616677" y="4811397"/>
                    <a:ext cx="132377" cy="1323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35" name="円/楕円 434"/>
                  <p:cNvSpPr/>
                  <p:nvPr/>
                </p:nvSpPr>
                <p:spPr>
                  <a:xfrm>
                    <a:off x="11639906" y="4834625"/>
                    <a:ext cx="85919" cy="859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grpSp>
        <p:sp>
          <p:nvSpPr>
            <p:cNvPr id="405" name="正方形/長方形 404"/>
            <p:cNvSpPr/>
            <p:nvPr/>
          </p:nvSpPr>
          <p:spPr>
            <a:xfrm>
              <a:off x="5075792" y="736142"/>
              <a:ext cx="3672408" cy="598507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465" name="フリーフォーム 464"/>
          <p:cNvSpPr/>
          <p:nvPr/>
        </p:nvSpPr>
        <p:spPr>
          <a:xfrm rot="2952037">
            <a:off x="6042869" y="2760408"/>
            <a:ext cx="469589" cy="769942"/>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chemeClr val="bg1">
              <a:lumMod val="5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466" name="グループ化 465"/>
          <p:cNvGrpSpPr/>
          <p:nvPr/>
        </p:nvGrpSpPr>
        <p:grpSpPr>
          <a:xfrm>
            <a:off x="5914139" y="2236613"/>
            <a:ext cx="483424" cy="977675"/>
            <a:chOff x="6576162" y="4201829"/>
            <a:chExt cx="732467" cy="1481338"/>
          </a:xfrm>
        </p:grpSpPr>
        <p:sp>
          <p:nvSpPr>
            <p:cNvPr id="467" name="フリーフォーム 466"/>
            <p:cNvSpPr/>
            <p:nvPr/>
          </p:nvSpPr>
          <p:spPr>
            <a:xfrm>
              <a:off x="6576162" y="4201829"/>
              <a:ext cx="732467" cy="1481338"/>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rgbClr val="FF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68" name="円/楕円 467"/>
            <p:cNvSpPr/>
            <p:nvPr/>
          </p:nvSpPr>
          <p:spPr>
            <a:xfrm>
              <a:off x="6781517" y="4380372"/>
              <a:ext cx="345444" cy="345444"/>
            </a:xfrm>
            <a:prstGeom prst="ellipse">
              <a:avLst/>
            </a:prstGeom>
            <a:solidFill>
              <a:schemeClr val="tx1"/>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65642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wipe(down)">
                                      <p:cBhvr>
                                        <p:cTn id="7" dur="500"/>
                                        <p:tgtEl>
                                          <p:spTgt spid="41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97"/>
                                        </p:tgtEl>
                                        <p:attrNameLst>
                                          <p:attrName>style.visibility</p:attrName>
                                        </p:attrNameLst>
                                      </p:cBhvr>
                                      <p:to>
                                        <p:strVal val="visible"/>
                                      </p:to>
                                    </p:set>
                                    <p:animEffect transition="in" filter="wipe(left)">
                                      <p:cBhvr>
                                        <p:cTn id="19" dur="500"/>
                                        <p:tgtEl>
                                          <p:spTgt spid="397"/>
                                        </p:tgtEl>
                                      </p:cBhvr>
                                    </p:animEffect>
                                  </p:childTnLst>
                                </p:cTn>
                              </p:par>
                            </p:childTnLst>
                          </p:cTn>
                        </p:par>
                        <p:par>
                          <p:cTn id="20" fill="hold">
                            <p:stCondLst>
                              <p:cond delay="3500"/>
                            </p:stCondLst>
                            <p:childTnLst>
                              <p:par>
                                <p:cTn id="21" presetID="2" presetClass="entr" presetSubtype="1" fill="hold" nodeType="afterEffect">
                                  <p:stCondLst>
                                    <p:cond delay="0"/>
                                  </p:stCondLst>
                                  <p:childTnLst>
                                    <p:set>
                                      <p:cBhvr>
                                        <p:cTn id="22" dur="1" fill="hold">
                                          <p:stCondLst>
                                            <p:cond delay="0"/>
                                          </p:stCondLst>
                                        </p:cTn>
                                        <p:tgtEl>
                                          <p:spTgt spid="466"/>
                                        </p:tgtEl>
                                        <p:attrNameLst>
                                          <p:attrName>style.visibility</p:attrName>
                                        </p:attrNameLst>
                                      </p:cBhvr>
                                      <p:to>
                                        <p:strVal val="visible"/>
                                      </p:to>
                                    </p:set>
                                    <p:anim calcmode="lin" valueType="num">
                                      <p:cBhvr additive="base">
                                        <p:cTn id="23" dur="500" fill="hold"/>
                                        <p:tgtEl>
                                          <p:spTgt spid="466"/>
                                        </p:tgtEl>
                                        <p:attrNameLst>
                                          <p:attrName>ppt_x</p:attrName>
                                        </p:attrNameLst>
                                      </p:cBhvr>
                                      <p:tavLst>
                                        <p:tav tm="0">
                                          <p:val>
                                            <p:strVal val="#ppt_x"/>
                                          </p:val>
                                        </p:tav>
                                        <p:tav tm="100000">
                                          <p:val>
                                            <p:strVal val="#ppt_x"/>
                                          </p:val>
                                        </p:tav>
                                      </p:tavLst>
                                    </p:anim>
                                    <p:anim calcmode="lin" valueType="num">
                                      <p:cBhvr additive="base">
                                        <p:cTn id="24" dur="500" fill="hold"/>
                                        <p:tgtEl>
                                          <p:spTgt spid="466"/>
                                        </p:tgtEl>
                                        <p:attrNameLst>
                                          <p:attrName>ppt_y</p:attrName>
                                        </p:attrNameLst>
                                      </p:cBhvr>
                                      <p:tavLst>
                                        <p:tav tm="0">
                                          <p:val>
                                            <p:strVal val="0-#ppt_h/2"/>
                                          </p:val>
                                        </p:tav>
                                        <p:tav tm="100000">
                                          <p:val>
                                            <p:strVal val="#ppt_y"/>
                                          </p:val>
                                        </p:tav>
                                      </p:tavLst>
                                    </p:anim>
                                  </p:childTnLst>
                                </p:cTn>
                              </p:par>
                            </p:childTnLst>
                          </p:cTn>
                        </p:par>
                        <p:par>
                          <p:cTn id="25" fill="hold">
                            <p:stCondLst>
                              <p:cond delay="4000"/>
                            </p:stCondLst>
                            <p:childTnLst>
                              <p:par>
                                <p:cTn id="26" presetID="32" presetClass="emph" presetSubtype="0" fill="hold" nodeType="afterEffect">
                                  <p:stCondLst>
                                    <p:cond delay="0"/>
                                  </p:stCondLst>
                                  <p:childTnLst>
                                    <p:animRot by="120000">
                                      <p:cBhvr>
                                        <p:cTn id="27" dur="100" fill="hold">
                                          <p:stCondLst>
                                            <p:cond delay="0"/>
                                          </p:stCondLst>
                                        </p:cTn>
                                        <p:tgtEl>
                                          <p:spTgt spid="466"/>
                                        </p:tgtEl>
                                        <p:attrNameLst>
                                          <p:attrName>r</p:attrName>
                                        </p:attrNameLst>
                                      </p:cBhvr>
                                    </p:animRot>
                                    <p:animRot by="-240000">
                                      <p:cBhvr>
                                        <p:cTn id="28" dur="200" fill="hold">
                                          <p:stCondLst>
                                            <p:cond delay="200"/>
                                          </p:stCondLst>
                                        </p:cTn>
                                        <p:tgtEl>
                                          <p:spTgt spid="466"/>
                                        </p:tgtEl>
                                        <p:attrNameLst>
                                          <p:attrName>r</p:attrName>
                                        </p:attrNameLst>
                                      </p:cBhvr>
                                    </p:animRot>
                                    <p:animRot by="240000">
                                      <p:cBhvr>
                                        <p:cTn id="29" dur="200" fill="hold">
                                          <p:stCondLst>
                                            <p:cond delay="400"/>
                                          </p:stCondLst>
                                        </p:cTn>
                                        <p:tgtEl>
                                          <p:spTgt spid="466"/>
                                        </p:tgtEl>
                                        <p:attrNameLst>
                                          <p:attrName>r</p:attrName>
                                        </p:attrNameLst>
                                      </p:cBhvr>
                                    </p:animRot>
                                    <p:animRot by="-240000">
                                      <p:cBhvr>
                                        <p:cTn id="30" dur="200" fill="hold">
                                          <p:stCondLst>
                                            <p:cond delay="600"/>
                                          </p:stCondLst>
                                        </p:cTn>
                                        <p:tgtEl>
                                          <p:spTgt spid="466"/>
                                        </p:tgtEl>
                                        <p:attrNameLst>
                                          <p:attrName>r</p:attrName>
                                        </p:attrNameLst>
                                      </p:cBhvr>
                                    </p:animRot>
                                    <p:animRot by="120000">
                                      <p:cBhvr>
                                        <p:cTn id="31" dur="200" fill="hold">
                                          <p:stCondLst>
                                            <p:cond delay="800"/>
                                          </p:stCondLst>
                                        </p:cTn>
                                        <p:tgtEl>
                                          <p:spTgt spid="466"/>
                                        </p:tgtEl>
                                        <p:attrNameLst>
                                          <p:attrName>r</p:attrName>
                                        </p:attrNameLst>
                                      </p:cBhvr>
                                    </p:animRot>
                                  </p:childTnLst>
                                </p:cTn>
                              </p:par>
                              <p:par>
                                <p:cTn id="32" presetID="22" presetClass="entr" presetSubtype="8" fill="hold" grpId="0" nodeType="withEffect">
                                  <p:stCondLst>
                                    <p:cond delay="0"/>
                                  </p:stCondLst>
                                  <p:childTnLst>
                                    <p:set>
                                      <p:cBhvr>
                                        <p:cTn id="33" dur="1" fill="hold">
                                          <p:stCondLst>
                                            <p:cond delay="0"/>
                                          </p:stCondLst>
                                        </p:cTn>
                                        <p:tgtEl>
                                          <p:spTgt spid="465"/>
                                        </p:tgtEl>
                                        <p:attrNameLst>
                                          <p:attrName>style.visibility</p:attrName>
                                        </p:attrNameLst>
                                      </p:cBhvr>
                                      <p:to>
                                        <p:strVal val="visible"/>
                                      </p:to>
                                    </p:set>
                                    <p:animEffect transition="in" filter="wipe(left)">
                                      <p:cBhvr>
                                        <p:cTn id="34" dur="1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6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70</a:t>
            </a:fld>
            <a:endParaRPr lang="en-US" altLang="ja-JP" b="0" dirty="0"/>
          </a:p>
        </p:txBody>
      </p:sp>
      <p:sp>
        <p:nvSpPr>
          <p:cNvPr id="3" name="正方形/長方形 2"/>
          <p:cNvSpPr/>
          <p:nvPr/>
        </p:nvSpPr>
        <p:spPr>
          <a:xfrm>
            <a:off x="395536" y="1268760"/>
            <a:ext cx="8352928" cy="397031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さらに，このような学習活動を遂行する上で必要となる情報手段の基本的な操作の習得や，プログラミング的思考，</a:t>
            </a:r>
            <a:r>
              <a:rPr lang="ja-JP" altLang="en-US" sz="2800" dirty="0">
                <a:solidFill>
                  <a:srgbClr val="FF0000"/>
                </a:solidFill>
                <a:latin typeface="BIZ UDPゴシック" panose="020B0400000000000000" pitchFamily="50" charset="-128"/>
                <a:ea typeface="BIZ UDPゴシック" panose="020B0400000000000000" pitchFamily="50" charset="-128"/>
              </a:rPr>
              <a:t>情報モラル</a:t>
            </a:r>
            <a:r>
              <a:rPr lang="ja-JP" altLang="en-US" sz="2800" dirty="0">
                <a:latin typeface="BIZ UDPゴシック" panose="020B0400000000000000" pitchFamily="50" charset="-128"/>
                <a:ea typeface="BIZ UDPゴシック" panose="020B0400000000000000" pitchFamily="50" charset="-128"/>
              </a:rPr>
              <a:t>，</a:t>
            </a:r>
            <a:r>
              <a:rPr lang="ja-JP" altLang="en-US" sz="2800" dirty="0">
                <a:solidFill>
                  <a:srgbClr val="FF0000"/>
                </a:solidFill>
                <a:latin typeface="BIZ UDPゴシック" panose="020B0400000000000000" pitchFamily="50" charset="-128"/>
                <a:ea typeface="BIZ UDPゴシック" panose="020B0400000000000000" pitchFamily="50" charset="-128"/>
              </a:rPr>
              <a:t>情報セキュリティ</a:t>
            </a:r>
            <a:r>
              <a:rPr lang="ja-JP" altLang="en-US" sz="2800" dirty="0">
                <a:latin typeface="BIZ UDPゴシック" panose="020B0400000000000000" pitchFamily="50" charset="-128"/>
                <a:ea typeface="BIZ UDPゴシック" panose="020B0400000000000000" pitchFamily="50" charset="-128"/>
              </a:rPr>
              <a:t>，統計等に関する資質・能力等も含むものである。</a:t>
            </a:r>
          </a:p>
        </p:txBody>
      </p:sp>
      <p:sp>
        <p:nvSpPr>
          <p:cNvPr id="4" name="正方形/長方形 4"/>
          <p:cNvSpPr>
            <a:spLocks noChangeArrowheads="1"/>
          </p:cNvSpPr>
          <p:nvPr/>
        </p:nvSpPr>
        <p:spPr bwMode="auto">
          <a:xfrm>
            <a:off x="0" y="-20548"/>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「総則」（解説）</a:t>
            </a:r>
          </a:p>
        </p:txBody>
      </p:sp>
    </p:spTree>
    <p:extLst>
      <p:ext uri="{BB962C8B-B14F-4D97-AF65-F5344CB8AC3E}">
        <p14:creationId xmlns:p14="http://schemas.microsoft.com/office/powerpoint/2010/main" val="34829568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B7E4F935-8460-4145-9AD4-4F5CF60B1141}" type="slidenum">
              <a:rPr lang="en-US" altLang="ja-JP" b="0"/>
              <a:pPr>
                <a:defRPr/>
              </a:pPr>
              <a:t>71</a:t>
            </a:fld>
            <a:endParaRPr lang="en-US" altLang="ja-JP" b="0"/>
          </a:p>
        </p:txBody>
      </p:sp>
      <p:sp>
        <p:nvSpPr>
          <p:cNvPr id="6451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ja-JP" sz="3600" b="1" dirty="0">
                <a:solidFill>
                  <a:schemeClr val="tx2"/>
                </a:solidFill>
                <a:latin typeface="BIZ UDPゴシック" panose="020B0400000000000000" pitchFamily="50" charset="-128"/>
                <a:ea typeface="BIZ UDPゴシック" panose="020B0400000000000000" pitchFamily="50" charset="-128"/>
                <a:cs typeface="+mj-cs"/>
              </a:rPr>
              <a:t>国語</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a:t>
            </a:r>
          </a:p>
        </p:txBody>
      </p:sp>
      <p:sp>
        <p:nvSpPr>
          <p:cNvPr id="2" name="正方形/長方形 1"/>
          <p:cNvSpPr/>
          <p:nvPr/>
        </p:nvSpPr>
        <p:spPr>
          <a:xfrm>
            <a:off x="755576" y="1052736"/>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比較や分類，関係付けなどの情報の整理の仕方，</a:t>
            </a:r>
            <a:r>
              <a:rPr lang="ja-JP" altLang="en-US" sz="2800" dirty="0">
                <a:solidFill>
                  <a:srgbClr val="FF0000"/>
                </a:solidFill>
                <a:latin typeface="BIZ UDPゴシック" panose="020B0400000000000000" pitchFamily="50" charset="-128"/>
                <a:ea typeface="BIZ UDPゴシック" panose="020B0400000000000000" pitchFamily="50" charset="-128"/>
              </a:rPr>
              <a:t>引用の仕方や出典の示し方</a:t>
            </a:r>
            <a:r>
              <a:rPr lang="ja-JP" altLang="en-US" sz="2800" dirty="0">
                <a:latin typeface="BIZ UDPゴシック" panose="020B0400000000000000" pitchFamily="50" charset="-128"/>
                <a:ea typeface="BIZ UDPゴシック" panose="020B0400000000000000" pitchFamily="50" charset="-128"/>
              </a:rPr>
              <a:t>について理解を深め，それらを使うこと。</a:t>
            </a:r>
          </a:p>
        </p:txBody>
      </p:sp>
      <p:sp>
        <p:nvSpPr>
          <p:cNvPr id="3" name="正方形/長方形 2"/>
          <p:cNvSpPr/>
          <p:nvPr/>
        </p:nvSpPr>
        <p:spPr>
          <a:xfrm>
            <a:off x="755576" y="2738635"/>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本や資料から文章や図表などを</a:t>
            </a:r>
            <a:r>
              <a:rPr lang="ja-JP" altLang="en-US" sz="2800" dirty="0">
                <a:solidFill>
                  <a:srgbClr val="FF0000"/>
                </a:solidFill>
                <a:latin typeface="BIZ UDPゴシック" panose="020B0400000000000000" pitchFamily="50" charset="-128"/>
                <a:ea typeface="BIZ UDPゴシック" panose="020B0400000000000000" pitchFamily="50" charset="-128"/>
              </a:rPr>
              <a:t>引用して</a:t>
            </a:r>
            <a:r>
              <a:rPr lang="ja-JP" altLang="en-US" sz="2800" dirty="0">
                <a:latin typeface="BIZ UDPゴシック" panose="020B0400000000000000" pitchFamily="50" charset="-128"/>
                <a:ea typeface="BIZ UDPゴシック" panose="020B0400000000000000" pitchFamily="50" charset="-128"/>
              </a:rPr>
              <a:t>説明したり記録したりするなど，事実やそれを基に考えたことを書く活動。</a:t>
            </a:r>
          </a:p>
        </p:txBody>
      </p:sp>
      <p:sp>
        <p:nvSpPr>
          <p:cNvPr id="7" name="正方形/長方形 6"/>
          <p:cNvSpPr/>
          <p:nvPr/>
        </p:nvSpPr>
        <p:spPr>
          <a:xfrm>
            <a:off x="763528" y="4480469"/>
            <a:ext cx="7696903"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本や新聞，インターネットなどから集めた情報を活用し，</a:t>
            </a:r>
            <a:r>
              <a:rPr lang="ja-JP" altLang="en-US" sz="2800" dirty="0">
                <a:solidFill>
                  <a:srgbClr val="FF0000"/>
                </a:solidFill>
                <a:latin typeface="BIZ UDPゴシック" panose="020B0400000000000000" pitchFamily="50" charset="-128"/>
                <a:ea typeface="BIZ UDPゴシック" panose="020B0400000000000000" pitchFamily="50" charset="-128"/>
              </a:rPr>
              <a:t>出典を明らか</a:t>
            </a:r>
            <a:r>
              <a:rPr lang="ja-JP" altLang="en-US" sz="2800" dirty="0">
                <a:latin typeface="BIZ UDPゴシック" panose="020B0400000000000000" pitchFamily="50" charset="-128"/>
                <a:ea typeface="BIZ UDPゴシック" panose="020B0400000000000000" pitchFamily="50" charset="-128"/>
              </a:rPr>
              <a:t>にしながら，考えたことなどを説明したり提案したりする活動。</a:t>
            </a:r>
          </a:p>
        </p:txBody>
      </p:sp>
      <p:sp>
        <p:nvSpPr>
          <p:cNvPr id="8" name="正方形/長方形 7"/>
          <p:cNvSpPr/>
          <p:nvPr/>
        </p:nvSpPr>
        <p:spPr>
          <a:xfrm>
            <a:off x="763528" y="6128020"/>
            <a:ext cx="7058343"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ja-JP" altLang="en-US" sz="2800" dirty="0">
                <a:solidFill>
                  <a:srgbClr val="FF0000"/>
                </a:solidFill>
                <a:latin typeface="BIZ UDPゴシック" panose="020B0400000000000000" pitchFamily="50" charset="-128"/>
                <a:ea typeface="BIZ UDPゴシック" panose="020B0400000000000000" pitchFamily="50" charset="-128"/>
              </a:rPr>
              <a:t>情報の信頼性</a:t>
            </a:r>
            <a:r>
              <a:rPr lang="ja-JP" altLang="en-US" sz="2800" dirty="0">
                <a:latin typeface="BIZ UDPゴシック" panose="020B0400000000000000" pitchFamily="50" charset="-128"/>
                <a:ea typeface="BIZ UDPゴシック" panose="020B0400000000000000" pitchFamily="50" charset="-128"/>
              </a:rPr>
              <a:t>の確かめ方を理解し使うこと。</a:t>
            </a:r>
          </a:p>
        </p:txBody>
      </p:sp>
    </p:spTree>
    <p:extLst>
      <p:ext uri="{BB962C8B-B14F-4D97-AF65-F5344CB8AC3E}">
        <p14:creationId xmlns:p14="http://schemas.microsoft.com/office/powerpoint/2010/main" val="2958029432"/>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0EBCB022-BE0D-49BE-AB06-F0AC5246B6B1}" type="slidenum">
              <a:rPr lang="en-US" altLang="ja-JP" b="0"/>
              <a:pPr>
                <a:defRPr/>
              </a:pPr>
              <a:t>72</a:t>
            </a:fld>
            <a:endParaRPr lang="en-US" altLang="ja-JP" b="0"/>
          </a:p>
        </p:txBody>
      </p:sp>
      <p:sp>
        <p:nvSpPr>
          <p:cNvPr id="66562"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「社会」</a:t>
            </a:r>
          </a:p>
        </p:txBody>
      </p:sp>
      <p:sp>
        <p:nvSpPr>
          <p:cNvPr id="3" name="正方形/長方形 2"/>
          <p:cNvSpPr/>
          <p:nvPr/>
        </p:nvSpPr>
        <p:spPr>
          <a:xfrm>
            <a:off x="503970" y="1412776"/>
            <a:ext cx="8100478"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課題の追究や解決の見通しをもって生徒が主体的に情報手段を活用できるようにするとともに，</a:t>
            </a:r>
            <a:r>
              <a:rPr lang="ja-JP" altLang="en-US" sz="2800" dirty="0">
                <a:solidFill>
                  <a:srgbClr val="FF0000"/>
                </a:solidFill>
                <a:latin typeface="BIZ UDPゴシック" panose="020B0400000000000000" pitchFamily="50" charset="-128"/>
                <a:ea typeface="BIZ UDPゴシック" panose="020B0400000000000000" pitchFamily="50" charset="-128"/>
              </a:rPr>
              <a:t>情報モラル</a:t>
            </a:r>
            <a:r>
              <a:rPr lang="ja-JP" altLang="en-US" sz="2800" dirty="0">
                <a:latin typeface="BIZ UDPゴシック" panose="020B0400000000000000" pitchFamily="50" charset="-128"/>
                <a:ea typeface="BIZ UDPゴシック" panose="020B0400000000000000" pitchFamily="50" charset="-128"/>
              </a:rPr>
              <a:t>の指導にも留意すること。</a:t>
            </a:r>
          </a:p>
        </p:txBody>
      </p:sp>
    </p:spTree>
    <p:extLst>
      <p:ext uri="{BB962C8B-B14F-4D97-AF65-F5344CB8AC3E}">
        <p14:creationId xmlns:p14="http://schemas.microsoft.com/office/powerpoint/2010/main" val="1204543967"/>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F9539826-8604-461F-BDBD-BF393B3405D0}" type="slidenum">
              <a:rPr lang="en-US" altLang="ja-JP" b="0"/>
              <a:pPr>
                <a:defRPr/>
              </a:pPr>
              <a:t>73</a:t>
            </a:fld>
            <a:endParaRPr lang="en-US" altLang="ja-JP" b="0"/>
          </a:p>
        </p:txBody>
      </p:sp>
      <p:sp>
        <p:nvSpPr>
          <p:cNvPr id="68610"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「音楽」</a:t>
            </a:r>
          </a:p>
        </p:txBody>
      </p:sp>
      <p:sp>
        <p:nvSpPr>
          <p:cNvPr id="2" name="正方形/長方形 1"/>
          <p:cNvSpPr/>
          <p:nvPr/>
        </p:nvSpPr>
        <p:spPr>
          <a:xfrm>
            <a:off x="521444" y="1412776"/>
            <a:ext cx="8010995"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BIZ UDPゴシック" panose="020B0400000000000000" pitchFamily="50" charset="-128"/>
                <a:ea typeface="BIZ UDPゴシック" panose="020B0400000000000000" pitchFamily="50" charset="-128"/>
              </a:rPr>
              <a:t>自己や他者の著作物</a:t>
            </a:r>
            <a:r>
              <a:rPr lang="ja-JP" altLang="en-US" sz="2800" dirty="0">
                <a:latin typeface="BIZ UDPゴシック" panose="020B0400000000000000" pitchFamily="50" charset="-128"/>
                <a:ea typeface="BIZ UDPゴシック" panose="020B0400000000000000" pitchFamily="50" charset="-128"/>
              </a:rPr>
              <a:t>及びそれらの</a:t>
            </a:r>
            <a:r>
              <a:rPr lang="ja-JP" altLang="en-US" sz="2800" dirty="0">
                <a:solidFill>
                  <a:srgbClr val="FF0000"/>
                </a:solidFill>
                <a:latin typeface="BIZ UDPゴシック" panose="020B0400000000000000" pitchFamily="50" charset="-128"/>
                <a:ea typeface="BIZ UDPゴシック" panose="020B0400000000000000" pitchFamily="50" charset="-128"/>
              </a:rPr>
              <a:t>著作者の創造性を尊重する態度</a:t>
            </a:r>
            <a:r>
              <a:rPr lang="ja-JP" altLang="en-US" sz="2800" dirty="0">
                <a:latin typeface="BIZ UDPゴシック" panose="020B0400000000000000" pitchFamily="50" charset="-128"/>
                <a:ea typeface="BIZ UDPゴシック" panose="020B0400000000000000" pitchFamily="50" charset="-128"/>
              </a:rPr>
              <a:t>の形成を図るとともに，必要に応じて，音楽に関する</a:t>
            </a:r>
            <a:r>
              <a:rPr lang="ja-JP" altLang="en-US" sz="2800" dirty="0">
                <a:solidFill>
                  <a:srgbClr val="FF0000"/>
                </a:solidFill>
                <a:latin typeface="BIZ UDPゴシック" panose="020B0400000000000000" pitchFamily="50" charset="-128"/>
                <a:ea typeface="BIZ UDPゴシック" panose="020B0400000000000000" pitchFamily="50" charset="-128"/>
              </a:rPr>
              <a:t>知的財産権</a:t>
            </a:r>
            <a:r>
              <a:rPr lang="ja-JP" altLang="en-US" sz="2800" dirty="0">
                <a:latin typeface="BIZ UDPゴシック" panose="020B0400000000000000" pitchFamily="50" charset="-128"/>
                <a:ea typeface="BIZ UDPゴシック" panose="020B0400000000000000" pitchFamily="50" charset="-128"/>
              </a:rPr>
              <a:t>について触れるようにすること。また，こうした態度の形成が，音楽文化の継承，発展，創造を支えていることへの理解につながるよう配慮すること。</a:t>
            </a:r>
          </a:p>
        </p:txBody>
      </p:sp>
    </p:spTree>
    <p:extLst>
      <p:ext uri="{BB962C8B-B14F-4D97-AF65-F5344CB8AC3E}">
        <p14:creationId xmlns:p14="http://schemas.microsoft.com/office/powerpoint/2010/main" val="2196938756"/>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D5AB020-D937-4F02-BB68-3208137CC72A}" type="slidenum">
              <a:rPr lang="en-US" altLang="ja-JP" b="0"/>
              <a:pPr>
                <a:defRPr/>
              </a:pPr>
              <a:t>74</a:t>
            </a:fld>
            <a:endParaRPr lang="en-US" altLang="ja-JP" b="0"/>
          </a:p>
        </p:txBody>
      </p:sp>
      <p:sp>
        <p:nvSpPr>
          <p:cNvPr id="6963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「美術」</a:t>
            </a:r>
          </a:p>
        </p:txBody>
      </p:sp>
      <p:sp>
        <p:nvSpPr>
          <p:cNvPr id="3" name="正方形/長方形 2"/>
          <p:cNvSpPr/>
          <p:nvPr/>
        </p:nvSpPr>
        <p:spPr>
          <a:xfrm>
            <a:off x="510960" y="1340768"/>
            <a:ext cx="8093488" cy="181588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必要に応じて，美術に関する</a:t>
            </a:r>
            <a:r>
              <a:rPr lang="ja-JP" altLang="en-US" sz="2800" dirty="0">
                <a:solidFill>
                  <a:srgbClr val="FF0000"/>
                </a:solidFill>
                <a:latin typeface="BIZ UDPゴシック" panose="020B0400000000000000" pitchFamily="50" charset="-128"/>
                <a:ea typeface="BIZ UDPゴシック" panose="020B0400000000000000" pitchFamily="50" charset="-128"/>
              </a:rPr>
              <a:t>知的財産権</a:t>
            </a:r>
            <a:r>
              <a:rPr lang="ja-JP" altLang="en-US" sz="2800" dirty="0">
                <a:latin typeface="BIZ UDPゴシック" panose="020B0400000000000000" pitchFamily="50" charset="-128"/>
                <a:ea typeface="BIZ UDPゴシック" panose="020B0400000000000000" pitchFamily="50" charset="-128"/>
              </a:rPr>
              <a:t>や</a:t>
            </a:r>
            <a:r>
              <a:rPr lang="ja-JP" altLang="en-US" sz="2800" dirty="0">
                <a:solidFill>
                  <a:srgbClr val="FF0000"/>
                </a:solidFill>
                <a:latin typeface="BIZ UDPゴシック" panose="020B0400000000000000" pitchFamily="50" charset="-128"/>
                <a:ea typeface="BIZ UDPゴシック" panose="020B0400000000000000" pitchFamily="50" charset="-128"/>
              </a:rPr>
              <a:t>肖像権</a:t>
            </a:r>
            <a:r>
              <a:rPr lang="ja-JP" altLang="en-US" sz="2800" dirty="0">
                <a:latin typeface="BIZ UDPゴシック" panose="020B0400000000000000" pitchFamily="50" charset="-128"/>
                <a:ea typeface="BIZ UDPゴシック" panose="020B0400000000000000" pitchFamily="50" charset="-128"/>
              </a:rPr>
              <a:t>などについて触れるようにすること。また，こうした態度の形成が，美術文化の継承，発展，創造を支えていることへの理解につながるよう配慮すること。</a:t>
            </a:r>
          </a:p>
        </p:txBody>
      </p:sp>
    </p:spTree>
    <p:extLst>
      <p:ext uri="{BB962C8B-B14F-4D97-AF65-F5344CB8AC3E}">
        <p14:creationId xmlns:p14="http://schemas.microsoft.com/office/powerpoint/2010/main" val="1408411784"/>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A4D5986A-E0F1-4552-83DC-0F9842E33FE3}" type="slidenum">
              <a:rPr lang="en-US" altLang="ja-JP" b="0"/>
              <a:pPr>
                <a:defRPr/>
              </a:pPr>
              <a:t>75</a:t>
            </a:fld>
            <a:endParaRPr lang="en-US" altLang="ja-JP" b="0"/>
          </a:p>
        </p:txBody>
      </p:sp>
      <p:sp>
        <p:nvSpPr>
          <p:cNvPr id="70658" name="正方形/長方形 4"/>
          <p:cNvSpPr>
            <a:spLocks noChangeArrowheads="1"/>
          </p:cNvSpPr>
          <p:nvPr/>
        </p:nvSpPr>
        <p:spPr bwMode="auto">
          <a:xfrm>
            <a:off x="0" y="20548"/>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「保健体育」</a:t>
            </a:r>
          </a:p>
        </p:txBody>
      </p:sp>
      <p:sp>
        <p:nvSpPr>
          <p:cNvPr id="3" name="正方形/長方形 2"/>
          <p:cNvSpPr/>
          <p:nvPr/>
        </p:nvSpPr>
        <p:spPr>
          <a:xfrm>
            <a:off x="755576" y="1556792"/>
            <a:ext cx="756084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必要に応じて，コンピュータなどの</a:t>
            </a:r>
            <a:r>
              <a:rPr lang="ja-JP" altLang="en-US" sz="2800" dirty="0">
                <a:solidFill>
                  <a:srgbClr val="FF0000"/>
                </a:solidFill>
                <a:latin typeface="BIZ UDPゴシック" panose="020B0400000000000000" pitchFamily="50" charset="-128"/>
                <a:ea typeface="BIZ UDPゴシック" panose="020B0400000000000000" pitchFamily="50" charset="-128"/>
              </a:rPr>
              <a:t>情報機器の使用と健康との関わり</a:t>
            </a:r>
            <a:r>
              <a:rPr lang="ja-JP" altLang="en-US" sz="2800" dirty="0">
                <a:latin typeface="BIZ UDPゴシック" panose="020B0400000000000000" pitchFamily="50" charset="-128"/>
                <a:ea typeface="BIZ UDPゴシック" panose="020B0400000000000000" pitchFamily="50" charset="-128"/>
              </a:rPr>
              <a:t>について取り扱うことにも配慮するものとする。</a:t>
            </a:r>
          </a:p>
        </p:txBody>
      </p:sp>
    </p:spTree>
    <p:extLst>
      <p:ext uri="{BB962C8B-B14F-4D97-AF65-F5344CB8AC3E}">
        <p14:creationId xmlns:p14="http://schemas.microsoft.com/office/powerpoint/2010/main" val="1663888203"/>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86FFE6EB-7F6A-44CA-B925-F270C0BCEB5B}" type="slidenum">
              <a:rPr lang="en-US" altLang="ja-JP" b="0"/>
              <a:pPr>
                <a:defRPr/>
              </a:pPr>
              <a:t>76</a:t>
            </a:fld>
            <a:endParaRPr lang="en-US" altLang="ja-JP" b="0" dirty="0"/>
          </a:p>
        </p:txBody>
      </p:sp>
      <p:sp>
        <p:nvSpPr>
          <p:cNvPr id="71682" name="正方形/長方形 4"/>
          <p:cNvSpPr>
            <a:spLocks noChangeArrowheads="1"/>
          </p:cNvSpPr>
          <p:nvPr/>
        </p:nvSpPr>
        <p:spPr bwMode="auto">
          <a:xfrm>
            <a:off x="0" y="-43222"/>
            <a:ext cx="9144000" cy="646331"/>
          </a:xfrm>
          <a:prstGeom prst="rect">
            <a:avLst/>
          </a:prstGeom>
          <a:noFill/>
          <a:ln w="9525">
            <a:noFill/>
            <a:miter lim="800000"/>
            <a:headEnd/>
            <a:tailEnd/>
          </a:ln>
        </p:spPr>
        <p:txBody>
          <a:bodyPr wrap="square">
            <a:spAutoFit/>
          </a:bodyPr>
          <a:lstStyle/>
          <a:p>
            <a:pPr algn="ct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chemeClr val="tx2"/>
                </a:solidFill>
                <a:latin typeface="BIZ UDPゴシック" panose="020B0400000000000000" pitchFamily="50" charset="-128"/>
                <a:ea typeface="BIZ UDPゴシック" panose="020B0400000000000000" pitchFamily="50" charset="-128"/>
                <a:cs typeface="+mj-cs"/>
              </a:rPr>
              <a:t>】 </a:t>
            </a:r>
            <a:r>
              <a:rPr lang="ja-JP" altLang="en-US" sz="3600" b="1" dirty="0">
                <a:solidFill>
                  <a:schemeClr val="tx2"/>
                </a:solidFill>
                <a:latin typeface="BIZ UDPゴシック" panose="020B0400000000000000" pitchFamily="50" charset="-128"/>
                <a:ea typeface="BIZ UDPゴシック" panose="020B0400000000000000" pitchFamily="50" charset="-128"/>
                <a:cs typeface="+mj-cs"/>
              </a:rPr>
              <a:t>「技術・家庭」</a:t>
            </a:r>
          </a:p>
        </p:txBody>
      </p:sp>
      <p:sp>
        <p:nvSpPr>
          <p:cNvPr id="2" name="正方形/長方形 1"/>
          <p:cNvSpPr/>
          <p:nvPr/>
        </p:nvSpPr>
        <p:spPr>
          <a:xfrm>
            <a:off x="505760" y="1124744"/>
            <a:ext cx="8170695" cy="181588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BIZ UDPゴシック" panose="020B0400000000000000" pitchFamily="50" charset="-128"/>
                <a:ea typeface="BIZ UDPゴシック" panose="020B0400000000000000" pitchFamily="50" charset="-128"/>
              </a:rPr>
              <a:t>情報の表現，記録，計算，通信の特性等の原理・法則と，情報のデジタル化や処理の自動化，システム化，</a:t>
            </a:r>
            <a:r>
              <a:rPr lang="ja-JP" altLang="en-US" sz="2800" dirty="0">
                <a:solidFill>
                  <a:srgbClr val="FF0000"/>
                </a:solidFill>
                <a:latin typeface="BIZ UDPゴシック" panose="020B0400000000000000" pitchFamily="50" charset="-128"/>
                <a:ea typeface="BIZ UDPゴシック" panose="020B0400000000000000" pitchFamily="50" charset="-128"/>
              </a:rPr>
              <a:t>情報セキュリティ</a:t>
            </a:r>
            <a:r>
              <a:rPr lang="ja-JP" altLang="en-US" sz="2800" dirty="0">
                <a:latin typeface="BIZ UDPゴシック" panose="020B0400000000000000" pitchFamily="50" charset="-128"/>
                <a:ea typeface="BIZ UDPゴシック" panose="020B0400000000000000" pitchFamily="50" charset="-128"/>
              </a:rPr>
              <a:t>等に関わる基礎的な技術の仕組み及び</a:t>
            </a:r>
            <a:r>
              <a:rPr lang="ja-JP" altLang="en-US" sz="2800" dirty="0">
                <a:solidFill>
                  <a:srgbClr val="FF0000"/>
                </a:solidFill>
                <a:latin typeface="BIZ UDPゴシック" panose="020B0400000000000000" pitchFamily="50" charset="-128"/>
                <a:ea typeface="BIZ UDPゴシック" panose="020B0400000000000000" pitchFamily="50" charset="-128"/>
              </a:rPr>
              <a:t>情報モラル</a:t>
            </a:r>
            <a:r>
              <a:rPr lang="ja-JP" altLang="en-US" sz="2800" dirty="0">
                <a:latin typeface="BIZ UDPゴシック" panose="020B0400000000000000" pitchFamily="50" charset="-128"/>
                <a:ea typeface="BIZ UDPゴシック" panose="020B0400000000000000" pitchFamily="50" charset="-128"/>
              </a:rPr>
              <a:t>の必要性について理解すること。</a:t>
            </a:r>
          </a:p>
        </p:txBody>
      </p:sp>
      <p:sp>
        <p:nvSpPr>
          <p:cNvPr id="3" name="正方形/長方形 2"/>
          <p:cNvSpPr/>
          <p:nvPr/>
        </p:nvSpPr>
        <p:spPr>
          <a:xfrm>
            <a:off x="505761" y="3523976"/>
            <a:ext cx="8170694"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BIZ UDPゴシック" panose="020B0400000000000000" pitchFamily="50" charset="-128"/>
                <a:ea typeface="BIZ UDPゴシック" panose="020B0400000000000000" pitchFamily="50" charset="-128"/>
              </a:rPr>
              <a:t>著作権を含めた知的財産権</a:t>
            </a:r>
            <a:r>
              <a:rPr lang="ja-JP" altLang="en-US" sz="2800" dirty="0">
                <a:latin typeface="BIZ UDPゴシック" panose="020B0400000000000000" pitchFamily="50" charset="-128"/>
                <a:ea typeface="BIZ UDPゴシック" panose="020B0400000000000000" pitchFamily="50" charset="-128"/>
              </a:rPr>
              <a:t>，</a:t>
            </a:r>
            <a:r>
              <a:rPr lang="ja-JP" altLang="en-US" sz="2800" dirty="0">
                <a:solidFill>
                  <a:srgbClr val="FF0000"/>
                </a:solidFill>
                <a:latin typeface="BIZ UDPゴシック" panose="020B0400000000000000" pitchFamily="50" charset="-128"/>
                <a:ea typeface="BIZ UDPゴシック" panose="020B0400000000000000" pitchFamily="50" charset="-128"/>
              </a:rPr>
              <a:t>発信した情報に対する責任</a:t>
            </a:r>
            <a:r>
              <a:rPr lang="ja-JP" altLang="en-US" sz="2800" dirty="0">
                <a:latin typeface="BIZ UDPゴシック" panose="020B0400000000000000" pitchFamily="50" charset="-128"/>
                <a:ea typeface="BIZ UDPゴシック" panose="020B0400000000000000" pitchFamily="50" charset="-128"/>
              </a:rPr>
              <a:t>，及び社会における</a:t>
            </a:r>
            <a:r>
              <a:rPr lang="ja-JP" altLang="en-US" sz="2800" dirty="0">
                <a:solidFill>
                  <a:srgbClr val="FF0000"/>
                </a:solidFill>
                <a:latin typeface="BIZ UDPゴシック" panose="020B0400000000000000" pitchFamily="50" charset="-128"/>
                <a:ea typeface="BIZ UDPゴシック" panose="020B0400000000000000" pitchFamily="50" charset="-128"/>
              </a:rPr>
              <a:t>サイバーセキュリティ</a:t>
            </a:r>
            <a:r>
              <a:rPr lang="ja-JP" altLang="en-US" sz="2800" dirty="0">
                <a:latin typeface="BIZ UDPゴシック" panose="020B0400000000000000" pitchFamily="50" charset="-128"/>
                <a:ea typeface="BIZ UDPゴシック" panose="020B0400000000000000" pitchFamily="50" charset="-128"/>
              </a:rPr>
              <a:t>が重要であることについても扱うこと。</a:t>
            </a:r>
          </a:p>
        </p:txBody>
      </p:sp>
      <p:sp>
        <p:nvSpPr>
          <p:cNvPr id="7" name="正方形/長方形 6"/>
          <p:cNvSpPr/>
          <p:nvPr/>
        </p:nvSpPr>
        <p:spPr>
          <a:xfrm>
            <a:off x="505760" y="5305910"/>
            <a:ext cx="8170693"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BIZ UDPゴシック" panose="020B0400000000000000" pitchFamily="50" charset="-128"/>
                <a:ea typeface="BIZ UDPゴシック" panose="020B0400000000000000" pitchFamily="50" charset="-128"/>
              </a:rPr>
              <a:t>個人情報の保護</a:t>
            </a:r>
            <a:r>
              <a:rPr lang="ja-JP" altLang="en-US" sz="2800" dirty="0">
                <a:latin typeface="BIZ UDPゴシック" panose="020B0400000000000000" pitchFamily="50" charset="-128"/>
                <a:ea typeface="BIZ UDPゴシック" panose="020B0400000000000000" pitchFamily="50" charset="-128"/>
              </a:rPr>
              <a:t>の必要性についても扱うこと。</a:t>
            </a:r>
          </a:p>
        </p:txBody>
      </p:sp>
    </p:spTree>
    <p:extLst>
      <p:ext uri="{BB962C8B-B14F-4D97-AF65-F5344CB8AC3E}">
        <p14:creationId xmlns:p14="http://schemas.microsoft.com/office/powerpoint/2010/main" val="889648431"/>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0732163B-C95B-4924-AD0E-2F2515271492}" type="slidenum">
              <a:rPr lang="en-US" altLang="ja-JP" b="0"/>
              <a:pPr>
                <a:defRPr/>
              </a:pPr>
              <a:t>77</a:t>
            </a:fld>
            <a:endParaRPr lang="en-US" altLang="ja-JP" b="0"/>
          </a:p>
        </p:txBody>
      </p:sp>
      <p:sp>
        <p:nvSpPr>
          <p:cNvPr id="2" name="正方形/長方形 1"/>
          <p:cNvSpPr/>
          <p:nvPr/>
        </p:nvSpPr>
        <p:spPr>
          <a:xfrm>
            <a:off x="827584" y="2132856"/>
            <a:ext cx="7412607"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defRPr/>
            </a:pPr>
            <a:r>
              <a:rPr lang="ja-JP" altLang="ja-JP" sz="2800" dirty="0">
                <a:ea typeface="BIZ UDPゴシック" panose="020B0400000000000000" pitchFamily="50" charset="-128"/>
              </a:rPr>
              <a:t>「・・</a:t>
            </a:r>
            <a:r>
              <a:rPr lang="ja-JP" altLang="en-US" sz="2800" dirty="0">
                <a:solidFill>
                  <a:srgbClr val="FF0000"/>
                </a:solidFill>
                <a:ea typeface="BIZ UDPゴシック" panose="020B0400000000000000" pitchFamily="50" charset="-128"/>
              </a:rPr>
              <a:t>情報モラル</a:t>
            </a:r>
            <a:r>
              <a:rPr lang="ja-JP" altLang="en-US" sz="2800" dirty="0">
                <a:ea typeface="BIZ UDPゴシック" panose="020B0400000000000000" pitchFamily="50" charset="-128"/>
              </a:rPr>
              <a:t>に関する指導を充実すること</a:t>
            </a:r>
            <a:r>
              <a:rPr lang="ja-JP" altLang="ja-JP" sz="2800" dirty="0">
                <a:ea typeface="BIZ UDPゴシック" panose="020B0400000000000000" pitchFamily="50" charset="-128"/>
              </a:rPr>
              <a:t>。」</a:t>
            </a:r>
            <a:endParaRPr lang="ja-JP" altLang="en-US" sz="2800" dirty="0">
              <a:ea typeface="BIZ UDPゴシック" panose="020B0400000000000000" pitchFamily="50" charset="-128"/>
            </a:endParaRPr>
          </a:p>
        </p:txBody>
      </p:sp>
      <p:sp>
        <p:nvSpPr>
          <p:cNvPr id="72707"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「特別の教科 道徳」</a:t>
            </a:r>
          </a:p>
        </p:txBody>
      </p:sp>
    </p:spTree>
    <p:extLst>
      <p:ext uri="{BB962C8B-B14F-4D97-AF65-F5344CB8AC3E}">
        <p14:creationId xmlns:p14="http://schemas.microsoft.com/office/powerpoint/2010/main" val="2966558913"/>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EBD99935-23BA-4C81-B6DB-982F8B05306D}" type="slidenum">
              <a:rPr lang="en-US" altLang="ja-JP" b="0"/>
              <a:pPr>
                <a:defRPr/>
              </a:pPr>
              <a:t>78</a:t>
            </a:fld>
            <a:endParaRPr lang="en-US" altLang="ja-JP" b="0" dirty="0"/>
          </a:p>
        </p:txBody>
      </p:sp>
      <p:sp>
        <p:nvSpPr>
          <p:cNvPr id="73730"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「特別の教科道徳」（解説）</a:t>
            </a:r>
          </a:p>
        </p:txBody>
      </p:sp>
      <p:sp>
        <p:nvSpPr>
          <p:cNvPr id="4" name="正方形/長方形 3"/>
          <p:cNvSpPr/>
          <p:nvPr/>
        </p:nvSpPr>
        <p:spPr>
          <a:xfrm>
            <a:off x="719572" y="1628800"/>
            <a:ext cx="7704856"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2800" dirty="0">
                <a:ea typeface="BIZ UDPゴシック" panose="020B0400000000000000" pitchFamily="50" charset="-128"/>
              </a:rPr>
              <a:t>内容としては，情報社会の倫理，法の理解と遵守，安全への知恵，情報セキュリティ，公共的なネットワークがあるが，道徳科においては，第２に示す内容との関連を踏まえて，特に，情報社会の倫理，法の理解と遵守といった内容を中心に取り扱うことが考えられる。</a:t>
            </a:r>
          </a:p>
        </p:txBody>
      </p:sp>
    </p:spTree>
    <p:extLst>
      <p:ext uri="{BB962C8B-B14F-4D97-AF65-F5344CB8AC3E}">
        <p14:creationId xmlns:p14="http://schemas.microsoft.com/office/powerpoint/2010/main" val="2831271811"/>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Grp="1" noChangeArrowheads="1"/>
          </p:cNvSpPr>
          <p:nvPr>
            <p:ph type="sldNum" sz="quarter" idx="12"/>
          </p:nvPr>
        </p:nvSpPr>
        <p:spPr>
          <a:ln/>
        </p:spPr>
        <p:txBody>
          <a:bodyPr/>
          <a:lstStyle/>
          <a:p>
            <a:pPr>
              <a:defRPr/>
            </a:pPr>
            <a:fld id="{9DB01D68-BAFC-4532-884C-03B4EFA1FB49}" type="slidenum">
              <a:rPr lang="en-US" altLang="ja-JP" b="0"/>
              <a:pPr>
                <a:defRPr/>
              </a:pPr>
              <a:t>79</a:t>
            </a:fld>
            <a:endParaRPr lang="en-US" altLang="ja-JP" b="0"/>
          </a:p>
        </p:txBody>
      </p:sp>
      <p:sp>
        <p:nvSpPr>
          <p:cNvPr id="2" name="正方形/長方形 1"/>
          <p:cNvSpPr/>
          <p:nvPr/>
        </p:nvSpPr>
        <p:spPr>
          <a:xfrm>
            <a:off x="277689" y="1412776"/>
            <a:ext cx="8542783" cy="446276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ea typeface="BIZ UDPゴシック" panose="020B0400000000000000" pitchFamily="50" charset="-128"/>
              </a:rPr>
              <a:t>　</a:t>
            </a:r>
            <a:r>
              <a:rPr lang="ja-JP" altLang="en-US" sz="2800" dirty="0">
                <a:ea typeface="BIZ UDPゴシック" panose="020B0400000000000000" pitchFamily="50" charset="-128"/>
              </a:rPr>
              <a:t>指導に際して具体的にどのような問題を扱うかについては各学校において検討していく必要があるが，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また，情報機器を使用する際には，使い方によっては相手を傷つけるなど，人間関係に負の影響を及ぼすこともあるため，指導上の配慮を行う必要がある。</a:t>
            </a:r>
            <a:endParaRPr lang="ja-JP" altLang="en-US" sz="3200" dirty="0">
              <a:ea typeface="BIZ UDPゴシック" panose="020B0400000000000000" pitchFamily="50" charset="-128"/>
            </a:endParaRPr>
          </a:p>
        </p:txBody>
      </p:sp>
      <p:sp>
        <p:nvSpPr>
          <p:cNvPr id="58371" name="正方形/長方形 4"/>
          <p:cNvSpPr>
            <a:spLocks noChangeArrowheads="1"/>
          </p:cNvSpPr>
          <p:nvPr/>
        </p:nvSpPr>
        <p:spPr bwMode="auto">
          <a:xfrm>
            <a:off x="0" y="8857"/>
            <a:ext cx="9143999"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中学校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「特別の教科道徳」（解説）</a:t>
            </a:r>
          </a:p>
        </p:txBody>
      </p:sp>
    </p:spTree>
    <p:extLst>
      <p:ext uri="{BB962C8B-B14F-4D97-AF65-F5344CB8AC3E}">
        <p14:creationId xmlns:p14="http://schemas.microsoft.com/office/powerpoint/2010/main" val="74394818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4007" y="-167423"/>
            <a:ext cx="4011394" cy="1604199"/>
          </a:xfrm>
        </p:spPr>
        <p:txBody>
          <a:bodyPr/>
          <a:lstStyle/>
          <a:p>
            <a:r>
              <a:rPr kumimoji="1" lang="ja-JP" altLang="en-US" dirty="0"/>
              <a:t>同一パスワードの危険性</a:t>
            </a:r>
          </a:p>
        </p:txBody>
      </p:sp>
      <p:graphicFrame>
        <p:nvGraphicFramePr>
          <p:cNvPr id="5" name="表 4"/>
          <p:cNvGraphicFramePr>
            <a:graphicFrameLocks noGrp="1"/>
          </p:cNvGraphicFramePr>
          <p:nvPr>
            <p:extLst>
              <p:ext uri="{D42A27DB-BD31-4B8C-83A1-F6EECF244321}">
                <p14:modId xmlns:p14="http://schemas.microsoft.com/office/powerpoint/2010/main" val="2863797126"/>
              </p:ext>
            </p:extLst>
          </p:nvPr>
        </p:nvGraphicFramePr>
        <p:xfrm>
          <a:off x="1495431" y="4809067"/>
          <a:ext cx="4812235" cy="1854200"/>
        </p:xfrm>
        <a:graphic>
          <a:graphicData uri="http://schemas.openxmlformats.org/drawingml/2006/table">
            <a:tbl>
              <a:tblPr firstRow="1" bandRow="1">
                <a:tableStyleId>{5C22544A-7EE6-4342-B048-85BDC9FD1C3A}</a:tableStyleId>
              </a:tblPr>
              <a:tblGrid>
                <a:gridCol w="3103297">
                  <a:extLst>
                    <a:ext uri="{9D8B030D-6E8A-4147-A177-3AD203B41FA5}">
                      <a16:colId xmlns:a16="http://schemas.microsoft.com/office/drawing/2014/main" val="20000"/>
                    </a:ext>
                  </a:extLst>
                </a:gridCol>
                <a:gridCol w="1708938">
                  <a:extLst>
                    <a:ext uri="{9D8B030D-6E8A-4147-A177-3AD203B41FA5}">
                      <a16:colId xmlns:a16="http://schemas.microsoft.com/office/drawing/2014/main" val="20001"/>
                    </a:ext>
                  </a:extLst>
                </a:gridCol>
              </a:tblGrid>
              <a:tr h="370840">
                <a:tc>
                  <a:txBody>
                    <a:bodyPr/>
                    <a:lstStyle/>
                    <a:p>
                      <a:r>
                        <a:rPr kumimoji="1" lang="en-US" altLang="ja-JP" dirty="0">
                          <a:latin typeface="BIZ UDPゴシック" panose="020B0400000000000000" pitchFamily="50" charset="-128"/>
                          <a:ea typeface="BIZ UDPゴシック" panose="020B0400000000000000" pitchFamily="50" charset="-128"/>
                        </a:rPr>
                        <a:t>ID</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ja-JP" altLang="en-US" dirty="0">
                          <a:latin typeface="BIZ UDPゴシック" panose="020B0400000000000000" pitchFamily="50" charset="-128"/>
                          <a:ea typeface="BIZ UDPゴシック" panose="020B0400000000000000" pitchFamily="50" charset="-128"/>
                        </a:rPr>
                        <a:t>パスワード</a:t>
                      </a:r>
                    </a:p>
                  </a:txBody>
                  <a:tcPr/>
                </a:tc>
                <a:extLst>
                  <a:ext uri="{0D108BD9-81ED-4DB2-BD59-A6C34878D82A}">
                    <a16:rowId xmlns:a16="http://schemas.microsoft.com/office/drawing/2014/main" val="10000"/>
                  </a:ext>
                </a:extLst>
              </a:tr>
              <a:tr h="370840">
                <a:tc>
                  <a:txBody>
                    <a:bodyPr/>
                    <a:lstStyle/>
                    <a:p>
                      <a:r>
                        <a:rPr kumimoji="1" lang="en-US" altLang="ja-JP" dirty="0">
                          <a:latin typeface="BIZ UDPゴシック" panose="020B0400000000000000" pitchFamily="50" charset="-128"/>
                          <a:ea typeface="BIZ UDPゴシック" panose="020B0400000000000000" pitchFamily="50" charset="-128"/>
                        </a:rPr>
                        <a:t>xxxx@gmail.com</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en-US" altLang="ja-JP" dirty="0" err="1">
                          <a:latin typeface="BIZ UDPゴシック" panose="020B0400000000000000" pitchFamily="50" charset="-128"/>
                          <a:ea typeface="BIZ UDPゴシック" panose="020B0400000000000000" pitchFamily="50" charset="-128"/>
                        </a:rPr>
                        <a:t>japetcec</a:t>
                      </a:r>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370840">
                <a:tc>
                  <a:txBody>
                    <a:bodyPr/>
                    <a:lstStyle/>
                    <a:p>
                      <a:r>
                        <a:rPr kumimoji="1" lang="en-US" altLang="ja-JP" dirty="0">
                          <a:latin typeface="BIZ UDPゴシック" panose="020B0400000000000000" pitchFamily="50" charset="-128"/>
                          <a:ea typeface="BIZ UDPゴシック" panose="020B0400000000000000" pitchFamily="50" charset="-128"/>
                        </a:rPr>
                        <a:t>xxxx@nttdocomo.ne.jp</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en-US" altLang="ja-JP" dirty="0">
                          <a:latin typeface="BIZ UDPゴシック" panose="020B0400000000000000" pitchFamily="50" charset="-128"/>
                          <a:ea typeface="BIZ UDPゴシック" panose="020B0400000000000000" pitchFamily="50" charset="-128"/>
                        </a:rPr>
                        <a:t>zgDe@34</a:t>
                      </a:r>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2"/>
                  </a:ext>
                </a:extLst>
              </a:tr>
              <a:tr h="370840">
                <a:tc>
                  <a:txBody>
                    <a:bodyPr/>
                    <a:lstStyle/>
                    <a:p>
                      <a:r>
                        <a:rPr kumimoji="1" lang="en-US" altLang="ja-JP" dirty="0">
                          <a:latin typeface="BIZ UDPゴシック" panose="020B0400000000000000" pitchFamily="50" charset="-128"/>
                          <a:ea typeface="BIZ UDPゴシック" panose="020B0400000000000000" pitchFamily="50" charset="-128"/>
                        </a:rPr>
                        <a:t>xxxx@softbank.ne.jp</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en-US" altLang="ja-JP" dirty="0">
                          <a:latin typeface="BIZ UDPゴシック" panose="020B0400000000000000" pitchFamily="50" charset="-128"/>
                          <a:ea typeface="BIZ UDPゴシック" panose="020B0400000000000000" pitchFamily="50" charset="-128"/>
                        </a:rPr>
                        <a:t>vavae4rd+d</a:t>
                      </a:r>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3"/>
                  </a:ext>
                </a:extLst>
              </a:tr>
              <a:tr h="370840">
                <a:tc>
                  <a:txBody>
                    <a:bodyPr/>
                    <a:lstStyle/>
                    <a:p>
                      <a:r>
                        <a:rPr kumimoji="1" lang="en-US" altLang="ja-JP" dirty="0">
                          <a:latin typeface="BIZ UDPゴシック" panose="020B0400000000000000" pitchFamily="50" charset="-128"/>
                          <a:ea typeface="BIZ UDPゴシック" panose="020B0400000000000000" pitchFamily="50" charset="-128"/>
                        </a:rPr>
                        <a:t>xxxx@ymobile.jp</a:t>
                      </a:r>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r>
                        <a:rPr kumimoji="1" lang="en-US" altLang="ja-JP" dirty="0">
                          <a:latin typeface="BIZ UDPゴシック" panose="020B0400000000000000" pitchFamily="50" charset="-128"/>
                          <a:ea typeface="BIZ UDPゴシック" panose="020B0400000000000000" pitchFamily="50" charset="-128"/>
                        </a:rPr>
                        <a:t>example</a:t>
                      </a:r>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4"/>
                  </a:ext>
                </a:extLst>
              </a:tr>
            </a:tbl>
          </a:graphicData>
        </a:graphic>
      </p:graphicFrame>
      <p:sp>
        <p:nvSpPr>
          <p:cNvPr id="6" name="角丸四角形 5"/>
          <p:cNvSpPr/>
          <p:nvPr/>
        </p:nvSpPr>
        <p:spPr>
          <a:xfrm>
            <a:off x="1134533" y="3054398"/>
            <a:ext cx="1608667" cy="70273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ＳＮＳ</a:t>
            </a:r>
          </a:p>
        </p:txBody>
      </p:sp>
      <p:sp>
        <p:nvSpPr>
          <p:cNvPr id="7" name="角丸四角形 6"/>
          <p:cNvSpPr/>
          <p:nvPr/>
        </p:nvSpPr>
        <p:spPr>
          <a:xfrm>
            <a:off x="2887133" y="3054398"/>
            <a:ext cx="1608667" cy="7027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銀行</a:t>
            </a:r>
          </a:p>
        </p:txBody>
      </p:sp>
      <p:sp>
        <p:nvSpPr>
          <p:cNvPr id="8" name="角丸四角形 7"/>
          <p:cNvSpPr/>
          <p:nvPr/>
        </p:nvSpPr>
        <p:spPr>
          <a:xfrm>
            <a:off x="4639733" y="3054398"/>
            <a:ext cx="1608667" cy="702733"/>
          </a:xfrm>
          <a:prstGeom prst="roundRect">
            <a:avLst/>
          </a:prstGeom>
          <a:ln/>
        </p:spPr>
        <p:style>
          <a:lnRef idx="1">
            <a:schemeClr val="accent3"/>
          </a:lnRef>
          <a:fillRef idx="2">
            <a:schemeClr val="accent3"/>
          </a:fillRef>
          <a:effectRef idx="1">
            <a:schemeClr val="accent3"/>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ショップ</a:t>
            </a:r>
          </a:p>
        </p:txBody>
      </p:sp>
      <p:sp>
        <p:nvSpPr>
          <p:cNvPr id="9" name="角丸四角形 8"/>
          <p:cNvSpPr/>
          <p:nvPr/>
        </p:nvSpPr>
        <p:spPr>
          <a:xfrm>
            <a:off x="6392333" y="3054398"/>
            <a:ext cx="1608667" cy="702733"/>
          </a:xfrm>
          <a:prstGeom prst="roundRect">
            <a:avLst/>
          </a:prstGeom>
          <a:ln/>
        </p:spPr>
        <p:style>
          <a:lnRef idx="1">
            <a:schemeClr val="accent2"/>
          </a:lnRef>
          <a:fillRef idx="2">
            <a:schemeClr val="accent2"/>
          </a:fillRef>
          <a:effectRef idx="1">
            <a:schemeClr val="accent2"/>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動画</a:t>
            </a:r>
          </a:p>
        </p:txBody>
      </p:sp>
      <p:sp>
        <p:nvSpPr>
          <p:cNvPr id="56" name="円形吹き出し 55"/>
          <p:cNvSpPr/>
          <p:nvPr/>
        </p:nvSpPr>
        <p:spPr>
          <a:xfrm>
            <a:off x="5829641" y="0"/>
            <a:ext cx="3200400" cy="2107672"/>
          </a:xfrm>
          <a:prstGeom prst="wedgeEllipseCallout">
            <a:avLst>
              <a:gd name="adj1" fmla="val -75330"/>
              <a:gd name="adj2" fmla="val -970"/>
            </a:avLst>
          </a:prstGeom>
          <a:solidFill>
            <a:schemeClr val="bg1"/>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面倒くさいから</a:t>
            </a:r>
            <a:endParaRPr kumimoji="1" lang="en-US" altLang="ja-JP" sz="32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パスワード同じで</a:t>
            </a:r>
            <a:endParaRPr kumimoji="1" lang="en-US" altLang="ja-JP" sz="32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いいや！</a:t>
            </a:r>
          </a:p>
        </p:txBody>
      </p:sp>
      <p:cxnSp>
        <p:nvCxnSpPr>
          <p:cNvPr id="60" name="直線コネクタ 59"/>
          <p:cNvCxnSpPr>
            <a:cxnSpLocks/>
          </p:cNvCxnSpPr>
          <p:nvPr/>
        </p:nvCxnSpPr>
        <p:spPr>
          <a:xfrm>
            <a:off x="4544124" y="1667934"/>
            <a:ext cx="0" cy="877334"/>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57" name="正方形/長方形 56"/>
          <p:cNvSpPr/>
          <p:nvPr/>
        </p:nvSpPr>
        <p:spPr>
          <a:xfrm>
            <a:off x="3236117" y="2133602"/>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パスワード：</a:t>
            </a:r>
            <a:r>
              <a:rPr kumimoji="1" lang="en-US" altLang="ja-JP" sz="1800" b="0" i="0" u="none" strike="noStrike" kern="1200" cap="none" spc="0" normalizeH="0" baseline="0" noProof="0" dirty="0" err="1">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japetcec</a:t>
            </a:r>
            <a:endParaRPr kumimoji="1" lang="en-US" altLang="ja-JP" sz="18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endParaRPr>
          </a:p>
        </p:txBody>
      </p:sp>
      <p:sp>
        <p:nvSpPr>
          <p:cNvPr id="58" name="正方形/長方形 57"/>
          <p:cNvSpPr/>
          <p:nvPr/>
        </p:nvSpPr>
        <p:spPr>
          <a:xfrm>
            <a:off x="2870351" y="1786500"/>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ID</a:t>
            </a:r>
            <a:r>
              <a:rPr kumimoji="1" lang="ja-JP" altLang="en-US" sz="18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a:t>
            </a:r>
            <a:r>
              <a:rPr kumimoji="1" lang="en-US" altLang="ja-JP" sz="1800" b="0" i="0" u="none" strike="noStrike" kern="1200" cap="none" spc="0" normalizeH="0" baseline="0" noProof="0" dirty="0">
                <a:ln>
                  <a:noFill/>
                </a:ln>
                <a:solidFill>
                  <a:sysClr val="windowText" lastClr="000000"/>
                </a:solidFill>
                <a:effectLst/>
                <a:uLnTx/>
                <a:uFillTx/>
                <a:latin typeface="BIZ UDPゴシック" panose="020B0400000000000000" pitchFamily="50" charset="-128"/>
                <a:ea typeface="BIZ UDPゴシック" panose="020B0400000000000000" pitchFamily="50" charset="-128"/>
              </a:rPr>
              <a:t>xxxx@gmail.com</a:t>
            </a:r>
          </a:p>
        </p:txBody>
      </p:sp>
      <p:cxnSp>
        <p:nvCxnSpPr>
          <p:cNvPr id="62" name="直線コネクタ 61"/>
          <p:cNvCxnSpPr/>
          <p:nvPr/>
        </p:nvCxnSpPr>
        <p:spPr>
          <a:xfrm flipH="1">
            <a:off x="1938866" y="2545268"/>
            <a:ext cx="2605259" cy="634498"/>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H="1">
            <a:off x="3691466" y="2568040"/>
            <a:ext cx="825483" cy="611726"/>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544125" y="2571989"/>
            <a:ext cx="866226" cy="592571"/>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4558753" y="2555330"/>
            <a:ext cx="2637913" cy="609230"/>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稲妻 81"/>
          <p:cNvSpPr/>
          <p:nvPr/>
        </p:nvSpPr>
        <p:spPr>
          <a:xfrm>
            <a:off x="131837" y="2169210"/>
            <a:ext cx="1231296" cy="1458429"/>
          </a:xfrm>
          <a:prstGeom prst="lightningBolt">
            <a:avLst/>
          </a:prstGeom>
          <a:solidFill>
            <a:srgbClr val="FFFF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nvGrpSpPr>
          <p:cNvPr id="91" name="グループ化 90"/>
          <p:cNvGrpSpPr/>
          <p:nvPr/>
        </p:nvGrpSpPr>
        <p:grpSpPr>
          <a:xfrm>
            <a:off x="6307667" y="5273913"/>
            <a:ext cx="2699403" cy="1323439"/>
            <a:chOff x="6307667" y="5157192"/>
            <a:chExt cx="2699403" cy="1323439"/>
          </a:xfrm>
        </p:grpSpPr>
        <p:sp>
          <p:nvSpPr>
            <p:cNvPr id="84" name="テキスト ボックス 83"/>
            <p:cNvSpPr txBox="1"/>
            <p:nvPr/>
          </p:nvSpPr>
          <p:spPr>
            <a:xfrm>
              <a:off x="7020629" y="5157192"/>
              <a:ext cx="1986441"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リストを</a:t>
              </a:r>
              <a:endParaRPr kumimoji="1" lang="en-US" altLang="ja-JP" sz="4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売る</a:t>
              </a:r>
            </a:p>
          </p:txBody>
        </p:sp>
        <p:sp>
          <p:nvSpPr>
            <p:cNvPr id="85" name="右矢印 84"/>
            <p:cNvSpPr/>
            <p:nvPr/>
          </p:nvSpPr>
          <p:spPr>
            <a:xfrm>
              <a:off x="6307667" y="5423933"/>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grpSp>
        <p:nvGrpSpPr>
          <p:cNvPr id="90" name="グループ化 89"/>
          <p:cNvGrpSpPr/>
          <p:nvPr/>
        </p:nvGrpSpPr>
        <p:grpSpPr>
          <a:xfrm>
            <a:off x="3200401" y="3854032"/>
            <a:ext cx="5822539" cy="903399"/>
            <a:chOff x="3200401" y="3854032"/>
            <a:chExt cx="5822539" cy="903399"/>
          </a:xfrm>
        </p:grpSpPr>
        <p:sp>
          <p:nvSpPr>
            <p:cNvPr id="86" name="テキスト ボックス 85"/>
            <p:cNvSpPr txBox="1"/>
            <p:nvPr/>
          </p:nvSpPr>
          <p:spPr>
            <a:xfrm>
              <a:off x="6832917" y="3950480"/>
              <a:ext cx="2190023"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侵入する</a:t>
              </a:r>
            </a:p>
          </p:txBody>
        </p:sp>
        <p:sp>
          <p:nvSpPr>
            <p:cNvPr id="87" name="右矢印 86"/>
            <p:cNvSpPr/>
            <p:nvPr/>
          </p:nvSpPr>
          <p:spPr>
            <a:xfrm rot="16200000">
              <a:off x="3230034"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88" name="右矢印 87"/>
            <p:cNvSpPr/>
            <p:nvPr/>
          </p:nvSpPr>
          <p:spPr>
            <a:xfrm rot="16200000">
              <a:off x="5052210"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89" name="右矢印 88"/>
            <p:cNvSpPr/>
            <p:nvPr/>
          </p:nvSpPr>
          <p:spPr>
            <a:xfrm rot="18537752">
              <a:off x="6135168" y="3923465"/>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grpSp>
      <p:sp>
        <p:nvSpPr>
          <p:cNvPr id="3" name="スライド番号プレースホルダー 2">
            <a:extLst>
              <a:ext uri="{FF2B5EF4-FFF2-40B4-BE49-F238E27FC236}">
                <a16:creationId xmlns:a16="http://schemas.microsoft.com/office/drawing/2014/main" id="{4DC53401-2350-47EF-8A46-0142A7C8F72E}"/>
              </a:ext>
            </a:extLst>
          </p:cNvPr>
          <p:cNvSpPr>
            <a:spLocks noGrp="1"/>
          </p:cNvSpPr>
          <p:nvPr>
            <p:ph type="sldNum" sz="quarter" idx="12"/>
          </p:nvPr>
        </p:nvSpPr>
        <p:spPr>
          <a:xfrm>
            <a:off x="7668344" y="6381750"/>
            <a:ext cx="1403350" cy="476250"/>
          </a:xfrm>
        </p:spPr>
        <p:txBody>
          <a:bodyPr/>
          <a:lstStyle/>
          <a:p>
            <a:pPr>
              <a:defRPr/>
            </a:pPr>
            <a:fld id="{9EFBE1BC-F681-4D7D-BBE1-B691C8D9877E}" type="slidenum">
              <a:rPr lang="en-US" altLang="ja-JP" b="0" smtClean="0">
                <a:solidFill>
                  <a:prstClr val="black"/>
                </a:solidFill>
              </a:rPr>
              <a:pPr>
                <a:defRPr/>
              </a:pPr>
              <a:t>8</a:t>
            </a:fld>
            <a:endParaRPr lang="en-US" altLang="ja-JP" b="0" dirty="0">
              <a:solidFill>
                <a:prstClr val="black"/>
              </a:solidFill>
            </a:endParaRPr>
          </a:p>
        </p:txBody>
      </p:sp>
      <p:sp>
        <p:nvSpPr>
          <p:cNvPr id="4" name="四角形: 角を丸くする 3">
            <a:extLst>
              <a:ext uri="{FF2B5EF4-FFF2-40B4-BE49-F238E27FC236}">
                <a16:creationId xmlns:a16="http://schemas.microsoft.com/office/drawing/2014/main" id="{FB4F84F1-5658-368A-CC77-3686F45C14B6}"/>
              </a:ext>
            </a:extLst>
          </p:cNvPr>
          <p:cNvSpPr/>
          <p:nvPr/>
        </p:nvSpPr>
        <p:spPr>
          <a:xfrm>
            <a:off x="1363133" y="5111125"/>
            <a:ext cx="5026619" cy="472861"/>
          </a:xfrm>
          <a:prstGeom prst="round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latin typeface="BIZ UDPゴシック" panose="020B0400000000000000" pitchFamily="50" charset="-128"/>
              <a:ea typeface="BIZ UDPゴシック" panose="020B0400000000000000" pitchFamily="50" charset="-128"/>
            </a:endParaRPr>
          </a:p>
        </p:txBody>
      </p:sp>
      <p:graphicFrame>
        <p:nvGraphicFramePr>
          <p:cNvPr id="26" name="表 25">
            <a:extLst>
              <a:ext uri="{FF2B5EF4-FFF2-40B4-BE49-F238E27FC236}">
                <a16:creationId xmlns:a16="http://schemas.microsoft.com/office/drawing/2014/main" id="{6046C056-0346-1CE8-576E-2949E7C1AE63}"/>
              </a:ext>
            </a:extLst>
          </p:cNvPr>
          <p:cNvGraphicFramePr>
            <a:graphicFrameLocks noGrp="1"/>
          </p:cNvGraphicFramePr>
          <p:nvPr>
            <p:extLst>
              <p:ext uri="{D42A27DB-BD31-4B8C-83A1-F6EECF244321}">
                <p14:modId xmlns:p14="http://schemas.microsoft.com/office/powerpoint/2010/main" val="2677379110"/>
              </p:ext>
            </p:extLst>
          </p:nvPr>
        </p:nvGraphicFramePr>
        <p:xfrm>
          <a:off x="1547665" y="5177974"/>
          <a:ext cx="4695378" cy="370840"/>
        </p:xfrm>
        <a:graphic>
          <a:graphicData uri="http://schemas.openxmlformats.org/drawingml/2006/table">
            <a:tbl>
              <a:tblPr bandRow="1">
                <a:tableStyleId>{5C22544A-7EE6-4342-B048-85BDC9FD1C3A}</a:tableStyleId>
              </a:tblPr>
              <a:tblGrid>
                <a:gridCol w="3027938">
                  <a:extLst>
                    <a:ext uri="{9D8B030D-6E8A-4147-A177-3AD203B41FA5}">
                      <a16:colId xmlns:a16="http://schemas.microsoft.com/office/drawing/2014/main" val="20000"/>
                    </a:ext>
                  </a:extLst>
                </a:gridCol>
                <a:gridCol w="1667440">
                  <a:extLst>
                    <a:ext uri="{9D8B030D-6E8A-4147-A177-3AD203B41FA5}">
                      <a16:colId xmlns:a16="http://schemas.microsoft.com/office/drawing/2014/main" val="20001"/>
                    </a:ext>
                  </a:extLst>
                </a:gridCol>
              </a:tblGrid>
              <a:tr h="370840">
                <a:tc>
                  <a:txBody>
                    <a:bodyPr/>
                    <a:lstStyle/>
                    <a:p>
                      <a:r>
                        <a:rPr kumimoji="1" lang="en-US" altLang="ja-JP" b="1" dirty="0">
                          <a:solidFill>
                            <a:srgbClr val="FF0000"/>
                          </a:solidFill>
                          <a:latin typeface="BIZ UDPゴシック" panose="020B0400000000000000" pitchFamily="50" charset="-128"/>
                          <a:ea typeface="BIZ UDPゴシック" panose="020B0400000000000000" pitchFamily="50" charset="-128"/>
                        </a:rPr>
                        <a:t>xxxx@gmail.com</a:t>
                      </a:r>
                      <a:endParaRPr kumimoji="1" lang="ja-JP" altLang="en-US" b="1" dirty="0">
                        <a:solidFill>
                          <a:srgbClr val="FF0000"/>
                        </a:solidFill>
                        <a:latin typeface="BIZ UDPゴシック" panose="020B0400000000000000" pitchFamily="50" charset="-128"/>
                        <a:ea typeface="BIZ UDPゴシック" panose="020B0400000000000000" pitchFamily="50" charset="-128"/>
                      </a:endParaRPr>
                    </a:p>
                  </a:txBody>
                  <a:tcPr>
                    <a:solidFill>
                      <a:schemeClr val="accent2">
                        <a:lumMod val="20000"/>
                        <a:lumOff val="80000"/>
                      </a:schemeClr>
                    </a:solidFill>
                  </a:tcPr>
                </a:tc>
                <a:tc>
                  <a:txBody>
                    <a:bodyPr/>
                    <a:lstStyle/>
                    <a:p>
                      <a:r>
                        <a:rPr kumimoji="1" lang="en-US" altLang="ja-JP" b="1" dirty="0" err="1">
                          <a:solidFill>
                            <a:srgbClr val="FF0000"/>
                          </a:solidFill>
                          <a:latin typeface="BIZ UDPゴシック" panose="020B0400000000000000" pitchFamily="50" charset="-128"/>
                          <a:ea typeface="BIZ UDPゴシック" panose="020B0400000000000000" pitchFamily="50" charset="-128"/>
                        </a:rPr>
                        <a:t>japetcec</a:t>
                      </a:r>
                      <a:endParaRPr kumimoji="1" lang="ja-JP" altLang="en-US" b="1" dirty="0">
                        <a:solidFill>
                          <a:srgbClr val="FF0000"/>
                        </a:solidFill>
                        <a:latin typeface="BIZ UDPゴシック" panose="020B0400000000000000" pitchFamily="50" charset="-128"/>
                        <a:ea typeface="BIZ UDPゴシック" panose="020B0400000000000000" pitchFamily="50" charset="-128"/>
                      </a:endParaRPr>
                    </a:p>
                  </a:txBody>
                  <a:tcPr>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pSp>
        <p:nvGrpSpPr>
          <p:cNvPr id="33" name="グループ化 32">
            <a:extLst>
              <a:ext uri="{FF2B5EF4-FFF2-40B4-BE49-F238E27FC236}">
                <a16:creationId xmlns:a16="http://schemas.microsoft.com/office/drawing/2014/main" id="{36A53242-B3AF-84C7-1808-8E03540096AD}"/>
              </a:ext>
            </a:extLst>
          </p:cNvPr>
          <p:cNvGrpSpPr/>
          <p:nvPr/>
        </p:nvGrpSpPr>
        <p:grpSpPr>
          <a:xfrm>
            <a:off x="4067944" y="80501"/>
            <a:ext cx="972304" cy="1620307"/>
            <a:chOff x="4013106" y="-104565"/>
            <a:chExt cx="1081586" cy="1822375"/>
          </a:xfrm>
        </p:grpSpPr>
        <p:pic>
          <p:nvPicPr>
            <p:cNvPr id="29" name="図 28">
              <a:extLst>
                <a:ext uri="{FF2B5EF4-FFF2-40B4-BE49-F238E27FC236}">
                  <a16:creationId xmlns:a16="http://schemas.microsoft.com/office/drawing/2014/main" id="{BE64106D-E699-82D2-8F03-0019F2278D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9307" y="769329"/>
              <a:ext cx="1045385" cy="948481"/>
            </a:xfrm>
            <a:prstGeom prst="rect">
              <a:avLst/>
            </a:prstGeom>
          </p:spPr>
        </p:pic>
        <p:pic>
          <p:nvPicPr>
            <p:cNvPr id="32" name="図 31">
              <a:extLst>
                <a:ext uri="{FF2B5EF4-FFF2-40B4-BE49-F238E27FC236}">
                  <a16:creationId xmlns:a16="http://schemas.microsoft.com/office/drawing/2014/main" id="{08DA6484-4609-4DCD-C1D0-5C058FF079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13106" y="-104565"/>
              <a:ext cx="1045385" cy="1038810"/>
            </a:xfrm>
            <a:prstGeom prst="rect">
              <a:avLst/>
            </a:prstGeom>
          </p:spPr>
        </p:pic>
      </p:grpSp>
      <p:pic>
        <p:nvPicPr>
          <p:cNvPr id="35" name="図 34">
            <a:extLst>
              <a:ext uri="{FF2B5EF4-FFF2-40B4-BE49-F238E27FC236}">
                <a16:creationId xmlns:a16="http://schemas.microsoft.com/office/drawing/2014/main" id="{5F2F5CDB-259F-3B31-0983-25E60D8811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4404" y="4077072"/>
            <a:ext cx="1523260" cy="1302025"/>
          </a:xfrm>
          <a:prstGeom prst="rect">
            <a:avLst/>
          </a:prstGeom>
        </p:spPr>
      </p:pic>
    </p:spTree>
    <p:extLst>
      <p:ext uri="{BB962C8B-B14F-4D97-AF65-F5344CB8AC3E}">
        <p14:creationId xmlns:p14="http://schemas.microsoft.com/office/powerpoint/2010/main" val="204470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p:cTn id="12" dur="500" fill="hold"/>
                                        <p:tgtEl>
                                          <p:spTgt spid="82"/>
                                        </p:tgtEl>
                                        <p:attrNameLst>
                                          <p:attrName>ppt_w</p:attrName>
                                        </p:attrNameLst>
                                      </p:cBhvr>
                                      <p:tavLst>
                                        <p:tav tm="0">
                                          <p:val>
                                            <p:fltVal val="0"/>
                                          </p:val>
                                        </p:tav>
                                        <p:tav tm="100000">
                                          <p:val>
                                            <p:strVal val="#ppt_w"/>
                                          </p:val>
                                        </p:tav>
                                      </p:tavLst>
                                    </p:anim>
                                    <p:anim calcmode="lin" valueType="num">
                                      <p:cBhvr>
                                        <p:cTn id="13" dur="500" fill="hold"/>
                                        <p:tgtEl>
                                          <p:spTgt spid="82"/>
                                        </p:tgtEl>
                                        <p:attrNameLst>
                                          <p:attrName>ppt_h</p:attrName>
                                        </p:attrNameLst>
                                      </p:cBhvr>
                                      <p:tavLst>
                                        <p:tav tm="0">
                                          <p:val>
                                            <p:fltVal val="0"/>
                                          </p:val>
                                        </p:tav>
                                        <p:tav tm="100000">
                                          <p:val>
                                            <p:strVal val="#ppt_h"/>
                                          </p:val>
                                        </p:tav>
                                      </p:tavLst>
                                    </p:anim>
                                    <p:animEffect transition="in" filter="fade">
                                      <p:cBhvr>
                                        <p:cTn id="14" dur="500"/>
                                        <p:tgtEl>
                                          <p:spTgt spid="82"/>
                                        </p:tgtEl>
                                      </p:cBhvr>
                                    </p:animEffect>
                                  </p:childTnLst>
                                </p:cTn>
                              </p:par>
                              <p:par>
                                <p:cTn id="15" presetID="27" presetClass="emph" presetSubtype="0" fill="remove" grpId="1" nodeType="withEffect">
                                  <p:stCondLst>
                                    <p:cond delay="0"/>
                                  </p:stCondLst>
                                  <p:childTnLst>
                                    <p:animClr clrSpc="rgb" dir="cw">
                                      <p:cBhvr override="childStyle">
                                        <p:cTn id="16" dur="250" autoRev="1" fill="remove"/>
                                        <p:tgtEl>
                                          <p:spTgt spid="82"/>
                                        </p:tgtEl>
                                        <p:attrNameLst>
                                          <p:attrName>style.color</p:attrName>
                                        </p:attrNameLst>
                                      </p:cBhvr>
                                      <p:to>
                                        <a:schemeClr val="bg1"/>
                                      </p:to>
                                    </p:animClr>
                                    <p:animClr clrSpc="rgb" dir="cw">
                                      <p:cBhvr>
                                        <p:cTn id="17" dur="250" autoRev="1" fill="remove"/>
                                        <p:tgtEl>
                                          <p:spTgt spid="82"/>
                                        </p:tgtEl>
                                        <p:attrNameLst>
                                          <p:attrName>fillcolor</p:attrName>
                                        </p:attrNameLst>
                                      </p:cBhvr>
                                      <p:to>
                                        <a:schemeClr val="bg1"/>
                                      </p:to>
                                    </p:animClr>
                                    <p:set>
                                      <p:cBhvr>
                                        <p:cTn id="18" dur="250" autoRev="1" fill="remove"/>
                                        <p:tgtEl>
                                          <p:spTgt spid="82"/>
                                        </p:tgtEl>
                                        <p:attrNameLst>
                                          <p:attrName>fill.type</p:attrName>
                                        </p:attrNameLst>
                                      </p:cBhvr>
                                      <p:to>
                                        <p:strVal val="solid"/>
                                      </p:to>
                                    </p:set>
                                    <p:set>
                                      <p:cBhvr>
                                        <p:cTn id="19" dur="250" autoRev="1" fill="remove"/>
                                        <p:tgtEl>
                                          <p:spTgt spid="82"/>
                                        </p:tgtEl>
                                        <p:attrNameLst>
                                          <p:attrName>fill.on</p:attrName>
                                        </p:attrNameLst>
                                      </p:cBhvr>
                                      <p:to>
                                        <p:strVal val="true"/>
                                      </p:to>
                                    </p:set>
                                  </p:childTnLst>
                                </p:cTn>
                              </p:par>
                            </p:childTnLst>
                          </p:cTn>
                        </p:par>
                        <p:par>
                          <p:cTn id="20" fill="hold">
                            <p:stCondLst>
                              <p:cond delay="1000"/>
                            </p:stCondLst>
                            <p:childTnLst>
                              <p:par>
                                <p:cTn id="21" presetID="26"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heel(1)">
                                      <p:cBhvr>
                                        <p:cTn id="43" dur="2000"/>
                                        <p:tgtEl>
                                          <p:spTgt spid="4"/>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wipe(down)">
                                      <p:cBhvr>
                                        <p:cTn id="47" dur="500"/>
                                        <p:tgtEl>
                                          <p:spTgt spid="9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wipe(left)">
                                      <p:cBhvr>
                                        <p:cTn id="52"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2" grpId="1" animBg="1"/>
      <p:bldP spid="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53251" name="Rectangle 3"/>
          <p:cNvSpPr>
            <a:spLocks noGrp="1" noChangeArrowheads="1"/>
          </p:cNvSpPr>
          <p:nvPr>
            <p:ph type="body" idx="1"/>
          </p:nvPr>
        </p:nvSpPr>
        <p:spPr>
          <a:xfrm>
            <a:off x="250825" y="1600200"/>
            <a:ext cx="8569647" cy="4525963"/>
          </a:xfrm>
        </p:spPr>
        <p:txBody>
          <a:bodyPr/>
          <a:lstStyle/>
          <a:p>
            <a:pPr algn="ctr">
              <a:buFontTx/>
              <a:buNone/>
            </a:pPr>
            <a:r>
              <a:rPr lang="ja-JP" altLang="en-US" sz="4800" b="1" dirty="0"/>
              <a:t>学習指導要領における</a:t>
            </a:r>
          </a:p>
          <a:p>
            <a:pPr algn="ctr">
              <a:buFontTx/>
              <a:buNone/>
            </a:pPr>
            <a:r>
              <a:rPr lang="ja-JP" altLang="en-US" sz="4800" b="1" dirty="0"/>
              <a:t>　情報モラル</a:t>
            </a:r>
          </a:p>
          <a:p>
            <a:pPr>
              <a:buFontTx/>
              <a:buNone/>
            </a:pPr>
            <a:endParaRPr lang="ja-JP" altLang="en-US" sz="4800" b="1" dirty="0"/>
          </a:p>
          <a:p>
            <a:pPr algn="ctr">
              <a:buFontTx/>
              <a:buNone/>
            </a:pPr>
            <a:r>
              <a:rPr lang="ja-JP" altLang="en-US" sz="4800" b="1" dirty="0"/>
              <a:t>高等学校実践編</a:t>
            </a:r>
          </a:p>
        </p:txBody>
      </p:sp>
    </p:spTree>
    <p:extLst>
      <p:ext uri="{BB962C8B-B14F-4D97-AF65-F5344CB8AC3E}">
        <p14:creationId xmlns:p14="http://schemas.microsoft.com/office/powerpoint/2010/main" val="26442267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3"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「学習指導要領」</a:t>
            </a:r>
          </a:p>
        </p:txBody>
      </p:sp>
      <p:sp>
        <p:nvSpPr>
          <p:cNvPr id="4" name="テキスト ボックス 3"/>
          <p:cNvSpPr txBox="1"/>
          <p:nvPr/>
        </p:nvSpPr>
        <p:spPr>
          <a:xfrm>
            <a:off x="251520" y="908720"/>
            <a:ext cx="8693405" cy="538609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：情報活用能力（情報モラルを含む）</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情報</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：情報に関する法規・制度・マナー，知的財産</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　　　　情報セキュリティ，個人の役割や責任</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：引用の仕方，出典の示し方，情報の信頼性</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地理歴史・公民</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：情報モラルの指導に留意</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音楽，書道</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：知的財産権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美術</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：知的財産権，肖像権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保健</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：安全な社会生活，労働環境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BIZ UDPゴシック" panose="020B0400000000000000" pitchFamily="50" charset="-128"/>
                <a:cs typeface="+mn-cs"/>
              </a:rPr>
              <a:t>専門学科</a:t>
            </a:r>
            <a:r>
              <a:rPr kumimoji="1" lang="ja-JP" altLang="en-US"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：情報モラル，セキュリティ，労働環境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endParaRPr>
          </a:p>
        </p:txBody>
      </p:sp>
    </p:spTree>
    <p:extLst>
      <p:ext uri="{BB962C8B-B14F-4D97-AF65-F5344CB8AC3E}">
        <p14:creationId xmlns:p14="http://schemas.microsoft.com/office/powerpoint/2010/main" val="291309202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4DC65C-3720-4CC1-A5CF-7662BC16A687}"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1" lang="en-US" altLang="ja-JP" sz="2400" b="0" i="0" u="none" strike="noStrike" kern="1200" cap="none" spc="0" normalizeH="0" baseline="0" noProof="0" dirty="0">
              <a:ln>
                <a:noFill/>
              </a:ln>
              <a:solidFill>
                <a:prstClr val="black"/>
              </a:solidFill>
              <a:effectLst/>
              <a:uLnTx/>
              <a:uFillTx/>
              <a:cs typeface="+mn-cs"/>
            </a:endParaRPr>
          </a:p>
        </p:txBody>
      </p:sp>
      <p:sp>
        <p:nvSpPr>
          <p:cNvPr id="93187" name="テキスト ボックス 5"/>
          <p:cNvSpPr txBox="1">
            <a:spLocks noChangeArrowheads="1"/>
          </p:cNvSpPr>
          <p:nvPr/>
        </p:nvSpPr>
        <p:spPr bwMode="auto">
          <a:xfrm>
            <a:off x="0" y="0"/>
            <a:ext cx="9144000" cy="584775"/>
          </a:xfrm>
          <a:prstGeom prst="rect">
            <a:avLst/>
          </a:prstGeom>
          <a:noFill/>
          <a:ln w="9525">
            <a:noFill/>
            <a:miter lim="800000"/>
            <a:headEnd/>
            <a:tailEnd/>
          </a:ln>
        </p:spPr>
        <p:txBody>
          <a:bodyPr wrap="square">
            <a:spAutoFit/>
          </a:bodyPr>
          <a:lstStyle/>
          <a:p>
            <a:pPr algn="ctr">
              <a:defRPr/>
            </a:pPr>
            <a:r>
              <a:rPr lang="ja-JP" altLang="en-US" sz="3200" b="1" dirty="0">
                <a:solidFill>
                  <a:srgbClr val="1F497D"/>
                </a:solidFill>
                <a:latin typeface="+mj-lt"/>
                <a:ea typeface="BIZ UDPゴシック" panose="020B0400000000000000" pitchFamily="50" charset="-128"/>
                <a:cs typeface="+mj-cs"/>
              </a:rPr>
              <a:t>学習指導要領に記載される高等学校の</a:t>
            </a:r>
            <a:r>
              <a:rPr lang="ja-JP" altLang="ja-JP" sz="3200" b="1" dirty="0">
                <a:solidFill>
                  <a:srgbClr val="1F497D"/>
                </a:solidFill>
                <a:latin typeface="+mj-lt"/>
                <a:ea typeface="BIZ UDPゴシック" panose="020B0400000000000000" pitchFamily="50" charset="-128"/>
                <a:cs typeface="+mj-cs"/>
              </a:rPr>
              <a:t>情報モラル</a:t>
            </a:r>
            <a:endParaRPr lang="ja-JP" altLang="en-US" sz="3200" b="1" dirty="0">
              <a:solidFill>
                <a:srgbClr val="1F497D"/>
              </a:solidFill>
              <a:latin typeface="+mj-lt"/>
              <a:ea typeface="BIZ UDPゴシック" panose="020B0400000000000000" pitchFamily="50" charset="-128"/>
              <a:cs typeface="+mj-cs"/>
            </a:endParaRPr>
          </a:p>
        </p:txBody>
      </p:sp>
      <p:grpSp>
        <p:nvGrpSpPr>
          <p:cNvPr id="93188" name="グループ化 4"/>
          <p:cNvGrpSpPr>
            <a:grpSpLocks/>
          </p:cNvGrpSpPr>
          <p:nvPr/>
        </p:nvGrpSpPr>
        <p:grpSpPr bwMode="auto">
          <a:xfrm>
            <a:off x="250825" y="1557338"/>
            <a:ext cx="8569325" cy="4032250"/>
            <a:chOff x="714348" y="1785926"/>
            <a:chExt cx="7715304" cy="3143272"/>
          </a:xfrm>
        </p:grpSpPr>
        <p:sp>
          <p:nvSpPr>
            <p:cNvPr id="7" name="正方形/長方形 6"/>
            <p:cNvSpPr/>
            <p:nvPr/>
          </p:nvSpPr>
          <p:spPr>
            <a:xfrm>
              <a:off x="714348" y="3470175"/>
              <a:ext cx="7715304" cy="145902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8" name="正方形/長方形 7"/>
            <p:cNvSpPr/>
            <p:nvPr/>
          </p:nvSpPr>
          <p:spPr>
            <a:xfrm>
              <a:off x="714348" y="1785926"/>
              <a:ext cx="7715304" cy="16842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93192" name="テキスト ボックス 9"/>
            <p:cNvSpPr txBox="1">
              <a:spLocks noChangeArrowheads="1"/>
            </p:cNvSpPr>
            <p:nvPr/>
          </p:nvSpPr>
          <p:spPr bwMode="auto">
            <a:xfrm>
              <a:off x="714348" y="1785926"/>
              <a:ext cx="1780455" cy="311899"/>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情報倫理</a:t>
              </a:r>
            </a:p>
          </p:txBody>
        </p:sp>
        <p:sp>
          <p:nvSpPr>
            <p:cNvPr id="93193" name="テキスト ボックス 10"/>
            <p:cNvSpPr txBox="1">
              <a:spLocks noChangeArrowheads="1"/>
            </p:cNvSpPr>
            <p:nvPr/>
          </p:nvSpPr>
          <p:spPr bwMode="auto">
            <a:xfrm>
              <a:off x="714348" y="4255640"/>
              <a:ext cx="2373940" cy="311899"/>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pitchFamily="34" charset="0"/>
                  <a:ea typeface="BIZ UDPゴシック" panose="020B0400000000000000" pitchFamily="50" charset="-128"/>
                  <a:cs typeface="+mn-cs"/>
                </a:rPr>
                <a:t>情報安全</a:t>
              </a:r>
            </a:p>
          </p:txBody>
        </p:sp>
        <p:sp>
          <p:nvSpPr>
            <p:cNvPr id="12" name="左矢印 11"/>
            <p:cNvSpPr/>
            <p:nvPr/>
          </p:nvSpPr>
          <p:spPr>
            <a:xfrm>
              <a:off x="755798" y="3212773"/>
              <a:ext cx="6982078" cy="56182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13" name="円/楕円 12"/>
            <p:cNvSpPr/>
            <p:nvPr/>
          </p:nvSpPr>
          <p:spPr>
            <a:xfrm>
              <a:off x="1110262" y="2571744"/>
              <a:ext cx="691776" cy="1235034"/>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国語</a:t>
              </a:r>
            </a:p>
          </p:txBody>
        </p:sp>
        <p:sp>
          <p:nvSpPr>
            <p:cNvPr id="14" name="円/楕円 13"/>
            <p:cNvSpPr/>
            <p:nvPr/>
          </p:nvSpPr>
          <p:spPr>
            <a:xfrm>
              <a:off x="1900658" y="2205441"/>
              <a:ext cx="791826" cy="2304241"/>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地歴</a:t>
              </a:r>
              <a:endParaRPr kumimoji="1" lang="en-US" altLang="ja-JP"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a:t>
              </a:r>
              <a:endParaRPr kumimoji="1" lang="en-US" altLang="ja-JP"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公民</a:t>
              </a:r>
            </a:p>
          </p:txBody>
        </p:sp>
        <p:sp>
          <p:nvSpPr>
            <p:cNvPr id="15" name="円/楕円 14"/>
            <p:cNvSpPr/>
            <p:nvPr/>
          </p:nvSpPr>
          <p:spPr>
            <a:xfrm>
              <a:off x="2791106" y="2571744"/>
              <a:ext cx="693205" cy="1235034"/>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音楽</a:t>
              </a:r>
            </a:p>
          </p:txBody>
        </p:sp>
        <p:sp>
          <p:nvSpPr>
            <p:cNvPr id="16" name="円/楕円 15"/>
            <p:cNvSpPr/>
            <p:nvPr/>
          </p:nvSpPr>
          <p:spPr>
            <a:xfrm>
              <a:off x="3582932" y="2571744"/>
              <a:ext cx="691776" cy="1235034"/>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美術</a:t>
              </a:r>
              <a:endParaRPr kumimoji="1" lang="en-US" altLang="ja-JP" sz="16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a:t>
              </a:r>
              <a:endParaRPr kumimoji="1" lang="en-US" altLang="ja-JP" sz="16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芸術</a:t>
              </a:r>
            </a:p>
          </p:txBody>
        </p:sp>
        <p:sp>
          <p:nvSpPr>
            <p:cNvPr id="17" name="円/楕円 16"/>
            <p:cNvSpPr/>
            <p:nvPr/>
          </p:nvSpPr>
          <p:spPr>
            <a:xfrm>
              <a:off x="4356177" y="3069222"/>
              <a:ext cx="691776" cy="1295672"/>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保体</a:t>
              </a:r>
            </a:p>
          </p:txBody>
        </p:sp>
        <p:sp>
          <p:nvSpPr>
            <p:cNvPr id="18" name="円/楕円 17"/>
            <p:cNvSpPr/>
            <p:nvPr/>
          </p:nvSpPr>
          <p:spPr>
            <a:xfrm>
              <a:off x="5148004" y="1917102"/>
              <a:ext cx="1440724" cy="2918045"/>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endParaRPr>
            </a:p>
          </p:txBody>
        </p:sp>
        <p:sp>
          <p:nvSpPr>
            <p:cNvPr id="19" name="円/楕円 18"/>
            <p:cNvSpPr/>
            <p:nvPr/>
          </p:nvSpPr>
          <p:spPr>
            <a:xfrm>
              <a:off x="6648757" y="3020960"/>
              <a:ext cx="890448" cy="1684249"/>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FFFF"/>
                  </a:solidFill>
                  <a:effectLst/>
                  <a:uLnTx/>
                  <a:uFillTx/>
                  <a:latin typeface="Arial"/>
                  <a:ea typeface="BIZ UDPゴシック" panose="020B0400000000000000" pitchFamily="50" charset="-128"/>
                  <a:cs typeface="+mn-cs"/>
                </a:rPr>
                <a:t>特</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FFFF"/>
                  </a:solidFill>
                  <a:effectLst/>
                  <a:uLnTx/>
                  <a:uFillTx/>
                  <a:latin typeface="Arial"/>
                  <a:ea typeface="BIZ UDPゴシック" panose="020B0400000000000000" pitchFamily="50" charset="-128"/>
                  <a:cs typeface="+mn-cs"/>
                </a:rPr>
                <a:t>別</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FFFF"/>
                  </a:solidFill>
                  <a:effectLst/>
                  <a:uLnTx/>
                  <a:uFillTx/>
                  <a:latin typeface="Arial"/>
                  <a:ea typeface="BIZ UDPゴシック" panose="020B0400000000000000" pitchFamily="50" charset="-128"/>
                  <a:cs typeface="+mn-cs"/>
                </a:rPr>
                <a:t>活</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FFFFFF"/>
                  </a:solidFill>
                  <a:effectLst/>
                  <a:uLnTx/>
                  <a:uFillTx/>
                  <a:latin typeface="Arial"/>
                  <a:ea typeface="BIZ UDPゴシック" panose="020B0400000000000000" pitchFamily="50" charset="-128"/>
                  <a:cs typeface="+mn-cs"/>
                </a:rPr>
                <a:t>動</a:t>
              </a:r>
            </a:p>
          </p:txBody>
        </p:sp>
        <p:sp>
          <p:nvSpPr>
            <p:cNvPr id="20" name="円/楕円 19"/>
            <p:cNvSpPr/>
            <p:nvPr/>
          </p:nvSpPr>
          <p:spPr>
            <a:xfrm>
              <a:off x="7667841" y="1917102"/>
              <a:ext cx="648897" cy="2879682"/>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BIZ UDPゴシック" panose="020B0400000000000000" pitchFamily="50" charset="-128"/>
                  <a:cs typeface="+mn-cs"/>
                </a:rPr>
                <a:t>総合</a:t>
              </a:r>
            </a:p>
          </p:txBody>
        </p:sp>
        <p:sp>
          <p:nvSpPr>
            <p:cNvPr id="93203" name="テキスト ボックス 20"/>
            <p:cNvSpPr txBox="1">
              <a:spLocks noChangeArrowheads="1"/>
            </p:cNvSpPr>
            <p:nvPr/>
          </p:nvSpPr>
          <p:spPr bwMode="auto">
            <a:xfrm>
              <a:off x="5670838" y="2348992"/>
              <a:ext cx="443366" cy="2015902"/>
            </a:xfrm>
            <a:prstGeom prst="rect">
              <a:avLst/>
            </a:prstGeom>
            <a:noFill/>
            <a:ln w="9525">
              <a:noFill/>
              <a:miter lim="800000"/>
              <a:headEnd/>
              <a:tailEnd/>
            </a:ln>
          </p:spPr>
          <p:txBody>
            <a:bodyPr vert="eaVert">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FFFFFF"/>
                  </a:solidFill>
                  <a:effectLst/>
                  <a:uLnTx/>
                  <a:uFillTx/>
                  <a:latin typeface="Arial" pitchFamily="34" charset="0"/>
                  <a:ea typeface="BIZ UDPゴシック" panose="020B0400000000000000" pitchFamily="50" charset="-128"/>
                  <a:cs typeface="+mn-cs"/>
                </a:rPr>
                <a:t>共通教科「情報</a:t>
              </a:r>
              <a:r>
                <a:rPr kumimoji="1" lang="ja-JP" altLang="en-US" sz="2000" b="0" i="0" u="none" strike="noStrike" kern="1200" cap="none" spc="0" normalizeH="0" baseline="0" noProof="0" dirty="0">
                  <a:ln>
                    <a:noFill/>
                  </a:ln>
                  <a:solidFill>
                    <a:prstClr val="white"/>
                  </a:solidFill>
                  <a:effectLst/>
                  <a:uLnTx/>
                  <a:uFillTx/>
                  <a:latin typeface="Arial" pitchFamily="34" charset="0"/>
                  <a:ea typeface="BIZ UDPゴシック" panose="020B0400000000000000" pitchFamily="50" charset="-128"/>
                  <a:cs typeface="+mn-cs"/>
                </a:rPr>
                <a:t>」</a:t>
              </a:r>
            </a:p>
          </p:txBody>
        </p:sp>
      </p:grpSp>
    </p:spTree>
    <p:extLst>
      <p:ext uri="{BB962C8B-B14F-4D97-AF65-F5344CB8AC3E}">
        <p14:creationId xmlns:p14="http://schemas.microsoft.com/office/powerpoint/2010/main" val="409511282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83</a:t>
            </a:fld>
            <a:endParaRPr lang="en-US" altLang="ja-JP" b="0"/>
          </a:p>
        </p:txBody>
      </p:sp>
      <p:sp>
        <p:nvSpPr>
          <p:cNvPr id="3" name="正方形/長方形 4"/>
          <p:cNvSpPr>
            <a:spLocks noChangeArrowheads="1"/>
          </p:cNvSpPr>
          <p:nvPr/>
        </p:nvSpPr>
        <p:spPr bwMode="auto">
          <a:xfrm>
            <a:off x="2100009" y="2996952"/>
            <a:ext cx="4943982" cy="707886"/>
          </a:xfrm>
          <a:prstGeom prst="rect">
            <a:avLst/>
          </a:prstGeom>
          <a:noFill/>
          <a:ln w="9525">
            <a:noFill/>
            <a:miter lim="800000"/>
            <a:headEnd/>
            <a:tailEnd/>
          </a:ln>
        </p:spPr>
        <p:txBody>
          <a:bodyPr wrap="none">
            <a:spAutoFit/>
          </a:bodyPr>
          <a:lstStyle/>
          <a:p>
            <a:pPr algn="ctr"/>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高等学校</a:t>
            </a:r>
            <a:r>
              <a:rPr lang="en-US" altLang="ja-JP" sz="4000" b="1" dirty="0">
                <a:latin typeface="BIZ UDPゴシック" panose="020B0400000000000000" pitchFamily="50" charset="-128"/>
                <a:ea typeface="BIZ UDPゴシック" panose="020B0400000000000000" pitchFamily="50" charset="-128"/>
              </a:rPr>
              <a:t>】 </a:t>
            </a:r>
            <a:r>
              <a:rPr lang="ja-JP" altLang="en-US" sz="4000" b="1" dirty="0">
                <a:latin typeface="BIZ UDPゴシック" panose="020B0400000000000000" pitchFamily="50" charset="-128"/>
                <a:ea typeface="BIZ UDPゴシック" panose="020B0400000000000000" pitchFamily="50" charset="-128"/>
              </a:rPr>
              <a:t>「資料編」</a:t>
            </a:r>
          </a:p>
        </p:txBody>
      </p:sp>
    </p:spTree>
    <p:extLst>
      <p:ext uri="{BB962C8B-B14F-4D97-AF65-F5344CB8AC3E}">
        <p14:creationId xmlns:p14="http://schemas.microsoft.com/office/powerpoint/2010/main" val="10085402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1" lang="en-US" altLang="ja-JP" sz="2400" b="0" i="0" u="none" strike="noStrike" kern="1200" cap="none" spc="0" normalizeH="0" baseline="0" noProof="0" dirty="0">
              <a:ln>
                <a:noFill/>
              </a:ln>
              <a:solidFill>
                <a:prstClr val="black"/>
              </a:solidFill>
              <a:effectLst/>
              <a:uLnTx/>
              <a:uFillTx/>
            </a:endParaRPr>
          </a:p>
        </p:txBody>
      </p:sp>
      <p:sp>
        <p:nvSpPr>
          <p:cNvPr id="3" name="正方形/長方形 2"/>
          <p:cNvSpPr/>
          <p:nvPr/>
        </p:nvSpPr>
        <p:spPr>
          <a:xfrm>
            <a:off x="323528" y="1268760"/>
            <a:ext cx="8424936"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更に，このような学習活動を遂行する上で必要となる情報手段の基本的な操作の習得や，プログラミング的思考，</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情報モラル</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情報セキュリティ</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，統計等に関する資質・能力等も含むものである。</a:t>
            </a:r>
          </a:p>
        </p:txBody>
      </p:sp>
      <p:sp>
        <p:nvSpPr>
          <p:cNvPr id="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「総則」（解説）</a:t>
            </a:r>
          </a:p>
        </p:txBody>
      </p:sp>
    </p:spTree>
    <p:extLst>
      <p:ext uri="{BB962C8B-B14F-4D97-AF65-F5344CB8AC3E}">
        <p14:creationId xmlns:p14="http://schemas.microsoft.com/office/powerpoint/2010/main" val="159360014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663"/>
        <p:cNvGrpSpPr/>
        <p:nvPr/>
      </p:nvGrpSpPr>
      <p:grpSpPr>
        <a:xfrm>
          <a:off x="0" y="0"/>
          <a:ext cx="0" cy="0"/>
          <a:chOff x="0" y="0"/>
          <a:chExt cx="0" cy="0"/>
        </a:xfrm>
      </p:grpSpPr>
      <p:sp>
        <p:nvSpPr>
          <p:cNvPr id="1664" name="Google Shape;1664;p228"/>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85</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1665" name="Google Shape;1665;p228"/>
          <p:cNvSpPr/>
          <p:nvPr/>
        </p:nvSpPr>
        <p:spPr>
          <a:xfrm>
            <a:off x="306688" y="806571"/>
            <a:ext cx="8424936" cy="4401205"/>
          </a:xfrm>
          <a:prstGeom prst="rect">
            <a:avLst/>
          </a:prstGeom>
          <a:gradFill>
            <a:gsLst>
              <a:gs pos="0">
                <a:srgbClr val="C8B2E9"/>
              </a:gs>
              <a:gs pos="35000">
                <a:srgbClr val="D6CAED"/>
              </a:gs>
              <a:gs pos="100000">
                <a:srgbClr val="EFE8FA"/>
              </a:gs>
            </a:gsLst>
            <a:lin ang="16200000" scaled="0"/>
          </a:gradFill>
          <a:ln w="9525" cap="flat" cmpd="sng">
            <a:solidFill>
              <a:srgbClr val="7C5F9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spAutoFit/>
          </a:bodyPr>
          <a:lstStyle/>
          <a:p>
            <a:pPr marL="361950" marR="0" lvl="0" indent="-36195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イ　次のような思考力，判断力，表現力等を身に付けること。</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（ア）省略</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（イ） 情報に関する</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法規や制度</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及び</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マナーの意義</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　　　 情報社会において</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個人の果たす役割や責任</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       </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情報モラル</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などについて，それらの</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背景を</a:t>
            </a:r>
            <a:endParaRPr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FF0000"/>
              </a:buClr>
              <a:buSzPts val="2800"/>
              <a:buFont typeface="Arial"/>
              <a:buNone/>
            </a:pP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       科学的に捉え，考察</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すること。</a:t>
            </a:r>
            <a:endParaRPr dirty="0">
              <a:latin typeface="BIZ UDPゴシック" panose="020B0400000000000000" pitchFamily="50" charset="-128"/>
              <a:ea typeface="BIZ UDPゴシック" panose="020B0400000000000000" pitchFamily="50" charset="-128"/>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（ウ） 情報と情報技術の適切かつ効果的な活用と</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       </a:t>
            </a:r>
            <a:r>
              <a:rPr lang="ja-JP" sz="2800" b="0" i="0" u="none" strike="noStrike" cap="none" dirty="0">
                <a:solidFill>
                  <a:srgbClr val="FF0000"/>
                </a:solidFill>
                <a:latin typeface="BIZ UDPゴシック" panose="020B0400000000000000" pitchFamily="50" charset="-128"/>
                <a:ea typeface="BIZ UDPゴシック" panose="020B0400000000000000" pitchFamily="50" charset="-128"/>
                <a:cs typeface="MS Gothic"/>
                <a:sym typeface="MS Gothic"/>
              </a:rPr>
              <a:t>望ましい情報社会の構築について考察</a:t>
            </a: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する</a:t>
            </a:r>
            <a:endParaRPr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endParaRPr>
          </a:p>
          <a:p>
            <a:pPr marL="0" marR="0" lvl="0" indent="0" algn="l" rtl="0">
              <a:lnSpc>
                <a:spcPct val="100000"/>
              </a:lnSpc>
              <a:spcBef>
                <a:spcPts val="0"/>
              </a:spcBef>
              <a:spcAft>
                <a:spcPts val="0"/>
              </a:spcAft>
              <a:buClr>
                <a:srgbClr val="000000"/>
              </a:buClr>
              <a:buSzPts val="2800"/>
              <a:buFont typeface="Arial"/>
              <a:buNone/>
            </a:pPr>
            <a:r>
              <a:rPr lang="ja-JP" sz="2800" b="0" i="0" u="none" strike="noStrike" cap="none" dirty="0">
                <a:solidFill>
                  <a:srgbClr val="000000"/>
                </a:solidFill>
                <a:latin typeface="BIZ UDPゴシック" panose="020B0400000000000000" pitchFamily="50" charset="-128"/>
                <a:ea typeface="BIZ UDPゴシック" panose="020B0400000000000000" pitchFamily="50" charset="-128"/>
                <a:cs typeface="MS Gothic"/>
                <a:sym typeface="MS Gothic"/>
              </a:rPr>
              <a:t>       こと。</a:t>
            </a:r>
            <a:endParaRPr dirty="0">
              <a:latin typeface="BIZ UDPゴシック" panose="020B0400000000000000" pitchFamily="50" charset="-128"/>
              <a:ea typeface="BIZ UDPゴシック" panose="020B0400000000000000" pitchFamily="50" charset="-128"/>
            </a:endParaRPr>
          </a:p>
        </p:txBody>
      </p:sp>
      <p:sp>
        <p:nvSpPr>
          <p:cNvPr id="1666" name="Google Shape;1666;p228"/>
          <p:cNvSpPr/>
          <p:nvPr/>
        </p:nvSpPr>
        <p:spPr>
          <a:xfrm>
            <a:off x="0" y="38100"/>
            <a:ext cx="9144000" cy="5847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F497D"/>
              </a:buClr>
              <a:buSzPts val="3200"/>
              <a:buFont typeface="Arial"/>
              <a:buNone/>
            </a:pPr>
            <a:r>
              <a:rPr lang="ja-JP" sz="3200" b="1" i="0" u="none" strike="noStrike" cap="none" dirty="0">
                <a:solidFill>
                  <a:srgbClr val="1F497D"/>
                </a:solidFill>
                <a:latin typeface="BIZ UDPゴシック" panose="020B0400000000000000" pitchFamily="50" charset="-128"/>
                <a:ea typeface="BIZ UDPゴシック" panose="020B0400000000000000" pitchFamily="50" charset="-128"/>
                <a:sym typeface="Arial"/>
              </a:rPr>
              <a:t>【高等学校】 「情報Ⅰ」（解説）</a:t>
            </a:r>
            <a:endParaRPr b="1" dirty="0">
              <a:latin typeface="BIZ UDPゴシック" panose="020B0400000000000000" pitchFamily="50" charset="-128"/>
              <a:ea typeface="BIZ UDPゴシック" panose="020B0400000000000000" pitchFamily="50" charset="-128"/>
            </a:endParaRPr>
          </a:p>
        </p:txBody>
      </p:sp>
      <p:sp>
        <p:nvSpPr>
          <p:cNvPr id="1667" name="Google Shape;1667;p228"/>
          <p:cNvSpPr/>
          <p:nvPr/>
        </p:nvSpPr>
        <p:spPr>
          <a:xfrm>
            <a:off x="306688" y="5301208"/>
            <a:ext cx="8424936" cy="1196752"/>
          </a:xfrm>
          <a:prstGeom prst="rect">
            <a:avLst/>
          </a:prstGeom>
          <a:gradFill>
            <a:gsLst>
              <a:gs pos="0">
                <a:srgbClr val="9BE9FF"/>
              </a:gs>
              <a:gs pos="35000">
                <a:srgbClr val="B8F1FF"/>
              </a:gs>
              <a:gs pos="100000">
                <a:srgbClr val="E2FBFF"/>
              </a:gs>
            </a:gsLst>
            <a:lin ang="16200000" scaled="0"/>
          </a:gradFill>
          <a:ln w="9525" cap="flat" cmpd="sng">
            <a:solidFill>
              <a:srgbClr val="45A9C4"/>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共通必履修科目「情報Ⅰ」</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は，専門教科情報科による</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科目代替</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が認められているが，</a:t>
            </a:r>
            <a:endParaRPr sz="16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情報モラル</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に関する内容が</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欠落</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もしくは</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不十分</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な状況が多く見られ，共通テストにも</a:t>
            </a:r>
            <a:endParaRPr sz="1600" b="0" i="0" u="none" strike="noStrike" cap="none">
              <a:solidFill>
                <a:schemeClr val="dk1"/>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出題されることから，</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安易な科目代替を避ける</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か，専門科目の内容に</a:t>
            </a: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情報モラルに</a:t>
            </a:r>
            <a:endParaRPr sz="1600" b="0" i="0" u="none" strike="noStrike" cap="none">
              <a:solidFill>
                <a:srgbClr val="FF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1600" b="0" i="0" u="none" strike="noStrike" cap="none">
                <a:solidFill>
                  <a:srgbClr val="FF0000"/>
                </a:solidFill>
                <a:latin typeface="BIZ UDPゴシック" panose="020B0400000000000000" pitchFamily="50" charset="-128"/>
                <a:ea typeface="BIZ UDPゴシック" panose="020B0400000000000000" pitchFamily="50" charset="-128"/>
                <a:sym typeface="Arial"/>
              </a:rPr>
              <a:t>関する内容を補う</a:t>
            </a:r>
            <a:r>
              <a:rPr lang="ja-JP" sz="1600" b="0" i="0" u="none" strike="noStrike" cap="none">
                <a:solidFill>
                  <a:schemeClr val="dk1"/>
                </a:solidFill>
                <a:latin typeface="BIZ UDPゴシック" panose="020B0400000000000000" pitchFamily="50" charset="-128"/>
                <a:ea typeface="BIZ UDPゴシック" panose="020B0400000000000000" pitchFamily="50" charset="-128"/>
                <a:sym typeface="Arial"/>
              </a:rPr>
              <a:t>ことが望ましい，</a:t>
            </a:r>
            <a:endParaRPr sz="160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7E4F935-8460-4145-9AD4-4F5CF60B1141}"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86</a:t>
            </a:fld>
            <a:endParaRPr kumimoji="1" lang="en-US" altLang="ja-JP" sz="2400" b="0" i="0" u="none" strike="noStrike" kern="1200" cap="none" spc="0" normalizeH="0" baseline="0" noProof="0" dirty="0">
              <a:ln>
                <a:noFill/>
              </a:ln>
              <a:solidFill>
                <a:prstClr val="black"/>
              </a:solidFill>
              <a:effectLst/>
              <a:uLnTx/>
              <a:uFillTx/>
            </a:endParaRPr>
          </a:p>
        </p:txBody>
      </p:sp>
      <p:sp>
        <p:nvSpPr>
          <p:cNvPr id="6451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「現代の</a:t>
            </a:r>
            <a:r>
              <a:rPr lang="ja-JP" altLang="ja-JP" sz="3600" b="1" dirty="0">
                <a:solidFill>
                  <a:srgbClr val="1F497D"/>
                </a:solidFill>
                <a:latin typeface="BIZ UDPゴシック" panose="020B0400000000000000" pitchFamily="50" charset="-128"/>
                <a:ea typeface="BIZ UDPゴシック" panose="020B0400000000000000" pitchFamily="50" charset="-128"/>
                <a:cs typeface="+mj-cs"/>
              </a:rPr>
              <a:t>国語</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a:t>
            </a:r>
          </a:p>
        </p:txBody>
      </p:sp>
      <p:sp>
        <p:nvSpPr>
          <p:cNvPr id="2" name="正方形/長方形 1"/>
          <p:cNvSpPr/>
          <p:nvPr/>
        </p:nvSpPr>
        <p:spPr>
          <a:xfrm>
            <a:off x="755576" y="750183"/>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引用の仕方や出典の示し方</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を理解するだけでなく，それらを使うこと。引用することによって自らの主張を補強し説得力を高めることができることなど，引用の必要性についても理解を深めることが求められる。</a:t>
            </a:r>
          </a:p>
        </p:txBody>
      </p:sp>
      <p:sp>
        <p:nvSpPr>
          <p:cNvPr id="3" name="正方形/長方形 2"/>
          <p:cNvSpPr/>
          <p:nvPr/>
        </p:nvSpPr>
        <p:spPr>
          <a:xfrm>
            <a:off x="755576" y="3068960"/>
            <a:ext cx="7704856" cy="138499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情報そのものの信頼性や妥当性を検討</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することに加えて，</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情報と情報との関係の妥当性を検討</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することが大切である。</a:t>
            </a:r>
          </a:p>
        </p:txBody>
      </p:sp>
      <p:sp>
        <p:nvSpPr>
          <p:cNvPr id="9" name="正方形/長方形 8"/>
          <p:cNvSpPr/>
          <p:nvPr/>
        </p:nvSpPr>
        <p:spPr>
          <a:xfrm>
            <a:off x="755576" y="4566607"/>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情報の信頼性</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とは，その情報の発信源などから，その情報が確かなものであると判断できることである。その際，</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出典の示し方</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から確認するだけでなく，誰が，いつ，どこで発信したものかを確認した上で判断する必要がある。</a:t>
            </a:r>
          </a:p>
        </p:txBody>
      </p:sp>
    </p:spTree>
    <p:extLst>
      <p:ext uri="{BB962C8B-B14F-4D97-AF65-F5344CB8AC3E}">
        <p14:creationId xmlns:p14="http://schemas.microsoft.com/office/powerpoint/2010/main" val="2563794566"/>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1" lang="en-US" altLang="ja-JP" sz="2400" b="0" i="0" u="none" strike="noStrike" kern="1200" cap="none" spc="0" normalizeH="0" baseline="0" noProof="0" dirty="0">
              <a:ln>
                <a:noFill/>
              </a:ln>
              <a:solidFill>
                <a:prstClr val="black"/>
              </a:solidFill>
              <a:effectLst/>
              <a:uLnTx/>
              <a:uFillTx/>
            </a:endParaRPr>
          </a:p>
        </p:txBody>
      </p:sp>
      <p:sp>
        <p:nvSpPr>
          <p:cNvPr id="66562"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「地理歴史」</a:t>
            </a:r>
          </a:p>
        </p:txBody>
      </p:sp>
      <p:sp>
        <p:nvSpPr>
          <p:cNvPr id="3" name="正方形/長方形 2"/>
          <p:cNvSpPr/>
          <p:nvPr/>
        </p:nvSpPr>
        <p:spPr>
          <a:xfrm>
            <a:off x="611560" y="1268760"/>
            <a:ext cx="7920880" cy="35394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情報の収集，処理や発表などに当たっては，学校図書館や地域の公共施設などを活用するとともに，コンピュータや情報通信ネットワークなどの情報手段を積極的に活用し，指導に生かすことで，生徒が主体的に学習に取り組めるようにすること。その際，課題の追究や解決の見通しをもって生徒が主体的に情報手段を活用できるようにするとともに，</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情報モラル</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の指導にも留意すること。</a:t>
            </a:r>
          </a:p>
        </p:txBody>
      </p:sp>
    </p:spTree>
    <p:extLst>
      <p:ext uri="{BB962C8B-B14F-4D97-AF65-F5344CB8AC3E}">
        <p14:creationId xmlns:p14="http://schemas.microsoft.com/office/powerpoint/2010/main" val="3641350427"/>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88</a:t>
            </a:fld>
            <a:endParaRPr kumimoji="1" lang="en-US" altLang="ja-JP" sz="2400" b="0" i="0" u="none" strike="noStrike" kern="1200" cap="none" spc="0" normalizeH="0" baseline="0" noProof="0" dirty="0">
              <a:ln>
                <a:noFill/>
              </a:ln>
              <a:solidFill>
                <a:prstClr val="black"/>
              </a:solidFill>
              <a:effectLst/>
              <a:uLnTx/>
              <a:uFillTx/>
            </a:endParaRPr>
          </a:p>
        </p:txBody>
      </p:sp>
      <p:sp>
        <p:nvSpPr>
          <p:cNvPr id="66562"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「公民」</a:t>
            </a:r>
          </a:p>
        </p:txBody>
      </p:sp>
      <p:sp>
        <p:nvSpPr>
          <p:cNvPr id="3" name="正方形/長方形 2"/>
          <p:cNvSpPr/>
          <p:nvPr/>
        </p:nvSpPr>
        <p:spPr>
          <a:xfrm>
            <a:off x="575556" y="1268760"/>
            <a:ext cx="7992888"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情報に関する責任や，利便性及び安全性を多面的・多角的に考察していくことを通して，</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情報モラル</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を含む</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情報の妥当性や信頼性</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を踏まえた公正な判断力を身に付けることができるよう指導すること。その際，</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防災情報の受信，発信</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などにも触れること。</a:t>
            </a:r>
          </a:p>
        </p:txBody>
      </p:sp>
    </p:spTree>
    <p:extLst>
      <p:ext uri="{BB962C8B-B14F-4D97-AF65-F5344CB8AC3E}">
        <p14:creationId xmlns:p14="http://schemas.microsoft.com/office/powerpoint/2010/main" val="2286861997"/>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9539826-8604-461F-BDBD-BF393B3405D0}"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1" lang="en-US" altLang="ja-JP" sz="2400" b="0" i="0" u="none" strike="noStrike" kern="1200" cap="none" spc="0" normalizeH="0" baseline="0" noProof="0" dirty="0">
              <a:ln>
                <a:noFill/>
              </a:ln>
              <a:solidFill>
                <a:prstClr val="black"/>
              </a:solidFill>
              <a:effectLst/>
              <a:uLnTx/>
              <a:uFillTx/>
            </a:endParaRPr>
          </a:p>
        </p:txBody>
      </p:sp>
      <p:sp>
        <p:nvSpPr>
          <p:cNvPr id="68610" name="正方形/長方形 4"/>
          <p:cNvSpPr>
            <a:spLocks noChangeArrowheads="1"/>
          </p:cNvSpPr>
          <p:nvPr/>
        </p:nvSpPr>
        <p:spPr bwMode="auto">
          <a:xfrm>
            <a:off x="107504" y="0"/>
            <a:ext cx="9036496"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「音楽」</a:t>
            </a:r>
          </a:p>
        </p:txBody>
      </p:sp>
      <p:sp>
        <p:nvSpPr>
          <p:cNvPr id="2" name="正方形/長方形 1"/>
          <p:cNvSpPr/>
          <p:nvPr/>
        </p:nvSpPr>
        <p:spPr>
          <a:xfrm>
            <a:off x="521444" y="1412776"/>
            <a:ext cx="8010995"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自己や他者の著作物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及びそれらの</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著作者の創造性を尊重する態度</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の形成を図るとともに，必要に応じて，音楽に関する</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知的財産権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について触れるようにする。また，こうした態度の形成が，音楽文化の継承，発展，創造を支えていることへの理解につながるよう配慮する。</a:t>
            </a:r>
          </a:p>
        </p:txBody>
      </p:sp>
    </p:spTree>
    <p:extLst>
      <p:ext uri="{BB962C8B-B14F-4D97-AF65-F5344CB8AC3E}">
        <p14:creationId xmlns:p14="http://schemas.microsoft.com/office/powerpoint/2010/main" val="230958182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コンテンツ プレースホルダ 2"/>
          <p:cNvSpPr>
            <a:spLocks noGrp="1"/>
          </p:cNvSpPr>
          <p:nvPr>
            <p:ph idx="1"/>
          </p:nvPr>
        </p:nvSpPr>
        <p:spPr>
          <a:xfrm>
            <a:off x="119381" y="1740497"/>
            <a:ext cx="4899240" cy="3056744"/>
          </a:xfrm>
        </p:spPr>
        <p:txBody>
          <a:bodyPr>
            <a:normAutofit/>
          </a:bodyPr>
          <a:lstStyle/>
          <a:p>
            <a:pPr marL="177800" indent="-177800">
              <a:defRPr/>
            </a:pPr>
            <a:r>
              <a:rPr lang="ja-JP" altLang="en-US" sz="2800" b="0" dirty="0">
                <a:solidFill>
                  <a:srgbClr val="000000"/>
                </a:solidFill>
                <a:cs typeface="メイリオ" panose="020B0604030504040204" pitchFamily="50" charset="-128"/>
              </a:rPr>
              <a:t>インストール時に許可を出すとアプリが好き放題できる</a:t>
            </a:r>
            <a:endParaRPr lang="en-US" altLang="ja-JP" sz="2800" b="0" dirty="0">
              <a:solidFill>
                <a:srgbClr val="000000"/>
              </a:solidFill>
              <a:cs typeface="メイリオ" panose="020B0604030504040204" pitchFamily="50" charset="-128"/>
            </a:endParaRPr>
          </a:p>
        </p:txBody>
      </p:sp>
      <p:grpSp>
        <p:nvGrpSpPr>
          <p:cNvPr id="6" name="グループ化 5"/>
          <p:cNvGrpSpPr/>
          <p:nvPr/>
        </p:nvGrpSpPr>
        <p:grpSpPr>
          <a:xfrm>
            <a:off x="5038725" y="1334975"/>
            <a:ext cx="3653603" cy="4656249"/>
            <a:chOff x="2593344" y="1292949"/>
            <a:chExt cx="3965249" cy="5122408"/>
          </a:xfrm>
        </p:grpSpPr>
        <p:sp>
          <p:nvSpPr>
            <p:cNvPr id="3" name="正方形/長方形 2"/>
            <p:cNvSpPr/>
            <p:nvPr/>
          </p:nvSpPr>
          <p:spPr>
            <a:xfrm>
              <a:off x="2593344" y="1777525"/>
              <a:ext cx="3965249" cy="41532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9" name="正方形/長方形 8"/>
            <p:cNvSpPr/>
            <p:nvPr/>
          </p:nvSpPr>
          <p:spPr>
            <a:xfrm>
              <a:off x="2593344" y="5930781"/>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10" name="正方形/長方形 9"/>
            <p:cNvSpPr/>
            <p:nvPr/>
          </p:nvSpPr>
          <p:spPr>
            <a:xfrm>
              <a:off x="2593344" y="1292949"/>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IZ UDPゴシック" panose="020B0400000000000000" pitchFamily="50" charset="-128"/>
                <a:ea typeface="BIZ UDPゴシック" panose="020B0400000000000000" pitchFamily="50" charset="-128"/>
              </a:endParaRPr>
            </a:p>
          </p:txBody>
        </p:sp>
        <p:sp>
          <p:nvSpPr>
            <p:cNvPr id="4" name="角丸四角形 3"/>
            <p:cNvSpPr/>
            <p:nvPr/>
          </p:nvSpPr>
          <p:spPr>
            <a:xfrm>
              <a:off x="282865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インストール</a:t>
              </a:r>
            </a:p>
          </p:txBody>
        </p:sp>
        <p:sp>
          <p:nvSpPr>
            <p:cNvPr id="12" name="角丸四角形 11"/>
            <p:cNvSpPr/>
            <p:nvPr/>
          </p:nvSpPr>
          <p:spPr>
            <a:xfrm>
              <a:off x="476000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キャンセル</a:t>
              </a:r>
            </a:p>
          </p:txBody>
        </p:sp>
        <p:sp>
          <p:nvSpPr>
            <p:cNvPr id="2" name="テキスト ボックス 1"/>
            <p:cNvSpPr txBox="1"/>
            <p:nvPr/>
          </p:nvSpPr>
          <p:spPr>
            <a:xfrm>
              <a:off x="2616363" y="1860647"/>
              <a:ext cx="3780795" cy="389377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このアプリケーションをインストール</a:t>
              </a: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しますか？</a:t>
              </a: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このアプリが下記にアクセスするのを</a:t>
              </a: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許可する：</a:t>
              </a: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ネットワーク通信</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　完全インターネットアクセス</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あなたの個人情報</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　ブックマーク，連絡先</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電話発信</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rPr>
                <a:t>　電話の状態を読み取る</a:t>
              </a:r>
              <a:endParaRPr kumimoji="1" lang="en-US" altLang="ja-JP" sz="16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cs typeface="メイリオ" panose="020B0604030504040204" pitchFamily="50" charset="-128"/>
              </a:endParaRPr>
            </a:p>
          </p:txBody>
        </p:sp>
      </p:grpSp>
      <p:sp>
        <p:nvSpPr>
          <p:cNvPr id="11" name="テキスト ボックス 10"/>
          <p:cNvSpPr txBox="1"/>
          <p:nvPr/>
        </p:nvSpPr>
        <p:spPr>
          <a:xfrm>
            <a:off x="0" y="-39425"/>
            <a:ext cx="9144000" cy="76944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0" fontAlgn="base" hangingPunct="0">
              <a:spcBef>
                <a:spcPct val="0"/>
              </a:spcBef>
              <a:spcAft>
                <a:spcPct val="0"/>
              </a:spcAft>
              <a:defRPr sz="4400">
                <a:solidFill>
                  <a:schemeClr val="tx2"/>
                </a:solidFill>
                <a:latin typeface="+mj-lt"/>
                <a:ea typeface="+mj-ea"/>
                <a:cs typeface="+mj-cs"/>
              </a:defRPr>
            </a:lvl1pPr>
            <a:lvl2pPr algn="ctr" eaLnBrk="0" fontAlgn="base" hangingPunct="0">
              <a:spcBef>
                <a:spcPct val="0"/>
              </a:spcBef>
              <a:spcAft>
                <a:spcPct val="0"/>
              </a:spcAft>
              <a:defRPr sz="4400">
                <a:solidFill>
                  <a:schemeClr val="tx2"/>
                </a:solidFill>
                <a:latin typeface="Arial" charset="0"/>
                <a:ea typeface="ＭＳ Ｐゴシック" charset="-128"/>
              </a:defRPr>
            </a:lvl2pPr>
            <a:lvl3pPr algn="ctr" eaLnBrk="0" fontAlgn="base" hangingPunct="0">
              <a:spcBef>
                <a:spcPct val="0"/>
              </a:spcBef>
              <a:spcAft>
                <a:spcPct val="0"/>
              </a:spcAft>
              <a:defRPr sz="4400">
                <a:solidFill>
                  <a:schemeClr val="tx2"/>
                </a:solidFill>
                <a:latin typeface="Arial" charset="0"/>
                <a:ea typeface="ＭＳ Ｐゴシック" charset="-128"/>
              </a:defRPr>
            </a:lvl3pPr>
            <a:lvl4pPr algn="ctr" eaLnBrk="0" fontAlgn="base" hangingPunct="0">
              <a:spcBef>
                <a:spcPct val="0"/>
              </a:spcBef>
              <a:spcAft>
                <a:spcPct val="0"/>
              </a:spcAft>
              <a:defRPr sz="4400">
                <a:solidFill>
                  <a:schemeClr val="tx2"/>
                </a:solidFill>
                <a:latin typeface="Arial" charset="0"/>
                <a:ea typeface="ＭＳ Ｐゴシック" charset="-128"/>
              </a:defRPr>
            </a:lvl4pPr>
            <a:lvl5pPr algn="ctr" eaLnBrk="0" fontAlgn="base" hangingPunct="0">
              <a:spcBef>
                <a:spcPct val="0"/>
              </a:spcBef>
              <a:spcAft>
                <a:spcPct val="0"/>
              </a:spcAft>
              <a:defRPr sz="4400">
                <a:solidFill>
                  <a:schemeClr val="tx2"/>
                </a:solidFill>
                <a:latin typeface="Arial" charset="0"/>
                <a:ea typeface="ＭＳ Ｐゴシック" charset="-128"/>
              </a:defRPr>
            </a:lvl5pPr>
            <a:lvl6pPr marL="457200" algn="ctr" fontAlgn="base">
              <a:spcBef>
                <a:spcPct val="0"/>
              </a:spcBef>
              <a:spcAft>
                <a:spcPct val="0"/>
              </a:spcAft>
              <a:defRPr sz="4400">
                <a:solidFill>
                  <a:schemeClr val="tx2"/>
                </a:solidFill>
                <a:latin typeface="Arial" charset="0"/>
                <a:ea typeface="ＭＳ Ｐゴシック" charset="-128"/>
              </a:defRPr>
            </a:lvl6pPr>
            <a:lvl7pPr marL="914400" algn="ctr" fontAlgn="base">
              <a:spcBef>
                <a:spcPct val="0"/>
              </a:spcBef>
              <a:spcAft>
                <a:spcPct val="0"/>
              </a:spcAft>
              <a:defRPr sz="4400">
                <a:solidFill>
                  <a:schemeClr val="tx2"/>
                </a:solidFill>
                <a:latin typeface="Arial" charset="0"/>
                <a:ea typeface="ＭＳ Ｐゴシック" charset="-128"/>
              </a:defRPr>
            </a:lvl7pPr>
            <a:lvl8pPr marL="1371600" algn="ctr" fontAlgn="base">
              <a:spcBef>
                <a:spcPct val="0"/>
              </a:spcBef>
              <a:spcAft>
                <a:spcPct val="0"/>
              </a:spcAft>
              <a:defRPr sz="4400">
                <a:solidFill>
                  <a:schemeClr val="tx2"/>
                </a:solidFill>
                <a:latin typeface="Arial" charset="0"/>
                <a:ea typeface="ＭＳ Ｐゴシック" charset="-128"/>
              </a:defRPr>
            </a:lvl8pPr>
            <a:lvl9pPr marL="1828800" algn="ctr" fontAlgn="base">
              <a:spcBef>
                <a:spcPct val="0"/>
              </a:spcBef>
              <a:spcAft>
                <a:spcPct val="0"/>
              </a:spcAft>
              <a:defRPr sz="4400">
                <a:solidFill>
                  <a:schemeClr val="tx2"/>
                </a:solidFill>
                <a:latin typeface="Arial" charset="0"/>
                <a:ea typeface="ＭＳ Ｐゴシック"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1F497D"/>
                </a:solidFill>
                <a:effectLst/>
                <a:uLnTx/>
                <a:uFillTx/>
                <a:latin typeface="BIZ UDPゴシック" panose="020B0400000000000000" pitchFamily="50" charset="-128"/>
                <a:ea typeface="BIZ UDPゴシック" panose="020B0400000000000000" pitchFamily="50" charset="-128"/>
              </a:rPr>
              <a:t>「同意」してしまっている</a:t>
            </a:r>
          </a:p>
        </p:txBody>
      </p:sp>
      <p:sp>
        <p:nvSpPr>
          <p:cNvPr id="5" name="スライド番号プレースホルダー 4">
            <a:extLst>
              <a:ext uri="{FF2B5EF4-FFF2-40B4-BE49-F238E27FC236}">
                <a16:creationId xmlns:a16="http://schemas.microsoft.com/office/drawing/2014/main" id="{320DB69F-11C3-4110-8D66-E7C5EC924AB0}"/>
              </a:ext>
            </a:extLst>
          </p:cNvPr>
          <p:cNvSpPr>
            <a:spLocks noGrp="1"/>
          </p:cNvSpPr>
          <p:nvPr>
            <p:ph type="sldNum" sz="quarter" idx="12"/>
          </p:nvPr>
        </p:nvSpPr>
        <p:spPr>
          <a:xfrm>
            <a:off x="7596336" y="6381750"/>
            <a:ext cx="1403350" cy="476250"/>
          </a:xfrm>
        </p:spPr>
        <p:txBody>
          <a:bodyPr/>
          <a:lstStyle/>
          <a:p>
            <a:pPr>
              <a:defRPr/>
            </a:pPr>
            <a:fld id="{9EFBE1BC-F681-4D7D-BBE1-B691C8D9877E}" type="slidenum">
              <a:rPr lang="en-US" altLang="ja-JP" b="0" smtClean="0">
                <a:solidFill>
                  <a:prstClr val="black"/>
                </a:solidFill>
              </a:rPr>
              <a:pPr>
                <a:defRPr/>
              </a:pPr>
              <a:t>9</a:t>
            </a:fld>
            <a:endParaRPr lang="en-US" altLang="ja-JP" b="0">
              <a:solidFill>
                <a:prstClr val="black"/>
              </a:solidFill>
            </a:endParaRPr>
          </a:p>
        </p:txBody>
      </p:sp>
    </p:spTree>
    <p:extLst>
      <p:ext uri="{BB962C8B-B14F-4D97-AF65-F5344CB8AC3E}">
        <p14:creationId xmlns:p14="http://schemas.microsoft.com/office/powerpoint/2010/main" val="2604931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1" lang="en-US" altLang="ja-JP" sz="2400" b="0" i="0" u="none" strike="noStrike" kern="1200" cap="none" spc="0" normalizeH="0" baseline="0" noProof="0" dirty="0">
              <a:ln>
                <a:noFill/>
              </a:ln>
              <a:solidFill>
                <a:prstClr val="black"/>
              </a:solidFill>
              <a:effectLst/>
              <a:uLnTx/>
              <a:uFillTx/>
            </a:endParaRPr>
          </a:p>
        </p:txBody>
      </p:sp>
      <p:sp>
        <p:nvSpPr>
          <p:cNvPr id="6963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「美術」</a:t>
            </a:r>
          </a:p>
        </p:txBody>
      </p:sp>
      <p:sp>
        <p:nvSpPr>
          <p:cNvPr id="3" name="正方形/長方形 2"/>
          <p:cNvSpPr/>
          <p:nvPr/>
        </p:nvSpPr>
        <p:spPr>
          <a:xfrm>
            <a:off x="510960" y="1340768"/>
            <a:ext cx="8093488"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創造することの価値を捉え，自己や他者の作品などに表れている創造性を尊重する態度の形成を図るとともに，必要に応じて，美術に関する</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知的財産権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や</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肖像権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などについて触れるようにする。また，こうした態度の形成が，美術文化の継承，発展，創造を支えていることへの理解につながるよう配慮するものとする。</a:t>
            </a:r>
          </a:p>
        </p:txBody>
      </p:sp>
    </p:spTree>
    <p:extLst>
      <p:ext uri="{BB962C8B-B14F-4D97-AF65-F5344CB8AC3E}">
        <p14:creationId xmlns:p14="http://schemas.microsoft.com/office/powerpoint/2010/main" val="3610235739"/>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91</a:t>
            </a:fld>
            <a:endParaRPr kumimoji="1" lang="en-US" altLang="ja-JP" sz="2400" b="0" i="0" u="none" strike="noStrike" kern="1200" cap="none" spc="0" normalizeH="0" baseline="0" noProof="0" dirty="0">
              <a:ln>
                <a:noFill/>
              </a:ln>
              <a:solidFill>
                <a:prstClr val="black"/>
              </a:solidFill>
              <a:effectLst/>
              <a:uLnTx/>
              <a:uFillTx/>
            </a:endParaRPr>
          </a:p>
        </p:txBody>
      </p:sp>
      <p:sp>
        <p:nvSpPr>
          <p:cNvPr id="69634" name="正方形/長方形 4"/>
          <p:cNvSpPr>
            <a:spLocks noChangeArrowheads="1"/>
          </p:cNvSpPr>
          <p:nvPr/>
        </p:nvSpPr>
        <p:spPr bwMode="auto">
          <a:xfrm>
            <a:off x="0" y="-20548"/>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「工芸」</a:t>
            </a:r>
          </a:p>
        </p:txBody>
      </p:sp>
      <p:sp>
        <p:nvSpPr>
          <p:cNvPr id="3" name="正方形/長方形 2"/>
          <p:cNvSpPr/>
          <p:nvPr/>
        </p:nvSpPr>
        <p:spPr>
          <a:xfrm>
            <a:off x="510960" y="1340768"/>
            <a:ext cx="8093488"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創造することの価値を捉え，自己や他者の作品などに表れている創造性を尊重する態度の形成を図るとともに，必要に応じて，工芸に関する</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知的財産権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などについて触れるようにする。また，こうした態度の形成が，工芸の伝統と文化の継承，発展，創造を支えていることへの理解につながるよう配慮するものとする。</a:t>
            </a:r>
          </a:p>
        </p:txBody>
      </p:sp>
    </p:spTree>
    <p:extLst>
      <p:ext uri="{BB962C8B-B14F-4D97-AF65-F5344CB8AC3E}">
        <p14:creationId xmlns:p14="http://schemas.microsoft.com/office/powerpoint/2010/main" val="791569188"/>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92</a:t>
            </a:fld>
            <a:endParaRPr kumimoji="1" lang="en-US" altLang="ja-JP" sz="2400" b="0" i="0" u="none" strike="noStrike" kern="1200" cap="none" spc="0" normalizeH="0" baseline="0" noProof="0" dirty="0">
              <a:ln>
                <a:noFill/>
              </a:ln>
              <a:solidFill>
                <a:prstClr val="black"/>
              </a:solidFill>
              <a:effectLst/>
              <a:uLnTx/>
              <a:uFillTx/>
            </a:endParaRPr>
          </a:p>
        </p:txBody>
      </p:sp>
      <p:sp>
        <p:nvSpPr>
          <p:cNvPr id="69634"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algn="ct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「書道」</a:t>
            </a:r>
          </a:p>
        </p:txBody>
      </p:sp>
      <p:sp>
        <p:nvSpPr>
          <p:cNvPr id="3" name="正方形/長方形 2"/>
          <p:cNvSpPr/>
          <p:nvPr/>
        </p:nvSpPr>
        <p:spPr>
          <a:xfrm>
            <a:off x="510960" y="1340768"/>
            <a:ext cx="7949472"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自己や他者の著作物及びそれらの著作者の創造性を尊重する態度の形成を図るとともに，必要に応じて，書に関する</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知的財産権</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について触れるようにする。また，こうした態度の形成が，書の伝統と文化の継承，発展，創造を支えていることへの理解につながるよう配慮する。</a:t>
            </a:r>
          </a:p>
        </p:txBody>
      </p:sp>
    </p:spTree>
    <p:extLst>
      <p:ext uri="{BB962C8B-B14F-4D97-AF65-F5344CB8AC3E}">
        <p14:creationId xmlns:p14="http://schemas.microsoft.com/office/powerpoint/2010/main" val="1417492601"/>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4D5986A-E0F1-4552-83DC-0F9842E33FE3}" type="slidenum">
              <a:rPr kumimoji="1" lang="en-US" altLang="ja-JP" sz="2400" b="0" i="0" u="none" strike="noStrike" kern="1200" cap="none" spc="0" normalizeH="0" baseline="0" noProof="0">
                <a:ln>
                  <a:noFill/>
                </a:ln>
                <a:solidFill>
                  <a:prstClr val="black"/>
                </a:solidFill>
                <a:effectLst/>
                <a:uLnTx/>
                <a:uFillTx/>
              </a:rPr>
              <a:pPr marL="0" marR="0" lvl="0" indent="0" algn="r" defTabSz="914400" rtl="0" eaLnBrk="1" fontAlgn="base" latinLnBrk="0" hangingPunct="1">
                <a:lnSpc>
                  <a:spcPct val="100000"/>
                </a:lnSpc>
                <a:spcBef>
                  <a:spcPct val="0"/>
                </a:spcBef>
                <a:spcAft>
                  <a:spcPct val="0"/>
                </a:spcAft>
                <a:buClrTx/>
                <a:buSzTx/>
                <a:buFontTx/>
                <a:buNone/>
                <a:tabLst/>
                <a:defRPr/>
              </a:pPr>
              <a:t>93</a:t>
            </a:fld>
            <a:endParaRPr kumimoji="1" lang="en-US" altLang="ja-JP" sz="2400" b="0" i="0" u="none" strike="noStrike" kern="1200" cap="none" spc="0" normalizeH="0" baseline="0" noProof="0" dirty="0">
              <a:ln>
                <a:noFill/>
              </a:ln>
              <a:solidFill>
                <a:prstClr val="black"/>
              </a:solidFill>
              <a:effectLst/>
              <a:uLnTx/>
              <a:uFillTx/>
            </a:endParaRPr>
          </a:p>
        </p:txBody>
      </p:sp>
      <p:sp>
        <p:nvSpPr>
          <p:cNvPr id="70658" name="正方形/長方形 4"/>
          <p:cNvSpPr>
            <a:spLocks noChangeArrowheads="1"/>
          </p:cNvSpPr>
          <p:nvPr/>
        </p:nvSpPr>
        <p:spPr bwMode="auto">
          <a:xfrm>
            <a:off x="0" y="0"/>
            <a:ext cx="9144000"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高等学校</a:t>
            </a:r>
            <a:r>
              <a:rPr lang="en-US" altLang="ja-JP" sz="3600" b="1" dirty="0">
                <a:solidFill>
                  <a:srgbClr val="1F497D"/>
                </a:solidFill>
                <a:latin typeface="BIZ UDPゴシック" panose="020B0400000000000000" pitchFamily="50" charset="-128"/>
                <a:ea typeface="BIZ UDPゴシック" panose="020B0400000000000000" pitchFamily="50" charset="-128"/>
                <a:cs typeface="+mj-cs"/>
              </a:rPr>
              <a:t>】 </a:t>
            </a:r>
            <a:r>
              <a:rPr lang="ja-JP" altLang="en-US" sz="3600" b="1" dirty="0">
                <a:solidFill>
                  <a:srgbClr val="1F497D"/>
                </a:solidFill>
                <a:latin typeface="BIZ UDPゴシック" panose="020B0400000000000000" pitchFamily="50" charset="-128"/>
                <a:ea typeface="BIZ UDPゴシック" panose="020B0400000000000000" pitchFamily="50" charset="-128"/>
                <a:cs typeface="+mj-cs"/>
              </a:rPr>
              <a:t>「保健体育」</a:t>
            </a:r>
          </a:p>
        </p:txBody>
      </p:sp>
      <p:sp>
        <p:nvSpPr>
          <p:cNvPr id="3" name="正方形/長方形 2"/>
          <p:cNvSpPr/>
          <p:nvPr/>
        </p:nvSpPr>
        <p:spPr>
          <a:xfrm>
            <a:off x="755576" y="1556792"/>
            <a:ext cx="7560840" cy="35394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保健体育科においても，各分野の特質を踏まえ，</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情報モラル</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等にも配慮した上で，必要に応じて，コンピュータや情報通信ネットワークなどを適切に活用し，学習の効果を高めるように配慮することを示している。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　（中略）</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また，</a:t>
            </a:r>
            <a:r>
              <a:rPr kumimoji="1" lang="ja-JP" altLang="en-US" sz="2800" b="0" i="0" u="none" strike="noStrike" kern="1200" cap="none" spc="0" normalizeH="0" baseline="0" noProof="0" dirty="0">
                <a:ln>
                  <a:noFill/>
                </a:ln>
                <a:solidFill>
                  <a:srgbClr val="FF0000"/>
                </a:solidFill>
                <a:effectLst/>
                <a:uLnTx/>
                <a:uFillTx/>
                <a:latin typeface="BIZ UDPゴシック" panose="020B0400000000000000" pitchFamily="50" charset="-128"/>
                <a:ea typeface="BIZ UDPゴシック" panose="020B0400000000000000" pitchFamily="50" charset="-128"/>
              </a:rPr>
              <a:t>情報機器の使用と健康との関わり</a:t>
            </a:r>
            <a:r>
              <a:rPr kumimoji="1" lang="ja-JP" altLang="en-US" sz="28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について取り扱うことにも配慮することが大切である。</a:t>
            </a:r>
          </a:p>
        </p:txBody>
      </p:sp>
    </p:spTree>
    <p:extLst>
      <p:ext uri="{BB962C8B-B14F-4D97-AF65-F5344CB8AC3E}">
        <p14:creationId xmlns:p14="http://schemas.microsoft.com/office/powerpoint/2010/main" val="3463967635"/>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fld id="{0A06D554-DD5D-4F12-98AC-83DBCA16E054}" type="slidenum">
              <a:rPr lang="en-US" altLang="ja-JP" b="0" smtClean="0"/>
              <a:pPr/>
              <a:t>94</a:t>
            </a:fld>
            <a:endParaRPr lang="en-US" altLang="ja-JP" b="0" dirty="0"/>
          </a:p>
        </p:txBody>
      </p:sp>
      <p:sp>
        <p:nvSpPr>
          <p:cNvPr id="99331" name="Rectangle 3"/>
          <p:cNvSpPr>
            <a:spLocks noGrp="1" noChangeArrowheads="1"/>
          </p:cNvSpPr>
          <p:nvPr>
            <p:ph type="body" idx="1"/>
          </p:nvPr>
        </p:nvSpPr>
        <p:spPr>
          <a:xfrm>
            <a:off x="107950" y="1600200"/>
            <a:ext cx="8928546" cy="4525963"/>
          </a:xfrm>
        </p:spPr>
        <p:txBody>
          <a:bodyPr/>
          <a:lstStyle/>
          <a:p>
            <a:pPr>
              <a:buFontTx/>
              <a:buNone/>
            </a:pPr>
            <a:endParaRPr lang="en-US" altLang="ja-JP" sz="4800" b="1" dirty="0"/>
          </a:p>
          <a:p>
            <a:pPr>
              <a:buFontTx/>
              <a:buNone/>
            </a:pPr>
            <a:r>
              <a:rPr lang="ja-JP" altLang="en-US" sz="4800" b="1" dirty="0"/>
              <a:t>４　「ネット社会の歩き方」の活用</a:t>
            </a:r>
          </a:p>
        </p:txBody>
      </p:sp>
    </p:spTree>
    <p:extLst>
      <p:ext uri="{BB962C8B-B14F-4D97-AF65-F5344CB8AC3E}">
        <p14:creationId xmlns:p14="http://schemas.microsoft.com/office/powerpoint/2010/main" val="198560375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6"/>
          <p:cNvSpPr>
            <a:spLocks noGrp="1" noChangeArrowheads="1"/>
          </p:cNvSpPr>
          <p:nvPr>
            <p:ph type="sldNum" sz="quarter" idx="12"/>
          </p:nvPr>
        </p:nvSpPr>
        <p:spPr>
          <a:noFill/>
        </p:spPr>
        <p:txBody>
          <a:bodyPr/>
          <a:lstStyle/>
          <a:p>
            <a:fld id="{0537008B-31B1-4C0B-BE8F-1B24E1FD979E}" type="slidenum">
              <a:rPr lang="en-US" altLang="ja-JP" b="0" smtClean="0"/>
              <a:pPr/>
              <a:t>95</a:t>
            </a:fld>
            <a:endParaRPr lang="en-US" altLang="ja-JP" b="0"/>
          </a:p>
        </p:txBody>
      </p:sp>
      <p:sp>
        <p:nvSpPr>
          <p:cNvPr id="100355" name="テキスト ボックス 4"/>
          <p:cNvSpPr txBox="1">
            <a:spLocks noChangeArrowheads="1"/>
          </p:cNvSpPr>
          <p:nvPr/>
        </p:nvSpPr>
        <p:spPr bwMode="auto">
          <a:xfrm>
            <a:off x="0" y="0"/>
            <a:ext cx="9143999" cy="584775"/>
          </a:xfrm>
          <a:prstGeom prst="rect">
            <a:avLst/>
          </a:prstGeom>
          <a:noFill/>
          <a:ln w="9525">
            <a:noFill/>
            <a:miter lim="800000"/>
            <a:headEnd/>
            <a:tailEnd/>
          </a:ln>
        </p:spPr>
        <p:txBody>
          <a:bodyPr wrap="square">
            <a:spAutoFit/>
          </a:bodyPr>
          <a:lstStyle/>
          <a:p>
            <a:pPr algn="ctr"/>
            <a:r>
              <a:rPr lang="ja-JP" altLang="en-US" sz="3200" b="1" dirty="0">
                <a:solidFill>
                  <a:srgbClr val="1F497D"/>
                </a:solidFill>
                <a:latin typeface="+mj-lt"/>
                <a:ea typeface="BIZ UDPゴシック" panose="020B0400000000000000" pitchFamily="50" charset="-128"/>
                <a:cs typeface="+mj-cs"/>
              </a:rPr>
              <a:t>情報モラル教材ポータル　「ネット社会の歩き方」</a:t>
            </a:r>
          </a:p>
        </p:txBody>
      </p:sp>
      <p:sp>
        <p:nvSpPr>
          <p:cNvPr id="100357" name="Text Box 6"/>
          <p:cNvSpPr txBox="1">
            <a:spLocks noChangeArrowheads="1"/>
          </p:cNvSpPr>
          <p:nvPr/>
        </p:nvSpPr>
        <p:spPr bwMode="auto">
          <a:xfrm>
            <a:off x="1907704" y="6375400"/>
            <a:ext cx="4752553" cy="369332"/>
          </a:xfrm>
          <a:prstGeom prst="rect">
            <a:avLst/>
          </a:prstGeom>
          <a:noFill/>
          <a:ln w="9525">
            <a:noFill/>
            <a:miter lim="800000"/>
            <a:headEnd/>
            <a:tailEnd/>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US" altLang="ja-JP" sz="1800" b="0" i="0" u="none" strike="noStrike" cap="none" dirty="0">
                <a:solidFill>
                  <a:schemeClr val="dk1"/>
                </a:solidFill>
                <a:latin typeface="BIZ UDPゴシック" panose="020B0400000000000000" pitchFamily="50" charset="-128"/>
                <a:ea typeface="BIZ UDPゴシック" panose="020B0400000000000000" pitchFamily="50" charset="-128"/>
                <a:sym typeface="Arial"/>
              </a:rPr>
              <a:t>https://www.japet.or.jp/net-walk/</a:t>
            </a:r>
          </a:p>
        </p:txBody>
      </p:sp>
      <p:pic>
        <p:nvPicPr>
          <p:cNvPr id="2" name="図 1">
            <a:extLst>
              <a:ext uri="{FF2B5EF4-FFF2-40B4-BE49-F238E27FC236}">
                <a16:creationId xmlns:a16="http://schemas.microsoft.com/office/drawing/2014/main" id="{ECF3F0F3-EFCA-4EC5-8D88-206CB233631C}"/>
              </a:ext>
            </a:extLst>
          </p:cNvPr>
          <p:cNvPicPr>
            <a:picLocks noChangeAspect="1"/>
          </p:cNvPicPr>
          <p:nvPr/>
        </p:nvPicPr>
        <p:blipFill>
          <a:blip r:embed="rId3"/>
          <a:stretch>
            <a:fillRect/>
          </a:stretch>
        </p:blipFill>
        <p:spPr>
          <a:xfrm>
            <a:off x="1005728" y="734133"/>
            <a:ext cx="7132543" cy="5498259"/>
          </a:xfrm>
          <a:prstGeom prst="rect">
            <a:avLst/>
          </a:prstGeom>
        </p:spPr>
      </p:pic>
      <p:pic>
        <p:nvPicPr>
          <p:cNvPr id="1026" name="Picture 2">
            <a:extLst>
              <a:ext uri="{FF2B5EF4-FFF2-40B4-BE49-F238E27FC236}">
                <a16:creationId xmlns:a16="http://schemas.microsoft.com/office/drawing/2014/main" id="{040CC459-0263-E9DB-0F79-C4A91EA296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1058" y="4276544"/>
            <a:ext cx="1532458" cy="1532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160757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468544" cy="620688"/>
          </a:xfrm>
        </p:spPr>
        <p:txBody>
          <a:bodyPr/>
          <a:lstStyle/>
          <a:p>
            <a:r>
              <a:rPr lang="ja-JP" altLang="en-US" sz="3000" b="1" kern="1200" dirty="0">
                <a:solidFill>
                  <a:srgbClr val="1F497D"/>
                </a:solidFill>
              </a:rPr>
              <a:t>情報モラル教材「ネット社会の歩き方」（デジタル媒体）</a:t>
            </a:r>
          </a:p>
        </p:txBody>
      </p:sp>
      <p:sp>
        <p:nvSpPr>
          <p:cNvPr id="5" name="テキスト ボックス 4"/>
          <p:cNvSpPr txBox="1"/>
          <p:nvPr/>
        </p:nvSpPr>
        <p:spPr>
          <a:xfrm>
            <a:off x="-1" y="692696"/>
            <a:ext cx="914400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zh-TW" altLang="en-US" sz="2800" b="1" i="0" u="none" strike="noStrike" kern="0" cap="none" spc="0" normalizeH="0" baseline="0" noProof="0" dirty="0">
                <a:ln>
                  <a:noFill/>
                </a:ln>
                <a:solidFill>
                  <a:srgbClr val="244061"/>
                </a:solidFill>
                <a:effectLst/>
                <a:uLnTx/>
                <a:uFillTx/>
                <a:latin typeface="BIZ UDPゴシック" panose="020B0400000000000000" pitchFamily="50" charset="-128"/>
                <a:ea typeface="BIZ UDPゴシック" panose="020B0400000000000000" pitchFamily="50" charset="-128"/>
                <a:cs typeface="Arial"/>
                <a:sym typeface="Arial"/>
              </a:rPr>
              <a:t>無償配布 </a:t>
            </a:r>
            <a:r>
              <a:rPr kumimoji="0" lang="en-US" altLang="zh-TW" sz="2800" b="1" i="0" u="none" strike="noStrike" kern="0" cap="none" spc="0" normalizeH="0" baseline="0" noProof="0" dirty="0">
                <a:ln>
                  <a:noFill/>
                </a:ln>
                <a:solidFill>
                  <a:srgbClr val="244061"/>
                </a:solidFill>
                <a:effectLst/>
                <a:uLnTx/>
                <a:uFillTx/>
                <a:latin typeface="BIZ UDPゴシック" panose="020B0400000000000000" pitchFamily="50" charset="-128"/>
                <a:ea typeface="BIZ UDPゴシック" panose="020B0400000000000000" pitchFamily="50" charset="-128"/>
                <a:cs typeface="Arial"/>
                <a:sym typeface="Arial"/>
              </a:rPr>
              <a:t>https://www.japet.or.jp/net-walk/</a:t>
            </a:r>
            <a:endParaRPr kumimoji="0" lang="zh-TW" altLang="en-US" sz="2800" b="0" i="0" u="none" strike="noStrike" kern="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Arial"/>
              <a:sym typeface="Arial"/>
            </a:endParaRPr>
          </a:p>
        </p:txBody>
      </p:sp>
      <p:sp>
        <p:nvSpPr>
          <p:cNvPr id="20" name="角丸四角形 19"/>
          <p:cNvSpPr/>
          <p:nvPr/>
        </p:nvSpPr>
        <p:spPr>
          <a:xfrm>
            <a:off x="193465" y="1483450"/>
            <a:ext cx="3756178"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ea typeface="BIZ UDPゴシック" panose="020B0400000000000000" pitchFamily="50" charset="-128"/>
              </a:rPr>
              <a:t>動画教材</a:t>
            </a:r>
          </a:p>
        </p:txBody>
      </p:sp>
      <p:sp>
        <p:nvSpPr>
          <p:cNvPr id="22" name="角丸四角形 21"/>
          <p:cNvSpPr/>
          <p:nvPr/>
        </p:nvSpPr>
        <p:spPr>
          <a:xfrm>
            <a:off x="4644008" y="1469553"/>
            <a:ext cx="4169246" cy="647303"/>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ea typeface="BIZ UDPゴシック" panose="020B0400000000000000" pitchFamily="50" charset="-128"/>
              </a:rPr>
              <a:t>ペープサート</a:t>
            </a:r>
            <a:r>
              <a:rPr kumimoji="1" lang="ja-JP" altLang="en-US" sz="3200" b="1" dirty="0">
                <a:solidFill>
                  <a:schemeClr val="bg1"/>
                </a:solidFill>
                <a:ea typeface="BIZ UDPゴシック" panose="020B0400000000000000" pitchFamily="50" charset="-128"/>
              </a:rPr>
              <a:t>教材</a:t>
            </a:r>
          </a:p>
        </p:txBody>
      </p:sp>
      <p:pic>
        <p:nvPicPr>
          <p:cNvPr id="7" name="図 6"/>
          <p:cNvPicPr>
            <a:picLocks noChangeAspect="1"/>
          </p:cNvPicPr>
          <p:nvPr/>
        </p:nvPicPr>
        <p:blipFill>
          <a:blip r:embed="rId3"/>
          <a:stretch>
            <a:fillRect/>
          </a:stretch>
        </p:blipFill>
        <p:spPr>
          <a:xfrm>
            <a:off x="5292080" y="4787508"/>
            <a:ext cx="2598245" cy="570518"/>
          </a:xfrm>
          <a:prstGeom prst="rect">
            <a:avLst/>
          </a:prstGeom>
          <a:ln>
            <a:solidFill>
              <a:schemeClr val="tx1"/>
            </a:solidFill>
          </a:ln>
        </p:spPr>
      </p:pic>
      <p:pic>
        <p:nvPicPr>
          <p:cNvPr id="10" name="図 9"/>
          <p:cNvPicPr>
            <a:picLocks noChangeAspect="1"/>
          </p:cNvPicPr>
          <p:nvPr/>
        </p:nvPicPr>
        <p:blipFill>
          <a:blip r:embed="rId4"/>
          <a:stretch>
            <a:fillRect/>
          </a:stretch>
        </p:blipFill>
        <p:spPr>
          <a:xfrm>
            <a:off x="5305558" y="5484942"/>
            <a:ext cx="2584767" cy="564945"/>
          </a:xfrm>
          <a:prstGeom prst="rect">
            <a:avLst/>
          </a:prstGeom>
          <a:ln>
            <a:solidFill>
              <a:schemeClr val="tx1"/>
            </a:solidFill>
          </a:ln>
        </p:spPr>
      </p:pic>
      <p:pic>
        <p:nvPicPr>
          <p:cNvPr id="11" name="図 10"/>
          <p:cNvPicPr>
            <a:picLocks noChangeAspect="1"/>
          </p:cNvPicPr>
          <p:nvPr/>
        </p:nvPicPr>
        <p:blipFill>
          <a:blip r:embed="rId5"/>
          <a:stretch>
            <a:fillRect/>
          </a:stretch>
        </p:blipFill>
        <p:spPr>
          <a:xfrm>
            <a:off x="5292080" y="6176803"/>
            <a:ext cx="2627133" cy="572029"/>
          </a:xfrm>
          <a:prstGeom prst="rect">
            <a:avLst/>
          </a:prstGeom>
          <a:ln>
            <a:solidFill>
              <a:schemeClr val="tx1"/>
            </a:solidFill>
          </a:ln>
        </p:spPr>
      </p:pic>
      <p:pic>
        <p:nvPicPr>
          <p:cNvPr id="13" name="図 12"/>
          <p:cNvPicPr>
            <a:picLocks noChangeAspect="1"/>
          </p:cNvPicPr>
          <p:nvPr/>
        </p:nvPicPr>
        <p:blipFill rotWithShape="1">
          <a:blip r:embed="rId6"/>
          <a:srcRect l="34331"/>
          <a:stretch/>
        </p:blipFill>
        <p:spPr>
          <a:xfrm>
            <a:off x="5338883" y="2180222"/>
            <a:ext cx="2390573" cy="1995714"/>
          </a:xfrm>
          <a:prstGeom prst="rect">
            <a:avLst/>
          </a:prstGeom>
        </p:spPr>
      </p:pic>
      <p:sp>
        <p:nvSpPr>
          <p:cNvPr id="23" name="右矢印 22"/>
          <p:cNvSpPr/>
          <p:nvPr/>
        </p:nvSpPr>
        <p:spPr>
          <a:xfrm rot="5400000">
            <a:off x="6330414" y="4271297"/>
            <a:ext cx="521575" cy="457586"/>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ea typeface="BIZ UDPゴシック" panose="020B0400000000000000" pitchFamily="50" charset="-128"/>
            </a:endParaRPr>
          </a:p>
        </p:txBody>
      </p:sp>
      <p:pic>
        <p:nvPicPr>
          <p:cNvPr id="26" name="図 25">
            <a:extLst>
              <a:ext uri="{FF2B5EF4-FFF2-40B4-BE49-F238E27FC236}">
                <a16:creationId xmlns:a16="http://schemas.microsoft.com/office/drawing/2014/main" id="{AD086B48-1C09-46B6-B460-BE04BE326D74}"/>
              </a:ext>
            </a:extLst>
          </p:cNvPr>
          <p:cNvPicPr>
            <a:picLocks noChangeAspect="1"/>
          </p:cNvPicPr>
          <p:nvPr/>
        </p:nvPicPr>
        <p:blipFill>
          <a:blip r:embed="rId7"/>
          <a:stretch>
            <a:fillRect/>
          </a:stretch>
        </p:blipFill>
        <p:spPr>
          <a:xfrm>
            <a:off x="193465" y="2261278"/>
            <a:ext cx="3756178" cy="4596721"/>
          </a:xfrm>
          <a:prstGeom prst="rect">
            <a:avLst/>
          </a:prstGeom>
        </p:spPr>
      </p:pic>
      <p:sp>
        <p:nvSpPr>
          <p:cNvPr id="27" name="Rectangle 6">
            <a:extLst>
              <a:ext uri="{FF2B5EF4-FFF2-40B4-BE49-F238E27FC236}">
                <a16:creationId xmlns:a16="http://schemas.microsoft.com/office/drawing/2014/main" id="{5E967D41-CC9E-4E91-AABE-432A6189F90C}"/>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96</a:t>
            </a:fld>
            <a:endParaRPr kumimoji="1" lang="en-US" altLang="ja-JP" sz="24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18839122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759"/>
        <p:cNvGrpSpPr/>
        <p:nvPr/>
      </p:nvGrpSpPr>
      <p:grpSpPr>
        <a:xfrm>
          <a:off x="0" y="0"/>
          <a:ext cx="0" cy="0"/>
          <a:chOff x="0" y="0"/>
          <a:chExt cx="0" cy="0"/>
        </a:xfrm>
      </p:grpSpPr>
      <p:sp>
        <p:nvSpPr>
          <p:cNvPr id="1760" name="Google Shape;1760;p229"/>
          <p:cNvSpPr txBox="1">
            <a:spLocks noGrp="1"/>
          </p:cNvSpPr>
          <p:nvPr>
            <p:ph type="title"/>
          </p:nvPr>
        </p:nvSpPr>
        <p:spPr>
          <a:xfrm>
            <a:off x="0" y="0"/>
            <a:ext cx="9144000" cy="689223"/>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chemeClr val="dk1"/>
                </a:solidFill>
                <a:latin typeface="BIZ UDPゴシック" panose="020B0400000000000000" pitchFamily="50" charset="-128"/>
                <a:ea typeface="BIZ UDPゴシック" panose="020B0400000000000000" pitchFamily="50" charset="-128"/>
                <a:sym typeface="Arial"/>
              </a:rPr>
              <a:t>新作動画教材10点　紹介</a:t>
            </a:r>
            <a:endParaRPr b="1" dirty="0">
              <a:latin typeface="BIZ UDPゴシック" panose="020B0400000000000000" pitchFamily="50" charset="-128"/>
              <a:ea typeface="BIZ UDPゴシック" panose="020B0400000000000000" pitchFamily="50" charset="-128"/>
            </a:endParaRPr>
          </a:p>
        </p:txBody>
      </p:sp>
      <p:grpSp>
        <p:nvGrpSpPr>
          <p:cNvPr id="1762" name="Google Shape;1762;p229"/>
          <p:cNvGrpSpPr/>
          <p:nvPr/>
        </p:nvGrpSpPr>
        <p:grpSpPr>
          <a:xfrm>
            <a:off x="193249" y="847867"/>
            <a:ext cx="2736000" cy="2763694"/>
            <a:chOff x="193249" y="847867"/>
            <a:chExt cx="2736000" cy="2763694"/>
          </a:xfrm>
        </p:grpSpPr>
        <p:sp>
          <p:nvSpPr>
            <p:cNvPr id="1763" name="Google Shape;1763;p229"/>
            <p:cNvSpPr/>
            <p:nvPr/>
          </p:nvSpPr>
          <p:spPr>
            <a:xfrm>
              <a:off x="193249" y="2872897"/>
              <a:ext cx="2736000" cy="738664"/>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764" name="Google Shape;1764;p229"/>
            <p:cNvSpPr txBox="1"/>
            <p:nvPr/>
          </p:nvSpPr>
          <p:spPr>
            <a:xfrm>
              <a:off x="193249" y="2890757"/>
              <a:ext cx="2736000" cy="6924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ja-JP" sz="1300" b="1" i="0" u="none" strike="noStrike" cap="none">
                  <a:solidFill>
                    <a:srgbClr val="000000"/>
                  </a:solidFill>
                  <a:latin typeface="BIZ UDPゴシック" panose="020B0400000000000000" pitchFamily="50" charset="-128"/>
                  <a:ea typeface="BIZ UDPゴシック" panose="020B0400000000000000" pitchFamily="50" charset="-128"/>
                  <a:sym typeface="Arial"/>
                </a:rPr>
                <a:t>「SNSで知り合った人と直接会うことには多くのリスクがある」ということを考えていきます。</a:t>
              </a:r>
              <a:endParaRPr sz="13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765" name="Google Shape;1765;p229"/>
            <p:cNvSpPr/>
            <p:nvPr/>
          </p:nvSpPr>
          <p:spPr>
            <a:xfrm>
              <a:off x="283249" y="2416095"/>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信頼できる人だと思ったのに･･･</a:t>
              </a:r>
              <a:endParaRPr>
                <a:latin typeface="BIZ UDPゴシック" panose="020B0400000000000000" pitchFamily="50" charset="-128"/>
                <a:ea typeface="BIZ UDPゴシック" panose="020B0400000000000000" pitchFamily="50" charset="-128"/>
              </a:endParaRPr>
            </a:p>
          </p:txBody>
        </p:sp>
        <p:pic>
          <p:nvPicPr>
            <p:cNvPr id="1766" name="Google Shape;1766;p229"/>
            <p:cNvPicPr preferRelativeResize="0"/>
            <p:nvPr/>
          </p:nvPicPr>
          <p:blipFill rotWithShape="1">
            <a:blip r:embed="rId3">
              <a:alphaModFix/>
            </a:blip>
            <a:srcRect/>
            <a:stretch/>
          </p:blipFill>
          <p:spPr>
            <a:xfrm>
              <a:off x="245795" y="847867"/>
              <a:ext cx="2627824" cy="1476000"/>
            </a:xfrm>
            <a:prstGeom prst="rect">
              <a:avLst/>
            </a:prstGeom>
            <a:noFill/>
            <a:ln>
              <a:noFill/>
            </a:ln>
          </p:spPr>
        </p:pic>
      </p:grpSp>
      <p:grpSp>
        <p:nvGrpSpPr>
          <p:cNvPr id="1767" name="Google Shape;1767;p229"/>
          <p:cNvGrpSpPr/>
          <p:nvPr/>
        </p:nvGrpSpPr>
        <p:grpSpPr>
          <a:xfrm>
            <a:off x="3009790" y="837765"/>
            <a:ext cx="3063746" cy="2773796"/>
            <a:chOff x="3009790" y="837765"/>
            <a:chExt cx="3063746" cy="2773796"/>
          </a:xfrm>
        </p:grpSpPr>
        <p:sp>
          <p:nvSpPr>
            <p:cNvPr id="1768" name="Google Shape;1768;p229"/>
            <p:cNvSpPr txBox="1"/>
            <p:nvPr/>
          </p:nvSpPr>
          <p:spPr>
            <a:xfrm>
              <a:off x="3009790" y="2872897"/>
              <a:ext cx="3062614" cy="7386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0000"/>
                  </a:solidFill>
                  <a:latin typeface="BIZ UDPゴシック" panose="020B0400000000000000" pitchFamily="50" charset="-128"/>
                  <a:ea typeface="BIZ UDPゴシック" panose="020B0400000000000000" pitchFamily="50" charset="-128"/>
                  <a:sym typeface="Arial"/>
                </a:rPr>
                <a:t>工場見学を例に電子メールを出すときは，どのような書き方をすればよいのか，みんなで考えていきます。</a:t>
              </a:r>
              <a:endParaRPr>
                <a:latin typeface="BIZ UDPゴシック" panose="020B0400000000000000" pitchFamily="50" charset="-128"/>
                <a:ea typeface="BIZ UDPゴシック" panose="020B0400000000000000" pitchFamily="50" charset="-128"/>
              </a:endParaRPr>
            </a:p>
          </p:txBody>
        </p:sp>
        <p:grpSp>
          <p:nvGrpSpPr>
            <p:cNvPr id="1769" name="Google Shape;1769;p229"/>
            <p:cNvGrpSpPr/>
            <p:nvPr/>
          </p:nvGrpSpPr>
          <p:grpSpPr>
            <a:xfrm>
              <a:off x="3049536" y="837765"/>
              <a:ext cx="3024000" cy="2773796"/>
              <a:chOff x="3049536" y="837765"/>
              <a:chExt cx="3024000" cy="2773796"/>
            </a:xfrm>
          </p:grpSpPr>
          <p:sp>
            <p:nvSpPr>
              <p:cNvPr id="1770" name="Google Shape;1770;p229"/>
              <p:cNvSpPr/>
              <p:nvPr/>
            </p:nvSpPr>
            <p:spPr>
              <a:xfrm>
                <a:off x="3049536" y="2872897"/>
                <a:ext cx="3024000" cy="738664"/>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771" name="Google Shape;1771;p229"/>
              <p:cNvSpPr/>
              <p:nvPr/>
            </p:nvSpPr>
            <p:spPr>
              <a:xfrm>
                <a:off x="3263097" y="2423000"/>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電子メールってどう書くの？</a:t>
                </a:r>
                <a:endParaRPr>
                  <a:latin typeface="BIZ UDPゴシック" panose="020B0400000000000000" pitchFamily="50" charset="-128"/>
                  <a:ea typeface="BIZ UDPゴシック" panose="020B0400000000000000" pitchFamily="50" charset="-128"/>
                </a:endParaRPr>
              </a:p>
            </p:txBody>
          </p:sp>
          <p:pic>
            <p:nvPicPr>
              <p:cNvPr id="1772" name="Google Shape;1772;p229"/>
              <p:cNvPicPr preferRelativeResize="0"/>
              <p:nvPr/>
            </p:nvPicPr>
            <p:blipFill rotWithShape="1">
              <a:blip r:embed="rId4">
                <a:alphaModFix/>
              </a:blip>
              <a:srcRect/>
              <a:stretch/>
            </p:blipFill>
            <p:spPr>
              <a:xfrm>
                <a:off x="3226839" y="837765"/>
                <a:ext cx="2628517" cy="1476000"/>
              </a:xfrm>
              <a:prstGeom prst="rect">
                <a:avLst/>
              </a:prstGeom>
              <a:noFill/>
              <a:ln>
                <a:noFill/>
              </a:ln>
            </p:spPr>
          </p:pic>
        </p:grpSp>
      </p:grpSp>
      <p:grpSp>
        <p:nvGrpSpPr>
          <p:cNvPr id="1773" name="Google Shape;1773;p229"/>
          <p:cNvGrpSpPr/>
          <p:nvPr/>
        </p:nvGrpSpPr>
        <p:grpSpPr>
          <a:xfrm>
            <a:off x="6152946" y="816119"/>
            <a:ext cx="2862519" cy="2796869"/>
            <a:chOff x="6152946" y="816119"/>
            <a:chExt cx="2862519" cy="2796869"/>
          </a:xfrm>
        </p:grpSpPr>
        <p:sp>
          <p:nvSpPr>
            <p:cNvPr id="1774" name="Google Shape;1774;p229"/>
            <p:cNvSpPr/>
            <p:nvPr/>
          </p:nvSpPr>
          <p:spPr>
            <a:xfrm>
              <a:off x="6203505" y="2872897"/>
              <a:ext cx="2761400" cy="738664"/>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nvGrpSpPr>
            <p:cNvPr id="1775" name="Google Shape;1775;p229"/>
            <p:cNvGrpSpPr/>
            <p:nvPr/>
          </p:nvGrpSpPr>
          <p:grpSpPr>
            <a:xfrm>
              <a:off x="6152946" y="816119"/>
              <a:ext cx="2862519" cy="2796869"/>
              <a:chOff x="6152946" y="816119"/>
              <a:chExt cx="2862519" cy="2796869"/>
            </a:xfrm>
          </p:grpSpPr>
          <p:sp>
            <p:nvSpPr>
              <p:cNvPr id="1776" name="Google Shape;1776;p229"/>
              <p:cNvSpPr txBox="1"/>
              <p:nvPr/>
            </p:nvSpPr>
            <p:spPr>
              <a:xfrm>
                <a:off x="6152946" y="2874324"/>
                <a:ext cx="2862519" cy="7386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0000"/>
                    </a:solidFill>
                    <a:latin typeface="BIZ UDPゴシック" panose="020B0400000000000000" pitchFamily="50" charset="-128"/>
                    <a:ea typeface="BIZ UDPゴシック" panose="020B0400000000000000" pitchFamily="50" charset="-128"/>
                    <a:sym typeface="Arial"/>
                  </a:rPr>
                  <a:t>クラウドサービスは便利ですが、使用する場合に気を付けなければならことについて考えてきます。</a:t>
                </a:r>
                <a:endParaRPr sz="1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777" name="Google Shape;1777;p229"/>
              <p:cNvSpPr/>
              <p:nvPr/>
            </p:nvSpPr>
            <p:spPr>
              <a:xfrm>
                <a:off x="6306205" y="2408017"/>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クラウドの落とし穴</a:t>
                </a:r>
                <a:endParaRPr>
                  <a:latin typeface="BIZ UDPゴシック" panose="020B0400000000000000" pitchFamily="50" charset="-128"/>
                  <a:ea typeface="BIZ UDPゴシック" panose="020B0400000000000000" pitchFamily="50" charset="-128"/>
                </a:endParaRPr>
              </a:p>
            </p:txBody>
          </p:sp>
          <p:pic>
            <p:nvPicPr>
              <p:cNvPr id="1778" name="Google Shape;1778;p229"/>
              <p:cNvPicPr preferRelativeResize="0"/>
              <p:nvPr/>
            </p:nvPicPr>
            <p:blipFill rotWithShape="1">
              <a:blip r:embed="rId5">
                <a:alphaModFix/>
              </a:blip>
              <a:srcRect/>
              <a:stretch/>
            </p:blipFill>
            <p:spPr>
              <a:xfrm>
                <a:off x="6274137" y="816119"/>
                <a:ext cx="2620137" cy="1476000"/>
              </a:xfrm>
              <a:prstGeom prst="rect">
                <a:avLst/>
              </a:prstGeom>
              <a:noFill/>
              <a:ln>
                <a:noFill/>
              </a:ln>
            </p:spPr>
          </p:pic>
        </p:grpSp>
      </p:grpSp>
      <p:grpSp>
        <p:nvGrpSpPr>
          <p:cNvPr id="1779" name="Google Shape;1779;p229"/>
          <p:cNvGrpSpPr/>
          <p:nvPr/>
        </p:nvGrpSpPr>
        <p:grpSpPr>
          <a:xfrm>
            <a:off x="3107821" y="3822342"/>
            <a:ext cx="3062614" cy="2797533"/>
            <a:chOff x="5134181" y="3828276"/>
            <a:chExt cx="3062614" cy="2797533"/>
          </a:xfrm>
        </p:grpSpPr>
        <p:sp>
          <p:nvSpPr>
            <p:cNvPr id="1780" name="Google Shape;1780;p229"/>
            <p:cNvSpPr/>
            <p:nvPr/>
          </p:nvSpPr>
          <p:spPr>
            <a:xfrm>
              <a:off x="5207488" y="5892952"/>
              <a:ext cx="2916000" cy="720000"/>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781" name="Google Shape;1781;p229"/>
            <p:cNvSpPr txBox="1"/>
            <p:nvPr/>
          </p:nvSpPr>
          <p:spPr>
            <a:xfrm>
              <a:off x="5134181" y="5887145"/>
              <a:ext cx="3062614" cy="7386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rPr>
                <a:t>「好奇心を刺激するような情報」の問題点とその情報との向き合い方について考えていきます。</a:t>
              </a:r>
              <a:endParaRPr sz="1400" b="1"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782" name="Google Shape;1782;p229"/>
            <p:cNvSpPr/>
            <p:nvPr/>
          </p:nvSpPr>
          <p:spPr>
            <a:xfrm>
              <a:off x="5369488" y="5419427"/>
              <a:ext cx="2592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好奇心を刺激する情報に注意！</a:t>
              </a:r>
              <a:endParaRPr>
                <a:latin typeface="BIZ UDPゴシック" panose="020B0400000000000000" pitchFamily="50" charset="-128"/>
                <a:ea typeface="BIZ UDPゴシック" panose="020B0400000000000000" pitchFamily="50" charset="-128"/>
              </a:endParaRPr>
            </a:p>
          </p:txBody>
        </p:sp>
        <p:pic>
          <p:nvPicPr>
            <p:cNvPr id="1783" name="Google Shape;1783;p229"/>
            <p:cNvPicPr preferRelativeResize="0"/>
            <p:nvPr/>
          </p:nvPicPr>
          <p:blipFill rotWithShape="1">
            <a:blip r:embed="rId6">
              <a:alphaModFix/>
            </a:blip>
            <a:srcRect/>
            <a:stretch/>
          </p:blipFill>
          <p:spPr>
            <a:xfrm>
              <a:off x="5345503" y="3828276"/>
              <a:ext cx="2619278" cy="1476000"/>
            </a:xfrm>
            <a:prstGeom prst="rect">
              <a:avLst/>
            </a:prstGeom>
            <a:noFill/>
            <a:ln>
              <a:noFill/>
            </a:ln>
          </p:spPr>
        </p:pic>
      </p:grpSp>
      <p:grpSp>
        <p:nvGrpSpPr>
          <p:cNvPr id="1784" name="Google Shape;1784;p229"/>
          <p:cNvGrpSpPr/>
          <p:nvPr/>
        </p:nvGrpSpPr>
        <p:grpSpPr>
          <a:xfrm>
            <a:off x="238883" y="5396020"/>
            <a:ext cx="2880000" cy="1258142"/>
            <a:chOff x="1175455" y="5397282"/>
            <a:chExt cx="2880000" cy="1258142"/>
          </a:xfrm>
        </p:grpSpPr>
        <p:sp>
          <p:nvSpPr>
            <p:cNvPr id="1785" name="Google Shape;1785;p229"/>
            <p:cNvSpPr/>
            <p:nvPr/>
          </p:nvSpPr>
          <p:spPr>
            <a:xfrm>
              <a:off x="1175455" y="5863424"/>
              <a:ext cx="2880000" cy="792000"/>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grpSp>
          <p:nvGrpSpPr>
            <p:cNvPr id="1786" name="Google Shape;1786;p229"/>
            <p:cNvGrpSpPr/>
            <p:nvPr/>
          </p:nvGrpSpPr>
          <p:grpSpPr>
            <a:xfrm>
              <a:off x="1175455" y="5397282"/>
              <a:ext cx="2880000" cy="1253642"/>
              <a:chOff x="1175455" y="5397282"/>
              <a:chExt cx="2880000" cy="1253642"/>
            </a:xfrm>
          </p:grpSpPr>
          <p:sp>
            <p:nvSpPr>
              <p:cNvPr id="1787" name="Google Shape;1787;p229"/>
              <p:cNvSpPr txBox="1"/>
              <p:nvPr/>
            </p:nvSpPr>
            <p:spPr>
              <a:xfrm>
                <a:off x="1175455" y="5912301"/>
                <a:ext cx="288000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0000"/>
                    </a:solidFill>
                    <a:latin typeface="BIZ UDPゴシック" panose="020B0400000000000000" pitchFamily="50" charset="-128"/>
                    <a:ea typeface="BIZ UDPゴシック" panose="020B0400000000000000" pitchFamily="50" charset="-128"/>
                    <a:sym typeface="Arial"/>
                  </a:rPr>
                  <a:t>災害発生時に，誤った情報やデマに翻弄されずに情報を正しく判断する方法について考えていきます。</a:t>
                </a:r>
                <a:endParaRPr>
                  <a:latin typeface="BIZ UDPゴシック" panose="020B0400000000000000" pitchFamily="50" charset="-128"/>
                  <a:ea typeface="BIZ UDPゴシック" panose="020B0400000000000000" pitchFamily="50" charset="-128"/>
                </a:endParaRPr>
              </a:p>
            </p:txBody>
          </p:sp>
          <p:sp>
            <p:nvSpPr>
              <p:cNvPr id="1788" name="Google Shape;1788;p229"/>
              <p:cNvSpPr/>
              <p:nvPr/>
            </p:nvSpPr>
            <p:spPr>
              <a:xfrm>
                <a:off x="1311921" y="5397282"/>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その情報，本当に大丈夫？</a:t>
                </a:r>
                <a:endParaRPr>
                  <a:latin typeface="BIZ UDPゴシック" panose="020B0400000000000000" pitchFamily="50" charset="-128"/>
                  <a:ea typeface="BIZ UDPゴシック" panose="020B0400000000000000" pitchFamily="50" charset="-128"/>
                </a:endParaRPr>
              </a:p>
            </p:txBody>
          </p:sp>
        </p:grpSp>
      </p:grpSp>
      <p:pic>
        <p:nvPicPr>
          <p:cNvPr id="1789" name="Google Shape;1789;p229"/>
          <p:cNvPicPr preferRelativeResize="0"/>
          <p:nvPr/>
        </p:nvPicPr>
        <p:blipFill rotWithShape="1">
          <a:blip r:embed="rId7">
            <a:alphaModFix/>
          </a:blip>
          <a:srcRect/>
          <a:stretch/>
        </p:blipFill>
        <p:spPr>
          <a:xfrm>
            <a:off x="193249" y="3735619"/>
            <a:ext cx="2730067" cy="1580834"/>
          </a:xfrm>
          <a:prstGeom prst="rect">
            <a:avLst/>
          </a:prstGeom>
          <a:noFill/>
          <a:ln>
            <a:noFill/>
          </a:ln>
        </p:spPr>
      </p:pic>
      <p:sp>
        <p:nvSpPr>
          <p:cNvPr id="1790" name="Google Shape;1790;p229"/>
          <p:cNvSpPr txBox="1"/>
          <p:nvPr/>
        </p:nvSpPr>
        <p:spPr>
          <a:xfrm>
            <a:off x="6159373" y="4085825"/>
            <a:ext cx="3181299"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2400" b="1" i="0" u="none" strike="noStrike" cap="none">
                <a:solidFill>
                  <a:srgbClr val="000000"/>
                </a:solidFill>
                <a:latin typeface="BIZ UDPゴシック" panose="020B0400000000000000" pitchFamily="50" charset="-128"/>
                <a:ea typeface="BIZ UDPゴシック" panose="020B0400000000000000" pitchFamily="50" charset="-128"/>
                <a:sym typeface="Arial"/>
              </a:rPr>
              <a:t>学習指導案</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2400" b="1" i="0" u="none" strike="noStrike" cap="none">
                <a:solidFill>
                  <a:srgbClr val="000000"/>
                </a:solidFill>
                <a:latin typeface="BIZ UDPゴシック" panose="020B0400000000000000" pitchFamily="50" charset="-128"/>
                <a:ea typeface="BIZ UDPゴシック" panose="020B0400000000000000" pitchFamily="50" charset="-128"/>
                <a:sym typeface="Arial"/>
              </a:rPr>
              <a:t>ワークシート</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2400" b="1" i="0" u="none" strike="noStrike" cap="none">
                <a:solidFill>
                  <a:srgbClr val="000000"/>
                </a:solidFill>
                <a:latin typeface="BIZ UDPゴシック" panose="020B0400000000000000" pitchFamily="50" charset="-128"/>
                <a:ea typeface="BIZ UDPゴシック" panose="020B0400000000000000" pitchFamily="50" charset="-128"/>
                <a:sym typeface="Arial"/>
              </a:rPr>
              <a:t>ダウンロード可能</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 name="Rectangle 6">
            <a:extLst>
              <a:ext uri="{FF2B5EF4-FFF2-40B4-BE49-F238E27FC236}">
                <a16:creationId xmlns:a16="http://schemas.microsoft.com/office/drawing/2014/main" id="{74DE895D-5CC0-AF6F-7EE0-86190FBA8DE4}"/>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1" lang="en-US" altLang="ja-JP" sz="2400" b="0" i="0" u="none" strike="noStrike" kern="1200" cap="none" spc="0" normalizeH="0" baseline="0" noProof="0" dirty="0">
              <a:ln>
                <a:noFill/>
              </a:ln>
              <a:solidFill>
                <a:prstClr val="black"/>
              </a:solidFill>
              <a:effectLst/>
              <a:uLnTx/>
              <a:uFillTx/>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62"/>
                                        </p:tgtEl>
                                        <p:attrNameLst>
                                          <p:attrName>style.visibility</p:attrName>
                                        </p:attrNameLst>
                                      </p:cBhvr>
                                      <p:to>
                                        <p:strVal val="visible"/>
                                      </p:to>
                                    </p:set>
                                    <p:animEffect transition="in" filter="fade">
                                      <p:cBhvr>
                                        <p:cTn id="7" dur="500"/>
                                        <p:tgtEl>
                                          <p:spTgt spid="17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67"/>
                                        </p:tgtEl>
                                        <p:attrNameLst>
                                          <p:attrName>style.visibility</p:attrName>
                                        </p:attrNameLst>
                                      </p:cBhvr>
                                      <p:to>
                                        <p:strVal val="visible"/>
                                      </p:to>
                                    </p:set>
                                    <p:animEffect transition="in" filter="fade">
                                      <p:cBhvr>
                                        <p:cTn id="12" dur="500"/>
                                        <p:tgtEl>
                                          <p:spTgt spid="176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73"/>
                                        </p:tgtEl>
                                        <p:attrNameLst>
                                          <p:attrName>style.visibility</p:attrName>
                                        </p:attrNameLst>
                                      </p:cBhvr>
                                      <p:to>
                                        <p:strVal val="visible"/>
                                      </p:to>
                                    </p:set>
                                    <p:animEffect transition="in" filter="fade">
                                      <p:cBhvr>
                                        <p:cTn id="17" dur="500"/>
                                        <p:tgtEl>
                                          <p:spTgt spid="177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84"/>
                                        </p:tgtEl>
                                        <p:attrNameLst>
                                          <p:attrName>style.visibility</p:attrName>
                                        </p:attrNameLst>
                                      </p:cBhvr>
                                      <p:to>
                                        <p:strVal val="visible"/>
                                      </p:to>
                                    </p:set>
                                    <p:animEffect transition="in" filter="fade">
                                      <p:cBhvr>
                                        <p:cTn id="22" dur="500"/>
                                        <p:tgtEl>
                                          <p:spTgt spid="178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79"/>
                                        </p:tgtEl>
                                        <p:attrNameLst>
                                          <p:attrName>style.visibility</p:attrName>
                                        </p:attrNameLst>
                                      </p:cBhvr>
                                      <p:to>
                                        <p:strVal val="visible"/>
                                      </p:to>
                                    </p:set>
                                    <p:animEffect transition="in" filter="fade">
                                      <p:cBhvr>
                                        <p:cTn id="27" dur="500"/>
                                        <p:tgtEl>
                                          <p:spTgt spid="1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796"/>
        <p:cNvGrpSpPr/>
        <p:nvPr/>
      </p:nvGrpSpPr>
      <p:grpSpPr>
        <a:xfrm>
          <a:off x="0" y="0"/>
          <a:ext cx="0" cy="0"/>
          <a:chOff x="0" y="0"/>
          <a:chExt cx="0" cy="0"/>
        </a:xfrm>
      </p:grpSpPr>
      <p:sp>
        <p:nvSpPr>
          <p:cNvPr id="1797" name="Google Shape;1797;p230"/>
          <p:cNvSpPr txBox="1">
            <a:spLocks noGrp="1"/>
          </p:cNvSpPr>
          <p:nvPr>
            <p:ph type="title"/>
          </p:nvPr>
        </p:nvSpPr>
        <p:spPr>
          <a:xfrm>
            <a:off x="0" y="1"/>
            <a:ext cx="9144000" cy="66652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ja-JP" sz="3600" b="1" dirty="0">
                <a:solidFill>
                  <a:srgbClr val="1F497D"/>
                </a:solidFill>
                <a:latin typeface="BIZ UDPゴシック" panose="020B0400000000000000" pitchFamily="50" charset="-128"/>
                <a:ea typeface="BIZ UDPゴシック" panose="020B0400000000000000" pitchFamily="50" charset="-128"/>
                <a:sym typeface="Arial"/>
              </a:rPr>
              <a:t>新作動画教材10点　紹介</a:t>
            </a:r>
            <a:endParaRPr sz="3600" b="1" dirty="0">
              <a:latin typeface="BIZ UDPゴシック" panose="020B0400000000000000" pitchFamily="50" charset="-128"/>
              <a:ea typeface="BIZ UDPゴシック" panose="020B0400000000000000" pitchFamily="50" charset="-128"/>
              <a:sym typeface="Arial"/>
            </a:endParaRPr>
          </a:p>
        </p:txBody>
      </p:sp>
      <p:grpSp>
        <p:nvGrpSpPr>
          <p:cNvPr id="1798" name="Google Shape;1798;p230"/>
          <p:cNvGrpSpPr/>
          <p:nvPr/>
        </p:nvGrpSpPr>
        <p:grpSpPr>
          <a:xfrm>
            <a:off x="327314" y="2240882"/>
            <a:ext cx="2730067" cy="1323102"/>
            <a:chOff x="327314" y="2333907"/>
            <a:chExt cx="2730067" cy="1323102"/>
          </a:xfrm>
        </p:grpSpPr>
        <p:sp>
          <p:nvSpPr>
            <p:cNvPr id="1799" name="Google Shape;1799;p230"/>
            <p:cNvSpPr txBox="1"/>
            <p:nvPr/>
          </p:nvSpPr>
          <p:spPr>
            <a:xfrm>
              <a:off x="355194" y="2816458"/>
              <a:ext cx="2674306"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sym typeface="Arial"/>
                </a:rPr>
                <a:t>物事を決める時は、少数意見も尊重し、譲り合いながら話し合っていくことの大切さについて考えていきます。</a:t>
              </a:r>
              <a:endParaRPr>
                <a:latin typeface="BIZ UDPゴシック" panose="020B0400000000000000" pitchFamily="50" charset="-128"/>
                <a:ea typeface="BIZ UDPゴシック" panose="020B0400000000000000" pitchFamily="50" charset="-128"/>
              </a:endParaRPr>
            </a:p>
          </p:txBody>
        </p:sp>
        <p:sp>
          <p:nvSpPr>
            <p:cNvPr id="1800" name="Google Shape;1800;p230"/>
            <p:cNvSpPr/>
            <p:nvPr/>
          </p:nvSpPr>
          <p:spPr>
            <a:xfrm>
              <a:off x="327314" y="2829009"/>
              <a:ext cx="2730067" cy="828000"/>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01" name="Google Shape;1801;p230"/>
            <p:cNvSpPr/>
            <p:nvPr/>
          </p:nvSpPr>
          <p:spPr>
            <a:xfrm>
              <a:off x="414347" y="2333907"/>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多数決って万能？</a:t>
              </a:r>
              <a:endParaRPr>
                <a:latin typeface="BIZ UDPゴシック" panose="020B0400000000000000" pitchFamily="50" charset="-128"/>
                <a:ea typeface="BIZ UDPゴシック" panose="020B0400000000000000" pitchFamily="50" charset="-128"/>
              </a:endParaRPr>
            </a:p>
          </p:txBody>
        </p:sp>
      </p:grpSp>
      <p:grpSp>
        <p:nvGrpSpPr>
          <p:cNvPr id="1802" name="Google Shape;1802;p230"/>
          <p:cNvGrpSpPr/>
          <p:nvPr/>
        </p:nvGrpSpPr>
        <p:grpSpPr>
          <a:xfrm>
            <a:off x="3206967" y="689055"/>
            <a:ext cx="2730067" cy="2906699"/>
            <a:chOff x="3206967" y="769639"/>
            <a:chExt cx="2730067" cy="2906699"/>
          </a:xfrm>
        </p:grpSpPr>
        <p:sp>
          <p:nvSpPr>
            <p:cNvPr id="1803" name="Google Shape;1803;p230"/>
            <p:cNvSpPr txBox="1"/>
            <p:nvPr/>
          </p:nvSpPr>
          <p:spPr>
            <a:xfrm>
              <a:off x="3234847" y="2814564"/>
              <a:ext cx="267430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sym typeface="Arial"/>
                </a:rPr>
                <a:t>著作権法は作者の権利を守るものですが、作者の権利を侵害しない公正な使い方を決めたフェアユースというルールについて考えていきます</a:t>
              </a:r>
              <a:r>
                <a:rPr lang="ja-JP" sz="1400" b="1" i="0" u="none" strike="noStrike" cap="none">
                  <a:solidFill>
                    <a:srgbClr val="000000"/>
                  </a:solidFill>
                  <a:latin typeface="BIZ UDPゴシック" panose="020B0400000000000000" pitchFamily="50" charset="-128"/>
                  <a:ea typeface="BIZ UDPゴシック" panose="020B0400000000000000" pitchFamily="50" charset="-128"/>
                  <a:sym typeface="Arial"/>
                </a:rPr>
                <a:t>。</a:t>
              </a:r>
              <a:endParaRPr>
                <a:latin typeface="BIZ UDPゴシック" panose="020B0400000000000000" pitchFamily="50" charset="-128"/>
                <a:ea typeface="BIZ UDPゴシック" panose="020B0400000000000000" pitchFamily="50" charset="-128"/>
              </a:endParaRPr>
            </a:p>
          </p:txBody>
        </p:sp>
        <p:sp>
          <p:nvSpPr>
            <p:cNvPr id="1804" name="Google Shape;1804;p230"/>
            <p:cNvSpPr/>
            <p:nvPr/>
          </p:nvSpPr>
          <p:spPr>
            <a:xfrm>
              <a:off x="3294000" y="2336485"/>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著作物のフェアユース（公正な利用）</a:t>
              </a:r>
              <a:endParaRPr>
                <a:latin typeface="BIZ UDPゴシック" panose="020B0400000000000000" pitchFamily="50" charset="-128"/>
                <a:ea typeface="BIZ UDPゴシック" panose="020B0400000000000000" pitchFamily="50" charset="-128"/>
              </a:endParaRPr>
            </a:p>
          </p:txBody>
        </p:sp>
        <p:sp>
          <p:nvSpPr>
            <p:cNvPr id="1805" name="Google Shape;1805;p230"/>
            <p:cNvSpPr/>
            <p:nvPr/>
          </p:nvSpPr>
          <p:spPr>
            <a:xfrm>
              <a:off x="3206967" y="2810745"/>
              <a:ext cx="2730067" cy="828000"/>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pic>
          <p:nvPicPr>
            <p:cNvPr id="1806" name="Google Shape;1806;p230"/>
            <p:cNvPicPr preferRelativeResize="0"/>
            <p:nvPr/>
          </p:nvPicPr>
          <p:blipFill rotWithShape="1">
            <a:blip r:embed="rId3">
              <a:alphaModFix/>
            </a:blip>
            <a:srcRect/>
            <a:stretch/>
          </p:blipFill>
          <p:spPr>
            <a:xfrm>
              <a:off x="3256704" y="769639"/>
              <a:ext cx="2630593" cy="1476000"/>
            </a:xfrm>
            <a:prstGeom prst="rect">
              <a:avLst/>
            </a:prstGeom>
            <a:noFill/>
            <a:ln>
              <a:noFill/>
            </a:ln>
          </p:spPr>
        </p:pic>
      </p:grpSp>
      <p:grpSp>
        <p:nvGrpSpPr>
          <p:cNvPr id="1807" name="Google Shape;1807;p230"/>
          <p:cNvGrpSpPr/>
          <p:nvPr/>
        </p:nvGrpSpPr>
        <p:grpSpPr>
          <a:xfrm>
            <a:off x="6165763" y="689055"/>
            <a:ext cx="2730067" cy="2880779"/>
            <a:chOff x="6165763" y="678297"/>
            <a:chExt cx="2730067" cy="2880779"/>
          </a:xfrm>
        </p:grpSpPr>
        <p:sp>
          <p:nvSpPr>
            <p:cNvPr id="1808" name="Google Shape;1808;p230"/>
            <p:cNvSpPr/>
            <p:nvPr/>
          </p:nvSpPr>
          <p:spPr>
            <a:xfrm>
              <a:off x="6165763" y="2716875"/>
              <a:ext cx="2730067" cy="828000"/>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sp>
          <p:nvSpPr>
            <p:cNvPr id="1809" name="Google Shape;1809;p230"/>
            <p:cNvSpPr txBox="1"/>
            <p:nvPr/>
          </p:nvSpPr>
          <p:spPr>
            <a:xfrm>
              <a:off x="6193643" y="2728079"/>
              <a:ext cx="2674306"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sym typeface="Arial"/>
                </a:rPr>
                <a:t>闇バイトは、一度仕事を引き受けてしまうと，辞められない状況に追い込まれて、使い捨てされることについて考えていきます。</a:t>
              </a:r>
              <a:endParaRPr>
                <a:latin typeface="BIZ UDPゴシック" panose="020B0400000000000000" pitchFamily="50" charset="-128"/>
                <a:ea typeface="BIZ UDPゴシック" panose="020B0400000000000000" pitchFamily="50" charset="-128"/>
              </a:endParaRPr>
            </a:p>
          </p:txBody>
        </p:sp>
        <p:sp>
          <p:nvSpPr>
            <p:cNvPr id="1810" name="Google Shape;1810;p230"/>
            <p:cNvSpPr/>
            <p:nvPr/>
          </p:nvSpPr>
          <p:spPr>
            <a:xfrm>
              <a:off x="6252796" y="2250560"/>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「使い捨て」にされる！ 闇バイトの罠</a:t>
              </a:r>
              <a:endParaRPr>
                <a:latin typeface="BIZ UDPゴシック" panose="020B0400000000000000" pitchFamily="50" charset="-128"/>
                <a:ea typeface="BIZ UDPゴシック" panose="020B0400000000000000" pitchFamily="50" charset="-128"/>
              </a:endParaRPr>
            </a:p>
          </p:txBody>
        </p:sp>
        <p:pic>
          <p:nvPicPr>
            <p:cNvPr id="1811" name="Google Shape;1811;p230"/>
            <p:cNvPicPr preferRelativeResize="0"/>
            <p:nvPr/>
          </p:nvPicPr>
          <p:blipFill rotWithShape="1">
            <a:blip r:embed="rId4">
              <a:alphaModFix/>
            </a:blip>
            <a:srcRect/>
            <a:stretch/>
          </p:blipFill>
          <p:spPr>
            <a:xfrm>
              <a:off x="6215814" y="678297"/>
              <a:ext cx="2629964" cy="1476000"/>
            </a:xfrm>
            <a:prstGeom prst="rect">
              <a:avLst/>
            </a:prstGeom>
            <a:noFill/>
            <a:ln>
              <a:noFill/>
            </a:ln>
          </p:spPr>
        </p:pic>
      </p:grpSp>
      <p:grpSp>
        <p:nvGrpSpPr>
          <p:cNvPr id="1812" name="Google Shape;1812;p230"/>
          <p:cNvGrpSpPr/>
          <p:nvPr/>
        </p:nvGrpSpPr>
        <p:grpSpPr>
          <a:xfrm>
            <a:off x="240280" y="5119054"/>
            <a:ext cx="2730067" cy="1549985"/>
            <a:chOff x="1176827" y="5320413"/>
            <a:chExt cx="2730067" cy="1549985"/>
          </a:xfrm>
        </p:grpSpPr>
        <p:sp>
          <p:nvSpPr>
            <p:cNvPr id="1813" name="Google Shape;1813;p230"/>
            <p:cNvSpPr txBox="1"/>
            <p:nvPr/>
          </p:nvSpPr>
          <p:spPr>
            <a:xfrm>
              <a:off x="1204707" y="5777791"/>
              <a:ext cx="2674306" cy="10926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ja-JP" sz="1300" b="1" i="0" u="none" strike="noStrike" cap="none">
                  <a:solidFill>
                    <a:srgbClr val="000000"/>
                  </a:solidFill>
                  <a:latin typeface="BIZ UDPゴシック" panose="020B0400000000000000" pitchFamily="50" charset="-128"/>
                  <a:ea typeface="BIZ UDPゴシック" panose="020B0400000000000000" pitchFamily="50" charset="-128"/>
                  <a:sym typeface="Arial"/>
                </a:rPr>
                <a:t>ポイ活には，気軽にポイントが稼げるというメリットがある反面、さまざまな問題点もあります。ポイ活を始める場合に注意することについて考えていきます。</a:t>
              </a:r>
              <a:endParaRPr>
                <a:latin typeface="BIZ UDPゴシック" panose="020B0400000000000000" pitchFamily="50" charset="-128"/>
                <a:ea typeface="BIZ UDPゴシック" panose="020B0400000000000000" pitchFamily="50" charset="-128"/>
              </a:endParaRPr>
            </a:p>
          </p:txBody>
        </p:sp>
        <p:sp>
          <p:nvSpPr>
            <p:cNvPr id="1814" name="Google Shape;1814;p230"/>
            <p:cNvSpPr/>
            <p:nvPr/>
          </p:nvSpPr>
          <p:spPr>
            <a:xfrm>
              <a:off x="1263860" y="5320413"/>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ポイ活って稼げるの？</a:t>
              </a:r>
              <a:endParaRPr>
                <a:latin typeface="BIZ UDPゴシック" panose="020B0400000000000000" pitchFamily="50" charset="-128"/>
                <a:ea typeface="BIZ UDPゴシック" panose="020B0400000000000000" pitchFamily="50" charset="-128"/>
              </a:endParaRPr>
            </a:p>
          </p:txBody>
        </p:sp>
        <p:sp>
          <p:nvSpPr>
            <p:cNvPr id="1815" name="Google Shape;1815;p230"/>
            <p:cNvSpPr/>
            <p:nvPr/>
          </p:nvSpPr>
          <p:spPr>
            <a:xfrm>
              <a:off x="1176827" y="5809116"/>
              <a:ext cx="2730067" cy="1008000"/>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ja-JP" sz="1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rPr>
                <a:t>ｚ</a:t>
              </a:r>
              <a:endParaRPr>
                <a:latin typeface="BIZ UDPゴシック" panose="020B0400000000000000" pitchFamily="50" charset="-128"/>
                <a:ea typeface="BIZ UDPゴシック" panose="020B0400000000000000" pitchFamily="50" charset="-128"/>
              </a:endParaRPr>
            </a:p>
          </p:txBody>
        </p:sp>
      </p:grpSp>
      <p:grpSp>
        <p:nvGrpSpPr>
          <p:cNvPr id="1816" name="Google Shape;1816;p230"/>
          <p:cNvGrpSpPr/>
          <p:nvPr/>
        </p:nvGrpSpPr>
        <p:grpSpPr>
          <a:xfrm>
            <a:off x="3234847" y="3665442"/>
            <a:ext cx="2730067" cy="3003597"/>
            <a:chOff x="5255829" y="3775670"/>
            <a:chExt cx="2730067" cy="3003597"/>
          </a:xfrm>
        </p:grpSpPr>
        <p:sp>
          <p:nvSpPr>
            <p:cNvPr id="1817" name="Google Shape;1817;p230"/>
            <p:cNvSpPr txBox="1"/>
            <p:nvPr/>
          </p:nvSpPr>
          <p:spPr>
            <a:xfrm>
              <a:off x="5283709" y="5825160"/>
              <a:ext cx="2674306"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000000"/>
                  </a:solidFill>
                  <a:latin typeface="BIZ UDPゴシック" panose="020B0400000000000000" pitchFamily="50" charset="-128"/>
                  <a:ea typeface="BIZ UDPゴシック" panose="020B0400000000000000" pitchFamily="50" charset="-128"/>
                  <a:sym typeface="Arial"/>
                </a:rPr>
                <a:t>サイトには、一見広告に見えないリンクが掲載されていることがあり、そのようなサイトへの対処方法を考えていきます。</a:t>
              </a:r>
              <a:endParaRPr>
                <a:latin typeface="BIZ UDPゴシック" panose="020B0400000000000000" pitchFamily="50" charset="-128"/>
                <a:ea typeface="BIZ UDPゴシック" panose="020B0400000000000000" pitchFamily="50" charset="-128"/>
              </a:endParaRPr>
            </a:p>
          </p:txBody>
        </p:sp>
        <p:sp>
          <p:nvSpPr>
            <p:cNvPr id="1818" name="Google Shape;1818;p230"/>
            <p:cNvSpPr/>
            <p:nvPr/>
          </p:nvSpPr>
          <p:spPr>
            <a:xfrm>
              <a:off x="5342862" y="5341133"/>
              <a:ext cx="2556000" cy="340822"/>
            </a:xfrm>
            <a:prstGeom prst="roundRect">
              <a:avLst>
                <a:gd name="adj" fmla="val 16667"/>
              </a:avLst>
            </a:prstGeom>
            <a:solidFill>
              <a:srgbClr val="FFFF00"/>
            </a:solidFill>
            <a:ln w="9525"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ja-JP" sz="1200" b="1" i="0" u="none" strike="noStrike" cap="none">
                  <a:solidFill>
                    <a:srgbClr val="000000"/>
                  </a:solidFill>
                  <a:latin typeface="BIZ UDPゴシック" panose="020B0400000000000000" pitchFamily="50" charset="-128"/>
                  <a:ea typeface="BIZ UDPゴシック" panose="020B0400000000000000" pitchFamily="50" charset="-128"/>
                  <a:cs typeface="MS PGothic"/>
                  <a:sym typeface="MS PGothic"/>
                </a:rPr>
                <a:t>隠れた広告に気をつけて</a:t>
              </a:r>
              <a:endParaRPr>
                <a:latin typeface="BIZ UDPゴシック" panose="020B0400000000000000" pitchFamily="50" charset="-128"/>
                <a:ea typeface="BIZ UDPゴシック" panose="020B0400000000000000" pitchFamily="50" charset="-128"/>
              </a:endParaRPr>
            </a:p>
          </p:txBody>
        </p:sp>
        <p:sp>
          <p:nvSpPr>
            <p:cNvPr id="1819" name="Google Shape;1819;p230"/>
            <p:cNvSpPr/>
            <p:nvPr/>
          </p:nvSpPr>
          <p:spPr>
            <a:xfrm>
              <a:off x="5255829" y="5820232"/>
              <a:ext cx="2730067" cy="936000"/>
            </a:xfrm>
            <a:prstGeom prst="roundRect">
              <a:avLst>
                <a:gd name="adj" fmla="val 16667"/>
              </a:avLst>
            </a:prstGeom>
            <a:no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BIZ UDPゴシック" panose="020B0400000000000000" pitchFamily="50" charset="-128"/>
                <a:ea typeface="BIZ UDPゴシック" panose="020B0400000000000000" pitchFamily="50" charset="-128"/>
                <a:cs typeface="Calibri"/>
                <a:sym typeface="Calibri"/>
              </a:endParaRPr>
            </a:p>
          </p:txBody>
        </p:sp>
        <p:pic>
          <p:nvPicPr>
            <p:cNvPr id="1820" name="Google Shape;1820;p230"/>
            <p:cNvPicPr preferRelativeResize="0"/>
            <p:nvPr/>
          </p:nvPicPr>
          <p:blipFill rotWithShape="1">
            <a:blip r:embed="rId5">
              <a:alphaModFix/>
            </a:blip>
            <a:srcRect/>
            <a:stretch/>
          </p:blipFill>
          <p:spPr>
            <a:xfrm>
              <a:off x="5309857" y="3775670"/>
              <a:ext cx="2622010" cy="1476000"/>
            </a:xfrm>
            <a:prstGeom prst="rect">
              <a:avLst/>
            </a:prstGeom>
            <a:noFill/>
            <a:ln>
              <a:noFill/>
            </a:ln>
          </p:spPr>
        </p:pic>
      </p:grpSp>
      <p:pic>
        <p:nvPicPr>
          <p:cNvPr id="1821" name="Google Shape;1821;p230"/>
          <p:cNvPicPr preferRelativeResize="0"/>
          <p:nvPr/>
        </p:nvPicPr>
        <p:blipFill rotWithShape="1">
          <a:blip r:embed="rId6">
            <a:alphaModFix/>
          </a:blip>
          <a:srcRect/>
          <a:stretch/>
        </p:blipFill>
        <p:spPr>
          <a:xfrm>
            <a:off x="501380" y="719802"/>
            <a:ext cx="2556001" cy="1491997"/>
          </a:xfrm>
          <a:prstGeom prst="rect">
            <a:avLst/>
          </a:prstGeom>
          <a:noFill/>
          <a:ln>
            <a:noFill/>
          </a:ln>
        </p:spPr>
      </p:pic>
      <p:pic>
        <p:nvPicPr>
          <p:cNvPr id="1823" name="Google Shape;1823;p230"/>
          <p:cNvPicPr preferRelativeResize="0"/>
          <p:nvPr/>
        </p:nvPicPr>
        <p:blipFill rotWithShape="1">
          <a:blip r:embed="rId7">
            <a:alphaModFix/>
          </a:blip>
          <a:srcRect/>
          <a:stretch/>
        </p:blipFill>
        <p:spPr>
          <a:xfrm>
            <a:off x="416129" y="3637513"/>
            <a:ext cx="2481468" cy="1423263"/>
          </a:xfrm>
          <a:prstGeom prst="rect">
            <a:avLst/>
          </a:prstGeom>
          <a:noFill/>
          <a:ln>
            <a:noFill/>
          </a:ln>
        </p:spPr>
      </p:pic>
      <p:sp>
        <p:nvSpPr>
          <p:cNvPr id="1824" name="Google Shape;1824;p230"/>
          <p:cNvSpPr txBox="1"/>
          <p:nvPr/>
        </p:nvSpPr>
        <p:spPr>
          <a:xfrm>
            <a:off x="6159373" y="4085825"/>
            <a:ext cx="3181299"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2400" b="1" i="0" u="none" strike="noStrike" cap="none">
                <a:solidFill>
                  <a:srgbClr val="000000"/>
                </a:solidFill>
                <a:latin typeface="BIZ UDPゴシック" panose="020B0400000000000000" pitchFamily="50" charset="-128"/>
                <a:ea typeface="BIZ UDPゴシック" panose="020B0400000000000000" pitchFamily="50" charset="-128"/>
                <a:sym typeface="Arial"/>
              </a:rPr>
              <a:t>学習指導案</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2400" b="1" i="0" u="none" strike="noStrike" cap="none">
                <a:solidFill>
                  <a:srgbClr val="000000"/>
                </a:solidFill>
                <a:latin typeface="BIZ UDPゴシック" panose="020B0400000000000000" pitchFamily="50" charset="-128"/>
                <a:ea typeface="BIZ UDPゴシック" panose="020B0400000000000000" pitchFamily="50" charset="-128"/>
                <a:sym typeface="Arial"/>
              </a:rPr>
              <a:t>ワークシート</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a:p>
            <a:pPr marL="0" marR="0" lvl="0" indent="0" algn="l" rtl="0">
              <a:lnSpc>
                <a:spcPct val="100000"/>
              </a:lnSpc>
              <a:spcBef>
                <a:spcPts val="0"/>
              </a:spcBef>
              <a:spcAft>
                <a:spcPts val="0"/>
              </a:spcAft>
              <a:buNone/>
            </a:pPr>
            <a:r>
              <a:rPr lang="ja-JP" sz="2400" b="1" i="0" u="none" strike="noStrike" cap="none">
                <a:solidFill>
                  <a:srgbClr val="000000"/>
                </a:solidFill>
                <a:latin typeface="BIZ UDPゴシック" panose="020B0400000000000000" pitchFamily="50" charset="-128"/>
                <a:ea typeface="BIZ UDPゴシック" panose="020B0400000000000000" pitchFamily="50" charset="-128"/>
                <a:sym typeface="Arial"/>
              </a:rPr>
              <a:t>ダウンロード可能</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2" name="Rectangle 6">
            <a:extLst>
              <a:ext uri="{FF2B5EF4-FFF2-40B4-BE49-F238E27FC236}">
                <a16:creationId xmlns:a16="http://schemas.microsoft.com/office/drawing/2014/main" id="{784917DA-BDD3-519D-F952-2603006942B4}"/>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cs typeface="+mn-cs"/>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1" lang="en-US" altLang="ja-JP" sz="2400" b="0" i="0" u="none" strike="noStrike" kern="1200" cap="none" spc="0" normalizeH="0" baseline="0" noProof="0" dirty="0">
              <a:ln>
                <a:noFill/>
              </a:ln>
              <a:solidFill>
                <a:prstClr val="black"/>
              </a:solidFill>
              <a:effectLst/>
              <a:uLnTx/>
              <a:uFillTx/>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98"/>
                                        </p:tgtEl>
                                        <p:attrNameLst>
                                          <p:attrName>style.visibility</p:attrName>
                                        </p:attrNameLst>
                                      </p:cBhvr>
                                      <p:to>
                                        <p:strVal val="visible"/>
                                      </p:to>
                                    </p:set>
                                    <p:animEffect transition="in" filter="fade">
                                      <p:cBhvr>
                                        <p:cTn id="7" dur="500"/>
                                        <p:tgtEl>
                                          <p:spTgt spid="17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02"/>
                                        </p:tgtEl>
                                        <p:attrNameLst>
                                          <p:attrName>style.visibility</p:attrName>
                                        </p:attrNameLst>
                                      </p:cBhvr>
                                      <p:to>
                                        <p:strVal val="visible"/>
                                      </p:to>
                                    </p:set>
                                    <p:animEffect transition="in" filter="fade">
                                      <p:cBhvr>
                                        <p:cTn id="12" dur="500"/>
                                        <p:tgtEl>
                                          <p:spTgt spid="180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07"/>
                                        </p:tgtEl>
                                        <p:attrNameLst>
                                          <p:attrName>style.visibility</p:attrName>
                                        </p:attrNameLst>
                                      </p:cBhvr>
                                      <p:to>
                                        <p:strVal val="visible"/>
                                      </p:to>
                                    </p:set>
                                    <p:animEffect transition="in" filter="fade">
                                      <p:cBhvr>
                                        <p:cTn id="17" dur="500"/>
                                        <p:tgtEl>
                                          <p:spTgt spid="180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12"/>
                                        </p:tgtEl>
                                        <p:attrNameLst>
                                          <p:attrName>style.visibility</p:attrName>
                                        </p:attrNameLst>
                                      </p:cBhvr>
                                      <p:to>
                                        <p:strVal val="visible"/>
                                      </p:to>
                                    </p:set>
                                    <p:animEffect transition="in" filter="fade">
                                      <p:cBhvr>
                                        <p:cTn id="22" dur="500"/>
                                        <p:tgtEl>
                                          <p:spTgt spid="18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16"/>
                                        </p:tgtEl>
                                        <p:attrNameLst>
                                          <p:attrName>style.visibility</p:attrName>
                                        </p:attrNameLst>
                                      </p:cBhvr>
                                      <p:to>
                                        <p:strVal val="visible"/>
                                      </p:to>
                                    </p:set>
                                    <p:animEffect transition="in" filter="fade">
                                      <p:cBhvr>
                                        <p:cTn id="27" dur="500"/>
                                        <p:tgtEl>
                                          <p:spTgt spid="1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829"/>
        <p:cNvGrpSpPr/>
        <p:nvPr/>
      </p:nvGrpSpPr>
      <p:grpSpPr>
        <a:xfrm>
          <a:off x="0" y="0"/>
          <a:ext cx="0" cy="0"/>
          <a:chOff x="0" y="0"/>
          <a:chExt cx="0" cy="0"/>
        </a:xfrm>
      </p:grpSpPr>
      <p:sp>
        <p:nvSpPr>
          <p:cNvPr id="1830" name="Google Shape;1830;p231"/>
          <p:cNvSpPr txBox="1">
            <a:spLocks noGrp="1"/>
          </p:cNvSpPr>
          <p:nvPr>
            <p:ph type="title"/>
          </p:nvPr>
        </p:nvSpPr>
        <p:spPr>
          <a:xfrm>
            <a:off x="0" y="0"/>
            <a:ext cx="9144000" cy="64848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ja-JP" sz="3600" b="1">
                <a:solidFill>
                  <a:srgbClr val="1F497D"/>
                </a:solidFill>
                <a:latin typeface="BIZ UDPゴシック" panose="020B0400000000000000" pitchFamily="50" charset="-128"/>
                <a:ea typeface="BIZ UDPゴシック" panose="020B0400000000000000" pitchFamily="50" charset="-128"/>
                <a:cs typeface="MS PGothic"/>
                <a:sym typeface="MS PGothic"/>
              </a:rPr>
              <a:t>授業実践例動画</a:t>
            </a:r>
            <a:endParaRPr sz="4800" b="1">
              <a:latin typeface="BIZ UDPゴシック" panose="020B0400000000000000" pitchFamily="50" charset="-128"/>
              <a:ea typeface="BIZ UDPゴシック" panose="020B0400000000000000" pitchFamily="50" charset="-128"/>
              <a:cs typeface="MS PGothic"/>
              <a:sym typeface="MS PGothic"/>
            </a:endParaRPr>
          </a:p>
        </p:txBody>
      </p:sp>
      <p:sp>
        <p:nvSpPr>
          <p:cNvPr id="1831" name="Google Shape;1831;p231"/>
          <p:cNvSpPr txBox="1">
            <a:spLocks noGrp="1"/>
          </p:cNvSpPr>
          <p:nvPr>
            <p:ph type="sldNum" idx="12"/>
          </p:nvPr>
        </p:nvSpPr>
        <p:spPr>
          <a:xfrm>
            <a:off x="7740650" y="6381750"/>
            <a:ext cx="1403350" cy="476250"/>
          </a:xfrm>
          <a:prstGeom prst="rect">
            <a:avLst/>
          </a:prstGeom>
          <a:noFill/>
          <a:ln>
            <a:noFill/>
          </a:ln>
        </p:spPr>
        <p:txBody>
          <a:bodyPr spcFirstLastPara="1" wrap="square" lIns="91425" tIns="45700" rIns="0" bIns="45700" anchor="t" anchorCtr="0">
            <a:noAutofit/>
          </a:bodyPr>
          <a:lstStyle/>
          <a:p>
            <a:pPr marL="0" marR="0" lvl="0" indent="0" algn="r" rtl="0">
              <a:lnSpc>
                <a:spcPct val="100000"/>
              </a:lnSpc>
              <a:spcBef>
                <a:spcPts val="0"/>
              </a:spcBef>
              <a:spcAft>
                <a:spcPts val="0"/>
              </a:spcAft>
              <a:buClr>
                <a:srgbClr val="000000"/>
              </a:buClr>
              <a:buSzPts val="2400"/>
              <a:buFont typeface="MS PGothic"/>
              <a:buNone/>
            </a:pPr>
            <a:fld id="{00000000-1234-1234-1234-123412341234}" type="slidenum">
              <a:rPr lang="en-US" altLang="ja-JP"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rPr>
              <a:t>99</a:t>
            </a:fld>
            <a:endParaRPr sz="2400" b="0" i="0" u="none" strike="noStrike" cap="none">
              <a:solidFill>
                <a:srgbClr val="000000"/>
              </a:solidFill>
              <a:latin typeface="BIZ UDPゴシック" panose="020B0400000000000000" pitchFamily="50" charset="-128"/>
              <a:ea typeface="BIZ UDPゴシック" panose="020B0400000000000000" pitchFamily="50" charset="-128"/>
              <a:sym typeface="MS PGothic"/>
            </a:endParaRPr>
          </a:p>
        </p:txBody>
      </p:sp>
      <p:sp>
        <p:nvSpPr>
          <p:cNvPr id="1832" name="Google Shape;1832;p231"/>
          <p:cNvSpPr txBox="1"/>
          <p:nvPr/>
        </p:nvSpPr>
        <p:spPr>
          <a:xfrm>
            <a:off x="239396" y="1194805"/>
            <a:ext cx="8813255"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44061"/>
              </a:buClr>
              <a:buSzPts val="2800"/>
              <a:buFont typeface="Arial"/>
              <a:buNone/>
            </a:pPr>
            <a:r>
              <a:rPr lang="ja-JP" sz="2800" b="1" i="0" u="none" strike="noStrike" cap="none">
                <a:solidFill>
                  <a:srgbClr val="244061"/>
                </a:solidFill>
                <a:latin typeface="BIZ UDPゴシック" panose="020B0400000000000000" pitchFamily="50" charset="-128"/>
                <a:ea typeface="BIZ UDPゴシック" panose="020B0400000000000000" pitchFamily="50" charset="-128"/>
                <a:cs typeface="MS PGothic"/>
                <a:sym typeface="MS PGothic"/>
              </a:rPr>
              <a:t>動画教材を用いた授業実践例の動画を提供しています</a:t>
            </a:r>
            <a:endParaRPr sz="2800" b="1" i="0" u="none" strike="noStrike" cap="none">
              <a:solidFill>
                <a:srgbClr val="244061"/>
              </a:solidFill>
              <a:latin typeface="BIZ UDPゴシック" panose="020B0400000000000000" pitchFamily="50" charset="-128"/>
              <a:ea typeface="BIZ UDPゴシック" panose="020B0400000000000000" pitchFamily="50" charset="-128"/>
              <a:cs typeface="MS PGothic"/>
              <a:sym typeface="MS PGothic"/>
            </a:endParaRPr>
          </a:p>
        </p:txBody>
      </p:sp>
      <p:pic>
        <p:nvPicPr>
          <p:cNvPr id="1833" name="Google Shape;1833;p231"/>
          <p:cNvPicPr preferRelativeResize="0"/>
          <p:nvPr/>
        </p:nvPicPr>
        <p:blipFill rotWithShape="1">
          <a:blip r:embed="rId3">
            <a:alphaModFix/>
          </a:blip>
          <a:srcRect/>
          <a:stretch/>
        </p:blipFill>
        <p:spPr>
          <a:xfrm>
            <a:off x="239396" y="2420888"/>
            <a:ext cx="4238799" cy="2392470"/>
          </a:xfrm>
          <a:prstGeom prst="rect">
            <a:avLst/>
          </a:prstGeom>
          <a:noFill/>
          <a:ln>
            <a:noFill/>
          </a:ln>
        </p:spPr>
      </p:pic>
      <p:pic>
        <p:nvPicPr>
          <p:cNvPr id="1834" name="Google Shape;1834;p231"/>
          <p:cNvPicPr preferRelativeResize="0"/>
          <p:nvPr/>
        </p:nvPicPr>
        <p:blipFill rotWithShape="1">
          <a:blip r:embed="rId4">
            <a:alphaModFix/>
          </a:blip>
          <a:srcRect/>
          <a:stretch/>
        </p:blipFill>
        <p:spPr>
          <a:xfrm>
            <a:off x="4572000" y="2420888"/>
            <a:ext cx="4251561" cy="2408292"/>
          </a:xfrm>
          <a:prstGeom prst="rect">
            <a:avLst/>
          </a:prstGeom>
          <a:noFill/>
          <a:ln>
            <a:noFill/>
          </a:ln>
        </p:spPr>
      </p:pic>
      <p:sp>
        <p:nvSpPr>
          <p:cNvPr id="1835" name="Google Shape;1835;p231"/>
          <p:cNvSpPr txBox="1"/>
          <p:nvPr/>
        </p:nvSpPr>
        <p:spPr>
          <a:xfrm>
            <a:off x="824560" y="5148481"/>
            <a:ext cx="306846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ja-JP" sz="3200" b="1" i="0" u="none" strike="noStrike" cap="none">
                <a:solidFill>
                  <a:srgbClr val="000000"/>
                </a:solidFill>
                <a:latin typeface="BIZ UDPゴシック" panose="020B0400000000000000" pitchFamily="50" charset="-128"/>
                <a:ea typeface="BIZ UDPゴシック" panose="020B0400000000000000" pitchFamily="50" charset="-128"/>
                <a:sym typeface="Arial"/>
              </a:rPr>
              <a:t>小学校高学年編</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
        <p:nvSpPr>
          <p:cNvPr id="1836" name="Google Shape;1836;p231"/>
          <p:cNvSpPr txBox="1"/>
          <p:nvPr/>
        </p:nvSpPr>
        <p:spPr>
          <a:xfrm>
            <a:off x="5472124" y="5148480"/>
            <a:ext cx="245131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ja-JP" sz="3200" b="1" i="0" u="none" strike="noStrike" cap="none">
                <a:solidFill>
                  <a:srgbClr val="000000"/>
                </a:solidFill>
                <a:latin typeface="BIZ UDPゴシック" panose="020B0400000000000000" pitchFamily="50" charset="-128"/>
                <a:ea typeface="BIZ UDPゴシック" panose="020B0400000000000000" pitchFamily="50" charset="-128"/>
                <a:sym typeface="Arial"/>
              </a:rPr>
              <a:t>中学・高校編</a:t>
            </a:r>
            <a:endParaRPr sz="2400" b="1" i="0" u="none" strike="noStrike" cap="none">
              <a:solidFill>
                <a:srgbClr val="000000"/>
              </a:solidFill>
              <a:latin typeface="BIZ UDPゴシック" panose="020B0400000000000000" pitchFamily="50" charset="-128"/>
              <a:ea typeface="BIZ UDPゴシック" panose="020B0400000000000000" pitchFamily="50" charset="-128"/>
              <a:sym typeface="Arial"/>
            </a:endParaRPr>
          </a:p>
        </p:txBody>
      </p:sp>
    </p:spTree>
  </p:cSld>
  <p:clrMapOvr>
    <a:masterClrMapping/>
  </p:clrMapOvr>
</p:sld>
</file>

<file path=ppt/theme/theme1.xml><?xml version="1.0" encoding="utf-8"?>
<a:theme xmlns:a="http://schemas.openxmlformats.org/drawingml/2006/main" name="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標準デザイン">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標準デザイン">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標準デザイン">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14575</TotalTime>
  <Words>27421</Words>
  <Application>Microsoft Office PowerPoint</Application>
  <PresentationFormat>画面に合わせる (4:3)</PresentationFormat>
  <Paragraphs>1677</Paragraphs>
  <Slides>175</Slides>
  <Notes>175</Notes>
  <HiddenSlides>0</HiddenSlides>
  <MMClips>0</MMClips>
  <ScaleCrop>false</ScaleCrop>
  <HeadingPairs>
    <vt:vector size="8" baseType="variant">
      <vt:variant>
        <vt:lpstr>使用されているフォント</vt:lpstr>
      </vt:variant>
      <vt:variant>
        <vt:i4>14</vt:i4>
      </vt:variant>
      <vt:variant>
        <vt:lpstr>テーマ</vt:lpstr>
      </vt:variant>
      <vt:variant>
        <vt:i4>6</vt:i4>
      </vt:variant>
      <vt:variant>
        <vt:lpstr>埋め込まれた OLE サーバー</vt:lpstr>
      </vt:variant>
      <vt:variant>
        <vt:i4>0</vt:i4>
      </vt:variant>
      <vt:variant>
        <vt:lpstr>スライド タイトル</vt:lpstr>
      </vt:variant>
      <vt:variant>
        <vt:i4>175</vt:i4>
      </vt:variant>
    </vt:vector>
  </HeadingPairs>
  <TitlesOfParts>
    <vt:vector size="195" baseType="lpstr">
      <vt:lpstr>BIZ UDPゴシック</vt:lpstr>
      <vt:lpstr>BIZ UDゴシック</vt:lpstr>
      <vt:lpstr>HG丸ｺﾞｼｯｸM-PRO</vt:lpstr>
      <vt:lpstr>MS PGothic</vt:lpstr>
      <vt:lpstr>ＭＳゴシック</vt:lpstr>
      <vt:lpstr>ＭＳ明朝</vt:lpstr>
      <vt:lpstr>Noto Sans JP</vt:lpstr>
      <vt:lpstr>メイリオ</vt:lpstr>
      <vt:lpstr>Arial</vt:lpstr>
      <vt:lpstr>Calibri</vt:lpstr>
      <vt:lpstr>Garamond</vt:lpstr>
      <vt:lpstr>Roboto</vt:lpstr>
      <vt:lpstr>Tahoma</vt:lpstr>
      <vt:lpstr>Wingdings</vt:lpstr>
      <vt:lpstr>標準デザイン</vt:lpstr>
      <vt:lpstr>1_標準デザイン</vt:lpstr>
      <vt:lpstr>2_標準デザイン</vt:lpstr>
      <vt:lpstr>3_標準デザイン</vt:lpstr>
      <vt:lpstr>4_標準デザイン</vt:lpstr>
      <vt:lpstr>5_標準デザイン</vt:lpstr>
      <vt:lpstr>「ネット社会の歩き方」 情報モラルセミナー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同一パスワードの危険性</vt:lpstr>
      <vt:lpstr>PowerPoint プレゼンテーション</vt:lpstr>
      <vt:lpstr>わざわざ善人を演出</vt:lpstr>
      <vt:lpstr>PowerPoint プレゼンテーション</vt:lpstr>
      <vt:lpstr>PowerPoint プレゼンテーション</vt:lpstr>
      <vt:lpstr>フィルタリングの仕組み</vt:lpstr>
      <vt:lpstr>フィルタリングの有無のトラブルの差</vt:lpstr>
      <vt:lpstr>フィルタリングサービスの解除状況</vt:lpstr>
      <vt:lpstr>利用にあたって課題・問題・不安を感じるインターネット接続機器</vt:lpstr>
      <vt:lpstr>課題・問題・不安の内容</vt:lpstr>
      <vt:lpstr>遭遇したトラブル</vt:lpstr>
      <vt:lpstr>遭遇したトラブル（学齢・性別別）</vt:lpstr>
      <vt:lpstr>低年齢層にも広がるネット利用</vt:lpstr>
      <vt:lpstr>低年齢層にも広がるネット利用</vt:lpstr>
      <vt:lpstr>機器の専用率（年齢別・スマートフォン）</vt:lpstr>
      <vt:lpstr>子どものインターネット利用内容（小・中・高)</vt:lpstr>
      <vt:lpstr>利用時間（機器合計,小，中，高）</vt:lpstr>
      <vt:lpstr>スマホのフィルタリングモード</vt:lpstr>
      <vt:lpstr>PowerPoint プレゼンテーション</vt:lpstr>
      <vt:lpstr>学習指導要領では育成を目指す資質・能力を３つの柱に明確化</vt:lpstr>
      <vt:lpstr>PowerPoint プレゼンテーション</vt:lpstr>
      <vt:lpstr>「情報活用能力」を構成する資質・能力の３つの柱</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情報モラル教育モデルカリキュラムの２領域５分野</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情報モラル教材「ネット社会の歩き方」（デジタル媒体）</vt:lpstr>
      <vt:lpstr>新作動画教材10点　紹介</vt:lpstr>
      <vt:lpstr>新作動画教材10点　紹介</vt:lpstr>
      <vt:lpstr>授業実践例動画</vt:lpstr>
      <vt:lpstr>情報モラル教材「ネット社会の歩き方」（紙媒体）</vt:lpstr>
      <vt:lpstr>情報モラル教材「ネット社会の歩き方」（紙媒体）</vt:lpstr>
      <vt:lpstr>情報モラル教材「ネット社会の歩き方」（紙媒体）</vt:lpstr>
      <vt:lpstr>情報モラル教材「ネット社会の歩き方」（紙媒体）</vt:lpstr>
      <vt:lpstr>PowerPoint プレゼンテーション</vt:lpstr>
      <vt:lpstr>PowerPoint プレゼンテーション</vt:lpstr>
      <vt:lpstr>PowerPoint プレゼンテーション</vt:lpstr>
      <vt:lpstr>SNSシミュレーター</vt:lpstr>
      <vt:lpstr>SNSシミュレーター</vt:lpstr>
      <vt:lpstr>SNSシミュレーター</vt:lpstr>
      <vt:lpstr>「ネット社会の歩き方」 ペープサート教材（教材作成素材集）</vt:lpstr>
      <vt:lpstr>「ネット社会の歩き方」 低年齢の子ども向けペープサート教材</vt:lpstr>
      <vt:lpstr>保護者向けネットモラル・コミック『モラコミ通信！』</vt:lpstr>
      <vt:lpstr>「ネット社会の歩き方」ナビゲーター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低年齢層にも広がるネット利用</vt:lpstr>
      <vt:lpstr>機器の専用・共用（いずれかの機器,子どもの年齢別）</vt:lpstr>
      <vt:lpstr>子どものインターネット利用内容（低年齢)</vt:lpstr>
      <vt:lpstr>利用時間（機器合計,低年齢）</vt:lpstr>
      <vt:lpstr>スマホに関する学校と保護者との関わり</vt:lpstr>
      <vt:lpstr>情報モラルの伝え方（保護者に伝えてもらいたいこと）</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ご清聴ありがとうございました。</vt:lpstr>
    </vt:vector>
  </TitlesOfParts>
  <Company>NTT Communications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toyoyuki.ogawa</dc:creator>
  <cp:lastModifiedBy>乃一 志保</cp:lastModifiedBy>
  <cp:revision>843</cp:revision>
  <cp:lastPrinted>2025-06-05T04:20:51Z</cp:lastPrinted>
  <dcterms:created xsi:type="dcterms:W3CDTF">2009-05-19T02:42:12Z</dcterms:created>
  <dcterms:modified xsi:type="dcterms:W3CDTF">2025-06-05T04:24:00Z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情報管理区分">
    <vt:lpwstr>管理区分外</vt:lpwstr>
  </property>
  <property fmtid="{D5CDD505-2E9C-101B-9397-08002B2CF9AE}" pid="3" name="文書区分">
    <vt:lpwstr/>
  </property>
  <property fmtid="{D5CDD505-2E9C-101B-9397-08002B2CF9AE}" pid="4" name="情報管理責任者所属">
    <vt:lpwstr/>
  </property>
  <property fmtid="{D5CDD505-2E9C-101B-9397-08002B2CF9AE}" pid="5" name="情報管理責任者役職">
    <vt:lpwstr/>
  </property>
  <property fmtid="{D5CDD505-2E9C-101B-9397-08002B2CF9AE}" pid="6" name="情報管理責任者氏名">
    <vt:lpwstr/>
  </property>
  <property fmtid="{D5CDD505-2E9C-101B-9397-08002B2CF9AE}" pid="7" name="情報管理責任者メールアドレス">
    <vt:lpwstr/>
  </property>
  <property fmtid="{D5CDD505-2E9C-101B-9397-08002B2CF9AE}" pid="8" name="作成年月日">
    <vt:lpwstr>2009/05/19</vt:lpwstr>
  </property>
  <property fmtid="{D5CDD505-2E9C-101B-9397-08002B2CF9AE}" pid="9" name="守秘管理期限">
    <vt:lpwstr>無期限</vt:lpwstr>
  </property>
  <property fmtid="{D5CDD505-2E9C-101B-9397-08002B2CF9AE}" pid="10" name="廃棄期限">
    <vt:lpwstr>2010/05/18</vt:lpwstr>
  </property>
  <property fmtid="{D5CDD505-2E9C-101B-9397-08002B2CF9AE}" pid="11" name="作成者所属">
    <vt:lpwstr/>
  </property>
  <property fmtid="{D5CDD505-2E9C-101B-9397-08002B2CF9AE}" pid="12" name="作成者氏名">
    <vt:lpwstr/>
  </property>
  <property fmtid="{D5CDD505-2E9C-101B-9397-08002B2CF9AE}" pid="13" name="作成者メールアドレス">
    <vt:lpwstr/>
  </property>
  <property fmtid="{D5CDD505-2E9C-101B-9397-08002B2CF9AE}" pid="14" name="文書ID">
    <vt:lpwstr/>
  </property>
  <property fmtid="{D5CDD505-2E9C-101B-9397-08002B2CF9AE}" pid="15" name="配布番号">
    <vt:lpwstr/>
  </property>
  <property fmtid="{D5CDD505-2E9C-101B-9397-08002B2CF9AE}" pid="16" name="配布先">
    <vt:lpwstr/>
  </property>
</Properties>
</file>