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8"/>
  </p:notesMasterIdLst>
  <p:sldIdLst>
    <p:sldId id="953" r:id="rId3"/>
    <p:sldId id="949" r:id="rId4"/>
    <p:sldId id="959" r:id="rId5"/>
    <p:sldId id="960" r:id="rId6"/>
    <p:sldId id="967" r:id="rId7"/>
    <p:sldId id="961" r:id="rId8"/>
    <p:sldId id="962" r:id="rId9"/>
    <p:sldId id="963" r:id="rId10"/>
    <p:sldId id="964" r:id="rId11"/>
    <p:sldId id="954" r:id="rId12"/>
    <p:sldId id="955" r:id="rId13"/>
    <p:sldId id="956" r:id="rId14"/>
    <p:sldId id="957" r:id="rId15"/>
    <p:sldId id="958" r:id="rId16"/>
    <p:sldId id="965" r:id="rId1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三宅健次" initials="三宅健次" lastIdx="16" clrIdx="0">
    <p:extLst>
      <p:ext uri="{19B8F6BF-5375-455C-9EA6-DF929625EA0E}">
        <p15:presenceInfo xmlns:p15="http://schemas.microsoft.com/office/powerpoint/2012/main" userId="482e6003b42cd779" providerId="Windows Live"/>
      </p:ext>
    </p:extLst>
  </p:cmAuthor>
  <p:cmAuthor id="2" name="teacher32" initials="t" lastIdx="1" clrIdx="1">
    <p:extLst>
      <p:ext uri="{19B8F6BF-5375-455C-9EA6-DF929625EA0E}">
        <p15:presenceInfo xmlns:p15="http://schemas.microsoft.com/office/powerpoint/2012/main" userId="teacher32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FFFF"/>
    <a:srgbClr val="0000FF"/>
    <a:srgbClr val="FFCC66"/>
    <a:srgbClr val="CCFF99"/>
    <a:srgbClr val="006600"/>
    <a:srgbClr val="0099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16" autoAdjust="0"/>
    <p:restoredTop sz="96182" autoAdjust="0"/>
  </p:normalViewPr>
  <p:slideViewPr>
    <p:cSldViewPr snapToGrid="0">
      <p:cViewPr varScale="1">
        <p:scale>
          <a:sx n="89" d="100"/>
          <a:sy n="89" d="100"/>
        </p:scale>
        <p:origin x="133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4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9033E-E337-4E1B-B5E7-380E2BC50003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AFCDD-F924-4C45-B9DA-8CF3449EA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7933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90252-5773-436E-8FDD-4892812D6821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F7043-96A9-462F-A0E5-81B22A6A5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0702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DDFFB-3FCE-41C5-B895-879AE3AC8A3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4EEF9-3E8A-463C-8CAE-9237420297F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82846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EE21B-1E6F-4DAF-B0E1-F9401D5CFC7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DA6E1-54D3-445D-BB31-B4A11DB388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7818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687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646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355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800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762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289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377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61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8E16E-43FB-4C69-A1C6-A5CC52735A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7BBFF-0F73-45F8-A7A0-390FE04642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52263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5519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059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591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15E3D-D293-4DBC-A7E1-F14E302AB77F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3140A-636E-4B46-AF00-234C0252E7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9668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49356-677E-4613-B122-4D9F42FE71E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1D61F-3D75-4449-B471-E718563548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7322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98B1C-9082-4928-90E9-E7F42B7C0E1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748CE-991E-452A-8A57-E184854903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1509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4B9AD-1079-434C-8E93-1A0B8C584DC6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D3A26-A7EA-4D69-B505-F6074AC548C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3837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AF26F-2FD9-4A19-A759-947241BCAE9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972ED-FCA8-4756-9113-3F7BE14374B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3817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466D8-599A-48DD-8353-1D32827FB367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C3E2D-C021-4823-923A-B7578B9F6A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9870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48086-C920-49A3-82DD-254C85679808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2EC53-B83A-4277-A213-6C406D9436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366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0F91F3-46FF-40F0-B756-D32CA8A6DC89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2019/3/25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010ED2-A00F-4FD1-99BE-905D6FFB9939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4857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E8C50-F90F-44B6-A194-AC81C23CE74A}" type="datetimeFigureOut">
              <a:rPr kumimoji="1" lang="ja-JP" altLang="en-US" smtClean="0"/>
              <a:t>2019/3/25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338-FC95-464B-93E9-9AA3DF585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030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ペープサート教材を作ろう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98991" y="1961965"/>
            <a:ext cx="7412854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800" dirty="0"/>
              <a:t>次のようにして４枚のスライド教材</a:t>
            </a:r>
            <a:r>
              <a:rPr kumimoji="1" lang="ja-JP" altLang="en-US" sz="2800" dirty="0" smtClean="0"/>
              <a:t>を作ります</a:t>
            </a:r>
            <a:endParaRPr kumimoji="1" lang="en-US" altLang="ja-JP" sz="2800" dirty="0"/>
          </a:p>
          <a:p>
            <a:endParaRPr kumimoji="1" lang="en-US" altLang="ja-JP" sz="2800" dirty="0"/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2800" dirty="0"/>
              <a:t>４枚の白紙のスライド</a:t>
            </a:r>
            <a:r>
              <a:rPr kumimoji="1" lang="ja-JP" altLang="en-US" sz="2800" dirty="0" smtClean="0"/>
              <a:t>を用意する</a:t>
            </a:r>
            <a:endParaRPr kumimoji="1" lang="en-US" altLang="ja-JP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背景を</a:t>
            </a:r>
            <a:r>
              <a:rPr lang="ja-JP" altLang="en-US" sz="2800" dirty="0" smtClean="0"/>
              <a:t>貼り付ける</a:t>
            </a:r>
            <a:endParaRPr kumimoji="1" lang="en-US" altLang="ja-JP" sz="2800" dirty="0"/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2800" dirty="0"/>
              <a:t>イラストをコピー</a:t>
            </a:r>
            <a:r>
              <a:rPr kumimoji="1" lang="ja-JP" altLang="en-US" sz="2800" dirty="0" smtClean="0"/>
              <a:t>して貼り付ける</a:t>
            </a:r>
            <a:endParaRPr kumimoji="1" lang="en-US" altLang="ja-JP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イラストの重なり</a:t>
            </a:r>
            <a:r>
              <a:rPr lang="ja-JP" altLang="en-US" sz="2800" dirty="0" smtClean="0"/>
              <a:t>を</a:t>
            </a:r>
            <a:r>
              <a:rPr lang="ja-JP" altLang="en-US" sz="2800" dirty="0"/>
              <a:t>設定</a:t>
            </a:r>
            <a:r>
              <a:rPr lang="ja-JP" altLang="en-US" sz="2800" dirty="0" smtClean="0"/>
              <a:t>する</a:t>
            </a:r>
            <a:endParaRPr lang="en-US" altLang="ja-JP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 smtClean="0"/>
              <a:t>「</a:t>
            </a:r>
            <a:r>
              <a:rPr lang="ja-JP" altLang="en-US" sz="2800" dirty="0"/>
              <a:t>グループ化」でイラストを一つにまとめる</a:t>
            </a:r>
            <a:endParaRPr lang="en-US" altLang="ja-JP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吹き出しにセリフを書き込む</a:t>
            </a:r>
            <a:endParaRPr lang="en-US" altLang="ja-JP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テキストボックスに文字を書き込む</a:t>
            </a:r>
            <a:endParaRPr lang="en-US" altLang="ja-JP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アニメーションを設定する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2912060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7629" y="2557910"/>
            <a:ext cx="7886700" cy="1325563"/>
          </a:xfrm>
        </p:spPr>
        <p:txBody>
          <a:bodyPr/>
          <a:lstStyle/>
          <a:p>
            <a:pPr algn="ctr"/>
            <a:r>
              <a:rPr kumimoji="1" lang="ja-JP" altLang="en-US" dirty="0"/>
              <a:t>サンプルを見てみよう</a:t>
            </a:r>
          </a:p>
        </p:txBody>
      </p:sp>
    </p:spTree>
    <p:extLst>
      <p:ext uri="{BB962C8B-B14F-4D97-AF65-F5344CB8AC3E}">
        <p14:creationId xmlns:p14="http://schemas.microsoft.com/office/powerpoint/2010/main" val="466916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="" xmlns:a16="http://schemas.microsoft.com/office/drawing/2014/main" id="{1D7E9B33-D6CE-42F3-A403-9DEB1C2C3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796"/>
            <a:ext cx="8903424" cy="6672204"/>
          </a:xfrm>
          <a:prstGeom prst="rect">
            <a:avLst/>
          </a:prstGeom>
        </p:spPr>
      </p:pic>
      <p:grpSp>
        <p:nvGrpSpPr>
          <p:cNvPr id="2" name="グループ化 1"/>
          <p:cNvGrpSpPr/>
          <p:nvPr/>
        </p:nvGrpSpPr>
        <p:grpSpPr>
          <a:xfrm>
            <a:off x="1138295" y="1362141"/>
            <a:ext cx="2747449" cy="4416890"/>
            <a:chOff x="1138295" y="1362141"/>
            <a:chExt cx="2747449" cy="4416890"/>
          </a:xfrm>
        </p:grpSpPr>
        <p:pic>
          <p:nvPicPr>
            <p:cNvPr id="6" name="図 5">
              <a:extLst>
                <a:ext uri="{FF2B5EF4-FFF2-40B4-BE49-F238E27FC236}">
                  <a16:creationId xmlns="" xmlns:a16="http://schemas.microsoft.com/office/drawing/2014/main" id="{AD6BD146-7A93-43AD-A114-6F9C1E34B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8295" y="3273358"/>
              <a:ext cx="2747449" cy="2505673"/>
            </a:xfrm>
            <a:prstGeom prst="rect">
              <a:avLst/>
            </a:prstGeom>
          </p:spPr>
        </p:pic>
        <p:pic>
          <p:nvPicPr>
            <p:cNvPr id="4" name="図 3">
              <a:extLst>
                <a:ext uri="{FF2B5EF4-FFF2-40B4-BE49-F238E27FC236}">
                  <a16:creationId xmlns="" xmlns:a16="http://schemas.microsoft.com/office/drawing/2014/main" id="{411958C0-CBE0-410F-8B88-D61C18D50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2404" y="1362141"/>
              <a:ext cx="1919230" cy="2216018"/>
            </a:xfrm>
            <a:prstGeom prst="rect">
              <a:avLst/>
            </a:prstGeom>
          </p:spPr>
        </p:pic>
      </p:grpSp>
      <p:sp>
        <p:nvSpPr>
          <p:cNvPr id="7" name="四角形: 角を丸くする 6">
            <a:extLst>
              <a:ext uri="{FF2B5EF4-FFF2-40B4-BE49-F238E27FC236}">
                <a16:creationId xmlns="" xmlns:a16="http://schemas.microsoft.com/office/drawing/2014/main" id="{C25B1404-C7CC-4CA4-82B0-B9F45216B4DB}"/>
              </a:ext>
            </a:extLst>
          </p:cNvPr>
          <p:cNvSpPr/>
          <p:nvPr/>
        </p:nvSpPr>
        <p:spPr>
          <a:xfrm>
            <a:off x="4390568" y="1438407"/>
            <a:ext cx="3819982" cy="1495359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</a:rPr>
              <a:t>コウタくんは部活動の仲間と毎日楽しくやりとりしていました</a:t>
            </a:r>
          </a:p>
        </p:txBody>
      </p:sp>
      <p:sp>
        <p:nvSpPr>
          <p:cNvPr id="3" name="円/楕円 2"/>
          <p:cNvSpPr/>
          <p:nvPr/>
        </p:nvSpPr>
        <p:spPr>
          <a:xfrm>
            <a:off x="71021" y="6249880"/>
            <a:ext cx="577049" cy="5326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１</a:t>
            </a:r>
          </a:p>
        </p:txBody>
      </p:sp>
    </p:spTree>
    <p:extLst>
      <p:ext uri="{BB962C8B-B14F-4D97-AF65-F5344CB8AC3E}">
        <p14:creationId xmlns:p14="http://schemas.microsoft.com/office/powerpoint/2010/main" val="84443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="" xmlns:a16="http://schemas.microsoft.com/office/drawing/2014/main" id="{01954959-DD07-4099-B975-820B3D90C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5" y="104775"/>
            <a:ext cx="5705475" cy="664845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="" xmlns:a16="http://schemas.microsoft.com/office/drawing/2014/main" id="{135734B6-1F97-4600-941E-6B2C3D779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35" y="790635"/>
            <a:ext cx="509814" cy="504766"/>
          </a:xfrm>
          <a:prstGeom prst="rect">
            <a:avLst/>
          </a:prstGeom>
        </p:spPr>
      </p:pic>
      <p:sp>
        <p:nvSpPr>
          <p:cNvPr id="8" name="四角形: 角を丸くする 7">
            <a:extLst>
              <a:ext uri="{FF2B5EF4-FFF2-40B4-BE49-F238E27FC236}">
                <a16:creationId xmlns="" xmlns:a16="http://schemas.microsoft.com/office/drawing/2014/main" id="{AB4AAE89-B192-4820-A610-C32DF9A304BA}"/>
              </a:ext>
            </a:extLst>
          </p:cNvPr>
          <p:cNvSpPr/>
          <p:nvPr/>
        </p:nvSpPr>
        <p:spPr>
          <a:xfrm>
            <a:off x="1466849" y="790634"/>
            <a:ext cx="2847976" cy="1266765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ところで、あいつが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</a:rPr>
              <a:t>部活に来ると和が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</a:rPr>
              <a:t>乱れるんだよな～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="" xmlns:a16="http://schemas.microsoft.com/office/drawing/2014/main" id="{84D4D978-CB5F-4696-82F0-AF889CD3B403}"/>
              </a:ext>
            </a:extLst>
          </p:cNvPr>
          <p:cNvSpPr/>
          <p:nvPr/>
        </p:nvSpPr>
        <p:spPr>
          <a:xfrm>
            <a:off x="5619750" y="390585"/>
            <a:ext cx="2557690" cy="914400"/>
          </a:xfrm>
          <a:prstGeom prst="roundRect">
            <a:avLst/>
          </a:prstGeom>
          <a:solidFill>
            <a:srgbClr val="FFFFCC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ところがある日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="" xmlns:a16="http://schemas.microsoft.com/office/drawing/2014/main" id="{F8E9E302-6E2C-4B6B-8C33-287515E816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24344" y="4594969"/>
            <a:ext cx="1748179" cy="1986806"/>
          </a:xfrm>
          <a:prstGeom prst="rect">
            <a:avLst/>
          </a:prstGeom>
        </p:spPr>
      </p:pic>
      <p:sp>
        <p:nvSpPr>
          <p:cNvPr id="15" name="思考の吹き出し: 雲形 14">
            <a:extLst>
              <a:ext uri="{FF2B5EF4-FFF2-40B4-BE49-F238E27FC236}">
                <a16:creationId xmlns="" xmlns:a16="http://schemas.microsoft.com/office/drawing/2014/main" id="{D9A437C7-BB24-4DFF-9B13-D111CC4CB690}"/>
              </a:ext>
            </a:extLst>
          </p:cNvPr>
          <p:cNvSpPr/>
          <p:nvPr/>
        </p:nvSpPr>
        <p:spPr>
          <a:xfrm>
            <a:off x="5006292" y="1442157"/>
            <a:ext cx="4036105" cy="2554594"/>
          </a:xfrm>
          <a:prstGeom prst="cloudCallout">
            <a:avLst>
              <a:gd name="adj1" fmla="val 21937"/>
              <a:gd name="adj2" fmla="val 66903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これって、ヒロシのことじゃ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ない？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="" xmlns:a16="http://schemas.microsoft.com/office/drawing/2014/main" id="{826D1A6D-34A5-429B-9ABB-900F578B33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620" y="2642367"/>
            <a:ext cx="1001780" cy="992754"/>
          </a:xfrm>
          <a:prstGeom prst="rect">
            <a:avLst/>
          </a:prstGeom>
        </p:spPr>
      </p:pic>
      <p:sp>
        <p:nvSpPr>
          <p:cNvPr id="11" name="円/楕円 10"/>
          <p:cNvSpPr/>
          <p:nvPr/>
        </p:nvSpPr>
        <p:spPr>
          <a:xfrm>
            <a:off x="71021" y="6249880"/>
            <a:ext cx="577049" cy="5326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２</a:t>
            </a:r>
          </a:p>
        </p:txBody>
      </p:sp>
    </p:spTree>
    <p:extLst>
      <p:ext uri="{BB962C8B-B14F-4D97-AF65-F5344CB8AC3E}">
        <p14:creationId xmlns:p14="http://schemas.microsoft.com/office/powerpoint/2010/main" val="331372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="" xmlns:a16="http://schemas.microsoft.com/office/drawing/2014/main" id="{01954959-DD07-4099-B975-820B3D90C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5" y="104775"/>
            <a:ext cx="5705475" cy="664845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="" xmlns:a16="http://schemas.microsoft.com/office/drawing/2014/main" id="{135734B6-1F97-4600-941E-6B2C3D779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35" y="790635"/>
            <a:ext cx="509814" cy="504766"/>
          </a:xfrm>
          <a:prstGeom prst="rect">
            <a:avLst/>
          </a:prstGeom>
        </p:spPr>
      </p:pic>
      <p:sp>
        <p:nvSpPr>
          <p:cNvPr id="8" name="四角形: 角を丸くする 7">
            <a:extLst>
              <a:ext uri="{FF2B5EF4-FFF2-40B4-BE49-F238E27FC236}">
                <a16:creationId xmlns="" xmlns:a16="http://schemas.microsoft.com/office/drawing/2014/main" id="{AB4AAE89-B192-4820-A610-C32DF9A304BA}"/>
              </a:ext>
            </a:extLst>
          </p:cNvPr>
          <p:cNvSpPr/>
          <p:nvPr/>
        </p:nvSpPr>
        <p:spPr>
          <a:xfrm>
            <a:off x="1466849" y="790634"/>
            <a:ext cx="2847976" cy="1266765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ところで、あいつが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部活に来ると和が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乱れるんだよな～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="" xmlns:a16="http://schemas.microsoft.com/office/drawing/2014/main" id="{A93B3AA0-3046-4413-9FF1-080AE5D6D0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775" y="2389036"/>
            <a:ext cx="504766" cy="50476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="" xmlns:a16="http://schemas.microsoft.com/office/drawing/2014/main" id="{DB2B526D-200B-42D6-933C-88B2338A0A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4065" y="2304015"/>
            <a:ext cx="2645893" cy="64623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="" xmlns:a16="http://schemas.microsoft.com/office/drawing/2014/main" id="{0431AD6C-B1D8-43D6-BE09-26BF1FDA91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797" y="3236899"/>
            <a:ext cx="601690" cy="59054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="" xmlns:a16="http://schemas.microsoft.com/office/drawing/2014/main" id="{35FD856B-AC3D-4CEA-9208-645A8AF0EA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6849" y="3196864"/>
            <a:ext cx="2743438" cy="67061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="" xmlns:a16="http://schemas.microsoft.com/office/drawing/2014/main" id="{BEC5FA6D-A280-40D4-B460-4D5645CEAF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91275" y="4028533"/>
            <a:ext cx="2352674" cy="2124617"/>
          </a:xfrm>
          <a:prstGeom prst="rect">
            <a:avLst/>
          </a:prstGeom>
        </p:spPr>
      </p:pic>
      <p:sp>
        <p:nvSpPr>
          <p:cNvPr id="12" name="思考の吹き出し: 雲形 11">
            <a:extLst>
              <a:ext uri="{FF2B5EF4-FFF2-40B4-BE49-F238E27FC236}">
                <a16:creationId xmlns="" xmlns:a16="http://schemas.microsoft.com/office/drawing/2014/main" id="{DA07D0A5-E5F2-41BB-B477-8DE424B686E3}"/>
              </a:ext>
            </a:extLst>
          </p:cNvPr>
          <p:cNvSpPr/>
          <p:nvPr/>
        </p:nvSpPr>
        <p:spPr>
          <a:xfrm>
            <a:off x="5073674" y="683326"/>
            <a:ext cx="3257551" cy="2281209"/>
          </a:xfrm>
          <a:prstGeom prst="cloudCallout">
            <a:avLst>
              <a:gd name="adj1" fmla="val 21686"/>
              <a:gd name="adj2" fmla="val 9005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あっ、また書かれてる！</a:t>
            </a:r>
          </a:p>
        </p:txBody>
      </p:sp>
      <p:sp>
        <p:nvSpPr>
          <p:cNvPr id="13" name="円/楕円 12"/>
          <p:cNvSpPr/>
          <p:nvPr/>
        </p:nvSpPr>
        <p:spPr>
          <a:xfrm>
            <a:off x="71021" y="6249880"/>
            <a:ext cx="577049" cy="5326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３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80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="" xmlns:a16="http://schemas.microsoft.com/office/drawing/2014/main" id="{32784087-D94B-41D8-844C-61E8EEA1F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704" y="1745373"/>
            <a:ext cx="2622592" cy="336725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="" xmlns:a16="http://schemas.microsoft.com/office/drawing/2014/main" id="{D0DC2C78-CEDE-4E3B-8027-F9B1A78137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" y="2246169"/>
            <a:ext cx="2066924" cy="2395440"/>
          </a:xfrm>
          <a:prstGeom prst="rect">
            <a:avLst/>
          </a:prstGeom>
        </p:spPr>
      </p:pic>
      <p:sp>
        <p:nvSpPr>
          <p:cNvPr id="7" name="四角形: 角を丸くする 6">
            <a:extLst>
              <a:ext uri="{FF2B5EF4-FFF2-40B4-BE49-F238E27FC236}">
                <a16:creationId xmlns="" xmlns:a16="http://schemas.microsoft.com/office/drawing/2014/main" id="{D22E1517-173F-4B9C-9EAB-CF29D0C99759}"/>
              </a:ext>
            </a:extLst>
          </p:cNvPr>
          <p:cNvSpPr/>
          <p:nvPr/>
        </p:nvSpPr>
        <p:spPr>
          <a:xfrm>
            <a:off x="219074" y="191849"/>
            <a:ext cx="6196160" cy="1451048"/>
          </a:xfrm>
          <a:prstGeom prst="roundRect">
            <a:avLst/>
          </a:prstGeom>
          <a:solidFill>
            <a:srgbClr val="FFFFCC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</a:rPr>
              <a:t>あなたがコウタくんだったら、この後、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r>
              <a:rPr kumimoji="1" lang="ja-JP" altLang="en-US" sz="2800" dirty="0">
                <a:solidFill>
                  <a:schemeClr val="tx1"/>
                </a:solidFill>
              </a:rPr>
              <a:t>どのような行動をとりますか？</a:t>
            </a:r>
          </a:p>
        </p:txBody>
      </p:sp>
      <p:pic>
        <p:nvPicPr>
          <p:cNvPr id="8" name="図 7">
            <a:extLst>
              <a:ext uri="{FF2B5EF4-FFF2-40B4-BE49-F238E27FC236}">
                <a16:creationId xmlns="" xmlns:a16="http://schemas.microsoft.com/office/drawing/2014/main" id="{32D0B865-948F-40E5-AC8F-FCC07FD943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9530" y="2293768"/>
            <a:ext cx="2284394" cy="2270464"/>
          </a:xfrm>
          <a:prstGeom prst="rect">
            <a:avLst/>
          </a:prstGeom>
        </p:spPr>
      </p:pic>
      <p:sp>
        <p:nvSpPr>
          <p:cNvPr id="2" name="四角形: 角を丸くする 1">
            <a:extLst>
              <a:ext uri="{FF2B5EF4-FFF2-40B4-BE49-F238E27FC236}">
                <a16:creationId xmlns="" xmlns:a16="http://schemas.microsoft.com/office/drawing/2014/main" id="{81C621C6-8CAE-4438-95BD-FA9667943457}"/>
              </a:ext>
            </a:extLst>
          </p:cNvPr>
          <p:cNvSpPr/>
          <p:nvPr/>
        </p:nvSpPr>
        <p:spPr>
          <a:xfrm>
            <a:off x="2686048" y="5215103"/>
            <a:ext cx="6196160" cy="14510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</a:rPr>
              <a:t>あなたがヒロシくんだたら、この後、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r>
              <a:rPr kumimoji="1" lang="ja-JP" altLang="en-US" sz="2800" dirty="0">
                <a:solidFill>
                  <a:schemeClr val="tx1"/>
                </a:solidFill>
              </a:rPr>
              <a:t>どのような行動をとりますか？</a:t>
            </a:r>
          </a:p>
        </p:txBody>
      </p:sp>
      <p:sp>
        <p:nvSpPr>
          <p:cNvPr id="9" name="円/楕円 8"/>
          <p:cNvSpPr/>
          <p:nvPr/>
        </p:nvSpPr>
        <p:spPr>
          <a:xfrm>
            <a:off x="71021" y="6249880"/>
            <a:ext cx="577049" cy="5326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４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47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95484" y="240840"/>
            <a:ext cx="8133611" cy="1632350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3600" dirty="0"/>
              <a:t>作り方は以上です。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ペープサート教材には</a:t>
            </a:r>
            <a:r>
              <a:rPr lang="ja-JP" altLang="en-US" sz="3200" dirty="0"/>
              <a:t>いろいろな物語があります。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06353" y="2095130"/>
            <a:ext cx="4829453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知らせてくれるもの</a:t>
            </a:r>
            <a:endParaRPr kumimoji="1"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教えてくれるもの</a:t>
            </a:r>
            <a:endParaRPr kumimoji="1"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 sz="3200" dirty="0"/>
              <a:t>警告してくれるもの</a:t>
            </a:r>
            <a:endParaRPr kumimoji="1"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 sz="3200" dirty="0"/>
              <a:t>問いかけるもの</a:t>
            </a:r>
            <a:endParaRPr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勧めてくれるもの</a:t>
            </a:r>
            <a:endParaRPr kumimoji="1"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 sz="3200" dirty="0"/>
              <a:t>共感してくれるもの</a:t>
            </a:r>
            <a:endParaRPr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はげましてくれるもの</a:t>
            </a:r>
          </a:p>
        </p:txBody>
      </p:sp>
      <p:sp>
        <p:nvSpPr>
          <p:cNvPr id="6" name="タイトル 3"/>
          <p:cNvSpPr txBox="1">
            <a:spLocks/>
          </p:cNvSpPr>
          <p:nvPr/>
        </p:nvSpPr>
        <p:spPr>
          <a:xfrm>
            <a:off x="87112" y="5634560"/>
            <a:ext cx="8950356" cy="1107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dirty="0"/>
              <a:t>あなたはどのような物語を考えますか？</a:t>
            </a:r>
          </a:p>
        </p:txBody>
      </p:sp>
    </p:spTree>
    <p:extLst>
      <p:ext uri="{BB962C8B-B14F-4D97-AF65-F5344CB8AC3E}">
        <p14:creationId xmlns:p14="http://schemas.microsoft.com/office/powerpoint/2010/main" val="201697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33435"/>
            <a:ext cx="7886700" cy="7407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ja-JP" altLang="en-US" dirty="0"/>
              <a:t>４枚の白紙のスライド</a:t>
            </a:r>
            <a:r>
              <a:rPr lang="ja-JP" altLang="en-US" dirty="0" smtClean="0"/>
              <a:t>を用意する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63479" y="1953087"/>
            <a:ext cx="7751871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800" dirty="0"/>
              <a:t>「挿入」→「スライド」→「新しいスライド」→「白紙」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3479" y="3872141"/>
            <a:ext cx="796327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800" dirty="0"/>
              <a:t>「挿入</a:t>
            </a:r>
            <a:r>
              <a:rPr lang="ja-JP" altLang="en-US" sz="2800" dirty="0"/>
              <a:t>場所</a:t>
            </a:r>
            <a:r>
              <a:rPr kumimoji="1" lang="ja-JP" altLang="en-US" sz="2800" dirty="0"/>
              <a:t>で右クリック」→「新しいスライド」→</a:t>
            </a:r>
            <a:r>
              <a:rPr lang="ja-JP" altLang="en-US" sz="2800" dirty="0"/>
              <a:t> 「右クリック」→「レイアウト」→ </a:t>
            </a:r>
            <a:r>
              <a:rPr kumimoji="1" lang="ja-JP" altLang="en-US" sz="2800" dirty="0"/>
              <a:t>「白紙」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56444" y="2929631"/>
            <a:ext cx="1979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/>
              <a:t>あるいは</a:t>
            </a:r>
          </a:p>
        </p:txBody>
      </p:sp>
    </p:spTree>
    <p:extLst>
      <p:ext uri="{BB962C8B-B14F-4D97-AF65-F5344CB8AC3E}">
        <p14:creationId xmlns:p14="http://schemas.microsoft.com/office/powerpoint/2010/main" val="1268894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crestec\Desktop\CEC_2018年度用\ペープサート教材\ペープサート教材_180827current\イラスト集_180827現在\背景\029_背景_渦巻き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374" y="3151572"/>
            <a:ext cx="4432917" cy="332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67280" cy="74458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ja-JP" altLang="en-US" sz="36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背景を</a:t>
            </a:r>
            <a:r>
              <a:rPr lang="ja-JP" altLang="en-US" sz="36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貼り付ける</a:t>
            </a:r>
            <a:endParaRPr lang="en-US" altLang="ja-JP" sz="36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48373" y="1802167"/>
            <a:ext cx="5690917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>
              <a:defRPr sz="28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ja-JP" altLang="en-US" dirty="0"/>
              <a:t>背景の絵をコピー　→　</a:t>
            </a:r>
            <a:r>
              <a:rPr lang="ja-JP" altLang="en-US" dirty="0" smtClean="0"/>
              <a:t>貼り付け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04229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56249"/>
            <a:ext cx="8000445" cy="79612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ja-JP" altLang="en-US" sz="36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イラストをコピー</a:t>
            </a:r>
            <a:r>
              <a:rPr lang="ja-JP" altLang="en-US" sz="36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して貼り付ける</a:t>
            </a:r>
            <a:endParaRPr lang="en-US" altLang="ja-JP" sz="36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C:\Users\crestec\Desktop\CEC_2018年度用\ペープサート教材\ペープサート教材_180827current\イラスト集_180827現在\人物\中学生\男の子\001_中学男子A_喜ぶ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290" y="3644450"/>
            <a:ext cx="1439291" cy="167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628649" y="1848033"/>
            <a:ext cx="8000445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800" dirty="0"/>
              <a:t>「イラストの上で右クリック」→「コピー」→</a:t>
            </a:r>
            <a:r>
              <a:rPr lang="ja-JP" altLang="en-US" sz="2800" dirty="0"/>
              <a:t> 「右クリック」→「貼り付け」</a:t>
            </a:r>
            <a:endParaRPr kumimoji="1" lang="ja-JP" altLang="en-US" sz="2800" dirty="0"/>
          </a:p>
        </p:txBody>
      </p:sp>
      <p:pic>
        <p:nvPicPr>
          <p:cNvPr id="10" name="Picture 2" descr="C:\Users\crestec\Desktop\CEC_2018年度用\ペープサート教材\ペープサート教材_180827current\イラスト集_180827現在\背景\029_背景_渦巻き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360" y="3151571"/>
            <a:ext cx="4480265" cy="336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837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restec\Desktop\CEC_2018年度用\ペープサート教材\ペープサート教材_180827current\イラスト集_180827現在\背景\029_背景_渦巻き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580" y="3544880"/>
            <a:ext cx="2947300" cy="221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56249"/>
            <a:ext cx="8000445" cy="79612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ja-JP" altLang="en-US" sz="36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イラストの重なりを</a:t>
            </a:r>
            <a:r>
              <a:rPr lang="ja-JP" altLang="en-US" sz="3600" dirty="0"/>
              <a:t>設定する</a:t>
            </a:r>
            <a:endParaRPr lang="en-US" altLang="ja-JP" sz="36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C:\Users\crestec\Desktop\CEC_2018年度用\ペープサート教材\ペープサート教材_180827current\イラスト集_180827現在\人物\中学生\男の子\001_中学男子A_喜ぶ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60" y="4120662"/>
            <a:ext cx="865629" cy="100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628649" y="1848033"/>
            <a:ext cx="8000445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800" dirty="0"/>
              <a:t>「イラストの上で右クリック」→</a:t>
            </a:r>
            <a:r>
              <a:rPr kumimoji="1" lang="ja-JP" altLang="en-US" sz="2800" dirty="0" smtClean="0"/>
              <a:t>「最背（前）面へ移動」</a:t>
            </a:r>
            <a:endParaRPr kumimoji="1" lang="ja-JP" altLang="en-US" sz="2800" dirty="0"/>
          </a:p>
        </p:txBody>
      </p:sp>
      <p:pic>
        <p:nvPicPr>
          <p:cNvPr id="10" name="Picture 2" descr="C:\Users\crestec\Desktop\CEC_2018年度用\ペープサート教材\ペープサート教材_180827current\イラスト集_180827現在\背景\029_背景_渦巻き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44" y="3544880"/>
            <a:ext cx="2947300" cy="221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右矢印 6"/>
          <p:cNvSpPr/>
          <p:nvPr/>
        </p:nvSpPr>
        <p:spPr>
          <a:xfrm>
            <a:off x="4211165" y="4120662"/>
            <a:ext cx="763479" cy="781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Picture 2" descr="C:\Users\crestec\Desktop\CEC_2018年度用\ペープサート教材\ペープサート教材_180827current\イラスト集_180827現在\人物\中学生\男の子\001_中学男子A_喜ぶ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766" y="4025659"/>
            <a:ext cx="865629" cy="100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130060" y="2901781"/>
            <a:ext cx="7185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背景</a:t>
            </a:r>
            <a:r>
              <a:rPr lang="ja-JP" altLang="en-US" dirty="0"/>
              <a:t>の後ろになって見えないときは，背景を最背面にすると出てきます</a:t>
            </a:r>
          </a:p>
        </p:txBody>
      </p:sp>
    </p:spTree>
    <p:extLst>
      <p:ext uri="{BB962C8B-B14F-4D97-AF65-F5344CB8AC3E}">
        <p14:creationId xmlns:p14="http://schemas.microsoft.com/office/powerpoint/2010/main" val="2556633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68851" y="365126"/>
            <a:ext cx="8053711" cy="73570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ja-JP" altLang="en-US" sz="36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「グループ化」でイラストを一つにまとめる</a:t>
            </a:r>
            <a:endParaRPr lang="en-US" altLang="ja-JP" sz="36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697818" y="3000651"/>
            <a:ext cx="2004168" cy="3676387"/>
            <a:chOff x="987605" y="3018407"/>
            <a:chExt cx="2004168" cy="3676387"/>
          </a:xfrm>
        </p:grpSpPr>
        <p:pic>
          <p:nvPicPr>
            <p:cNvPr id="3" name="Picture 3" descr="C:\Users\crestec\Desktop\CEC_2018年度用\ペープサート教材\ペープサート教材_180827current\イラスト集_180827現在\人物\中学生\男の子\004_中学男子_制服_通常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7605" y="4761577"/>
              <a:ext cx="2004168" cy="19332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C:\Users\crestec\Desktop\CEC_2018年度用\ペープサート教材\ペープサート教材_180827current\イラスト集_180827現在\人物\中学生\男の子\001_中学男子A_喜ぶ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0176" y="3018407"/>
              <a:ext cx="1632807" cy="1903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テキスト ボックス 5"/>
          <p:cNvSpPr txBox="1"/>
          <p:nvPr/>
        </p:nvSpPr>
        <p:spPr>
          <a:xfrm>
            <a:off x="727136" y="1802167"/>
            <a:ext cx="7689727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>
              <a:defRPr sz="28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ja-JP" altLang="en-US" dirty="0"/>
              <a:t>「</a:t>
            </a:r>
            <a:r>
              <a:rPr lang="en-US" altLang="ja-JP" dirty="0"/>
              <a:t>Ctrl</a:t>
            </a:r>
            <a:r>
              <a:rPr lang="ja-JP" altLang="en-US" dirty="0"/>
              <a:t>キー」を押しながら　→　クリック→　クリック→　右クリック　→　「グループ化」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5115493" y="2999329"/>
            <a:ext cx="2261851" cy="3677709"/>
            <a:chOff x="4937938" y="2527803"/>
            <a:chExt cx="2747449" cy="4416890"/>
          </a:xfrm>
        </p:grpSpPr>
        <p:pic>
          <p:nvPicPr>
            <p:cNvPr id="10" name="図 9">
              <a:extLst>
                <a:ext uri="{FF2B5EF4-FFF2-40B4-BE49-F238E27FC236}">
                  <a16:creationId xmlns="" xmlns:a16="http://schemas.microsoft.com/office/drawing/2014/main" id="{AD6BD146-7A93-43AD-A114-6F9C1E34B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7938" y="4439020"/>
              <a:ext cx="2747449" cy="2505673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="" xmlns:a16="http://schemas.microsoft.com/office/drawing/2014/main" id="{411958C0-CBE0-410F-8B88-D61C18D50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2047" y="2527803"/>
              <a:ext cx="1919230" cy="22160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5985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19772" y="169818"/>
            <a:ext cx="7886700" cy="7090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ja-JP" altLang="en-US" sz="36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吹き出しにセリフを書き込む</a:t>
            </a:r>
            <a:endParaRPr lang="en-US" altLang="ja-JP" sz="36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="" xmlns:a16="http://schemas.microsoft.com/office/drawing/2014/main" id="{F8E9E302-6E2C-4B6B-8C33-287515E81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49328" y="4813242"/>
            <a:ext cx="1748179" cy="1986806"/>
          </a:xfrm>
          <a:prstGeom prst="rect">
            <a:avLst/>
          </a:prstGeom>
        </p:spPr>
      </p:pic>
      <p:sp>
        <p:nvSpPr>
          <p:cNvPr id="5" name="思考の吹き出し: 雲形 14">
            <a:extLst>
              <a:ext uri="{FF2B5EF4-FFF2-40B4-BE49-F238E27FC236}">
                <a16:creationId xmlns="" xmlns:a16="http://schemas.microsoft.com/office/drawing/2014/main" id="{D9A437C7-BB24-4DFF-9B13-D111CC4CB690}"/>
              </a:ext>
            </a:extLst>
          </p:cNvPr>
          <p:cNvSpPr/>
          <p:nvPr/>
        </p:nvSpPr>
        <p:spPr>
          <a:xfrm>
            <a:off x="150206" y="2693607"/>
            <a:ext cx="3792066" cy="1627883"/>
          </a:xfrm>
          <a:prstGeom prst="cloudCallout">
            <a:avLst>
              <a:gd name="adj1" fmla="val 13738"/>
              <a:gd name="adj2" fmla="val 67546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これって、ヒロシのことじゃ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ない？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9772" y="1406453"/>
            <a:ext cx="7689727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>
              <a:defRPr sz="28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ja-JP" altLang="en-US" dirty="0"/>
              <a:t>貼り付けた吹き出し　→　右クリック　→　「テキストの編集」　→　吹き出し</a:t>
            </a:r>
            <a:r>
              <a:rPr lang="ja-JP" altLang="en-US" dirty="0" smtClean="0"/>
              <a:t>の</a:t>
            </a:r>
            <a:r>
              <a:rPr lang="ja-JP" altLang="en-US" dirty="0"/>
              <a:t>オレンジ</a:t>
            </a:r>
            <a:r>
              <a:rPr lang="ja-JP" altLang="en-US" dirty="0" smtClean="0"/>
              <a:t>色の点</a:t>
            </a:r>
            <a:r>
              <a:rPr lang="ja-JP" altLang="en-US" dirty="0"/>
              <a:t>をドラッグ</a:t>
            </a:r>
          </a:p>
        </p:txBody>
      </p:sp>
      <p:grpSp>
        <p:nvGrpSpPr>
          <p:cNvPr id="7" name="グループ化 6"/>
          <p:cNvGrpSpPr/>
          <p:nvPr/>
        </p:nvGrpSpPr>
        <p:grpSpPr>
          <a:xfrm>
            <a:off x="5159137" y="3222594"/>
            <a:ext cx="2351372" cy="3272466"/>
            <a:chOff x="3833926" y="332656"/>
            <a:chExt cx="4513026" cy="6408712"/>
          </a:xfrm>
        </p:grpSpPr>
        <p:pic>
          <p:nvPicPr>
            <p:cNvPr id="8" name="Picture 4" descr="C:\Users\crestec\Desktop\CEC_2018年度用\ペープサート教材\ペープサート教材_180827current\イラスト集_180827現在\スマホ\030_スマホ_男子用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3926" y="332656"/>
              <a:ext cx="4513026" cy="6408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5" descr="C:\Users\crestec\Desktop\CEC_2018年度用\ペープサート教材\ペープサート教材_180827current\イラスト集_180827現在\スマホ\030_アイコン_鳥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0391" y="1196752"/>
              <a:ext cx="580827" cy="5788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C:\Users\crestec\Desktop\CEC_2018年度用\ペープサート教材\ペープサート教材_180827current\イラスト集_180827現在\スマホ\030_アイコン_葉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6256" y="1986458"/>
              <a:ext cx="580827" cy="580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7" descr="C:\Users\crestec\Desktop\CEC_2018年度用\ペープサート教材\ペープサート教材_180827current\イラスト集_180827現在\スマホ\030_チャット吹き出し_1行_他人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364088" y="1326917"/>
              <a:ext cx="2092995" cy="429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8" descr="C:\Users\crestec\Desktop\CEC_2018年度用\ペープサート教材\ペープサート教材_180827current\イラスト集_180827現在\スマホ\030_チャット吹き出し_1行_自分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4783262" y="2055016"/>
              <a:ext cx="2092995" cy="429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9" descr="C:\Users\crestec\Desktop\CEC_2018年度用\ペープサート教材\ペープサート教材_180827current\イラスト集_180827現在\スマホ\030_アイコン_魔女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0391" y="2708920"/>
              <a:ext cx="580827" cy="580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C:\Users\crestec\Desktop\CEC_2018年度用\ペープサート教材\ペープサート教材_180827current\イラスト集_180827現在\スマホ\030_チャット吹き出し_1行_他人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370766" y="2784489"/>
              <a:ext cx="2092995" cy="429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C:\Users\crestec\Desktop\CEC_2018年度用\ペープサート教材\ペープサート教材_180827current\イラスト集_180827現在\スマホ\030_アイコン_葉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7005" y="3429000"/>
              <a:ext cx="580827" cy="580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" descr="C:\Users\crestec\Desktop\CEC_2018年度用\ペープサート教材\ペープサート教材_180827current\イラスト集_180827現在\スマホ\030_チャット吹き出し_3行_自分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9106" y="3447739"/>
              <a:ext cx="2087900" cy="1009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98824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19772" y="166155"/>
            <a:ext cx="7886700" cy="6558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ja-JP" altLang="en-US" sz="36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テキストボックスに文字を書き込む</a:t>
            </a:r>
            <a:endParaRPr lang="en-US" altLang="ja-JP" sz="36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3" descr="C:\Users\crestec\Desktop\CEC_2018年度用(捨てないで！)\ペープサート教材\ペープサート教材_イラスト集_Delivery\ペープサート教材_イラスト集\背景・その他\場面設定を記す枠\032_場面設定記入枠_タテ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999" y="3219118"/>
            <a:ext cx="815547" cy="256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857999" y="3543006"/>
            <a:ext cx="677108" cy="16296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3200" dirty="0"/>
              <a:t>学校にて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9772" y="1406453"/>
            <a:ext cx="798269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>
              <a:defRPr sz="28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ja-JP" altLang="en-US" dirty="0"/>
              <a:t>「挿入」　→　「テキストボックス」　→　 「縦（横）書きテキストボックス」　→文字を入力　→ドラッグして移動</a:t>
            </a:r>
          </a:p>
        </p:txBody>
      </p:sp>
    </p:spTree>
    <p:extLst>
      <p:ext uri="{BB962C8B-B14F-4D97-AF65-F5344CB8AC3E}">
        <p14:creationId xmlns:p14="http://schemas.microsoft.com/office/powerpoint/2010/main" val="2124720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19772" y="166155"/>
            <a:ext cx="7886700" cy="6558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ja-JP" altLang="en-US" sz="3600" dirty="0"/>
              <a:t>アニメーションを設定する</a:t>
            </a:r>
            <a:endParaRPr lang="en-US" altLang="ja-JP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9772" y="1406453"/>
            <a:ext cx="821351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>
              <a:defRPr sz="28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ja-JP" altLang="en-US" dirty="0"/>
              <a:t>イラストをクリック→　「アニメーション」　→　 「フェード」　→次のイラストをクリック　→　 「フェード」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9418" r="31262" b="21612"/>
          <a:stretch/>
        </p:blipFill>
        <p:spPr>
          <a:xfrm>
            <a:off x="790114" y="3053752"/>
            <a:ext cx="2902998" cy="239758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717" y="3053752"/>
            <a:ext cx="4046792" cy="2983064"/>
          </a:xfrm>
          <a:prstGeom prst="rect">
            <a:avLst/>
          </a:prstGeom>
        </p:spPr>
      </p:pic>
      <p:sp>
        <p:nvSpPr>
          <p:cNvPr id="9" name="右矢印 8"/>
          <p:cNvSpPr/>
          <p:nvPr/>
        </p:nvSpPr>
        <p:spPr>
          <a:xfrm>
            <a:off x="3968318" y="4154666"/>
            <a:ext cx="763479" cy="7812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76117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テーマ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6654</TotalTime>
  <Words>371</Words>
  <Application>Microsoft Office PowerPoint</Application>
  <PresentationFormat>画面に合わせる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15</vt:i4>
      </vt:variant>
    </vt:vector>
  </HeadingPairs>
  <TitlesOfParts>
    <vt:vector size="21" baseType="lpstr">
      <vt:lpstr>ＭＳ Ｐゴシック</vt:lpstr>
      <vt:lpstr>Arial</vt:lpstr>
      <vt:lpstr>Calibri</vt:lpstr>
      <vt:lpstr>Calibri Light</vt:lpstr>
      <vt:lpstr>1_Office テーマ</vt:lpstr>
      <vt:lpstr>Office テーマ</vt:lpstr>
      <vt:lpstr>ペープサート教材を作ろう</vt:lpstr>
      <vt:lpstr>４枚の白紙のスライドを用意する</vt:lpstr>
      <vt:lpstr>背景を貼り付ける</vt:lpstr>
      <vt:lpstr>イラストをコピーして貼り付ける</vt:lpstr>
      <vt:lpstr>イラストの重なりを設定する</vt:lpstr>
      <vt:lpstr>「グループ化」でイラストを一つにまとめる</vt:lpstr>
      <vt:lpstr>吹き出しにセリフを書き込む</vt:lpstr>
      <vt:lpstr>テキストボックスに文字を書き込む</vt:lpstr>
      <vt:lpstr>アニメーションを設定する</vt:lpstr>
      <vt:lpstr>サンプルを見てみよう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作り方は以上です。  ペープサート教材にはいろいろな物語があります。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三宅健次</dc:creator>
  <cp:lastModifiedBy>石原 一彦</cp:lastModifiedBy>
  <cp:revision>382</cp:revision>
  <dcterms:created xsi:type="dcterms:W3CDTF">2014-12-16T13:02:21Z</dcterms:created>
  <dcterms:modified xsi:type="dcterms:W3CDTF">2019-03-25T12:53:00Z</dcterms:modified>
</cp:coreProperties>
</file>